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9144000" cy="6858000"/>
  <p:notesSz cx="6858000" cy="9144000"/>
  <p:defaultTextStyle>
    <a:lvl1pPr>
      <a:defRPr>
        <a:latin typeface="+mn-lt"/>
        <a:ea typeface="+mn-ea"/>
        <a:cs typeface="+mn-cs"/>
        <a:sym typeface="Helvetica"/>
      </a:defRPr>
    </a:lvl1pPr>
    <a:lvl2pPr>
      <a:defRPr>
        <a:latin typeface="+mn-lt"/>
        <a:ea typeface="+mn-ea"/>
        <a:cs typeface="+mn-cs"/>
        <a:sym typeface="Helvetica"/>
      </a:defRPr>
    </a:lvl2pPr>
    <a:lvl3pPr>
      <a:defRPr>
        <a:latin typeface="+mn-lt"/>
        <a:ea typeface="+mn-ea"/>
        <a:cs typeface="+mn-cs"/>
        <a:sym typeface="Helvetica"/>
      </a:defRPr>
    </a:lvl3pPr>
    <a:lvl4pPr>
      <a:defRPr>
        <a:latin typeface="+mn-lt"/>
        <a:ea typeface="+mn-ea"/>
        <a:cs typeface="+mn-cs"/>
        <a:sym typeface="Helvetica"/>
      </a:defRPr>
    </a:lvl4pPr>
    <a:lvl5pPr>
      <a:defRPr>
        <a:latin typeface="+mn-lt"/>
        <a:ea typeface="+mn-ea"/>
        <a:cs typeface="+mn-cs"/>
        <a:sym typeface="Helvetica"/>
      </a:defRPr>
    </a:lvl5pPr>
    <a:lvl6pPr>
      <a:defRPr>
        <a:latin typeface="+mn-lt"/>
        <a:ea typeface="+mn-ea"/>
        <a:cs typeface="+mn-cs"/>
        <a:sym typeface="Helvetica"/>
      </a:defRPr>
    </a:lvl6pPr>
    <a:lvl7pPr>
      <a:defRPr>
        <a:latin typeface="+mn-lt"/>
        <a:ea typeface="+mn-ea"/>
        <a:cs typeface="+mn-cs"/>
        <a:sym typeface="Helvetica"/>
      </a:defRPr>
    </a:lvl7pPr>
    <a:lvl8pPr>
      <a:defRPr>
        <a:latin typeface="+mn-lt"/>
        <a:ea typeface="+mn-ea"/>
        <a:cs typeface="+mn-cs"/>
        <a:sym typeface="Helvetica"/>
      </a:defRPr>
    </a:lvl8pPr>
    <a:lvl9pPr>
      <a:defRPr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3200"/>
            </a:lvl1pPr>
            <a:lvl2pPr marL="0" indent="0" algn="ctr">
              <a:buSzTx/>
              <a:buNone/>
              <a:defRPr sz="3200"/>
            </a:lvl2pPr>
            <a:lvl3pPr marL="0" indent="0" algn="ctr">
              <a:buSzTx/>
              <a:buNone/>
              <a:defRPr sz="3200"/>
            </a:lvl3pPr>
            <a:lvl4pPr marL="0" indent="0" algn="ctr">
              <a:buSzTx/>
              <a:buNone/>
              <a:defRPr sz="3200"/>
            </a:lvl4pPr>
            <a:lvl5pPr marL="0" indent="0" algn="ctr"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42900" indent="-342900"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235200" indent="-40640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5" name="Shape 15"/>
          <p:cNvSpPr/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42900" indent="-342900"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235200" indent="-40640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42900" indent="-342900"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235200" indent="-40640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342900" indent="-342900"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235200" indent="-40640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algn="ctr">
        <a:defRPr sz="4400">
          <a:latin typeface="Arial"/>
          <a:ea typeface="Arial"/>
          <a:cs typeface="Arial"/>
          <a:sym typeface="Arial"/>
        </a:defRPr>
      </a:lvl6pPr>
      <a:lvl7pPr algn="ctr">
        <a:defRPr sz="4400">
          <a:latin typeface="Arial"/>
          <a:ea typeface="Arial"/>
          <a:cs typeface="Arial"/>
          <a:sym typeface="Arial"/>
        </a:defRPr>
      </a:lvl7pPr>
      <a:lvl8pPr algn="ctr">
        <a:defRPr sz="4400">
          <a:latin typeface="Arial"/>
          <a:ea typeface="Arial"/>
          <a:cs typeface="Arial"/>
          <a:sym typeface="Arial"/>
        </a:defRPr>
      </a:lvl8pPr>
      <a:lvl9pPr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192878" indent="-192878">
        <a:spcBef>
          <a:spcPts val="700"/>
        </a:spcBef>
        <a:buSzPct val="100000"/>
        <a:buChar char="»"/>
        <a:defRPr>
          <a:latin typeface="Arial"/>
          <a:ea typeface="Arial"/>
          <a:cs typeface="Arial"/>
          <a:sym typeface="Arial"/>
        </a:defRPr>
      </a:lvl1pPr>
      <a:lvl2pPr marL="640896" indent="-183696">
        <a:spcBef>
          <a:spcPts val="700"/>
        </a:spcBef>
        <a:buSzPct val="100000"/>
        <a:buChar char="–"/>
        <a:defRPr>
          <a:latin typeface="Arial"/>
          <a:ea typeface="Arial"/>
          <a:cs typeface="Arial"/>
          <a:sym typeface="Arial"/>
        </a:defRPr>
      </a:lvl2pPr>
      <a:lvl3pPr marL="1085850" indent="-171450">
        <a:spcBef>
          <a:spcPts val="700"/>
        </a:spcBef>
        <a:buSzPct val="100000"/>
        <a:buChar char="•"/>
        <a:defRPr>
          <a:latin typeface="Arial"/>
          <a:ea typeface="Arial"/>
          <a:cs typeface="Arial"/>
          <a:sym typeface="Arial"/>
        </a:defRPr>
      </a:lvl3pPr>
      <a:lvl4pPr marL="1577338" indent="-205738">
        <a:spcBef>
          <a:spcPts val="700"/>
        </a:spcBef>
        <a:buSzPct val="100000"/>
        <a:buChar char="–"/>
        <a:defRPr>
          <a:latin typeface="Arial"/>
          <a:ea typeface="Arial"/>
          <a:cs typeface="Arial"/>
          <a:sym typeface="Arial"/>
        </a:defRPr>
      </a:lvl4pPr>
      <a:lvl5pPr marL="2057400" indent="-228600">
        <a:spcBef>
          <a:spcPts val="700"/>
        </a:spcBef>
        <a:buSzPct val="100000"/>
        <a:buChar char="»"/>
        <a:defRPr>
          <a:latin typeface="Arial"/>
          <a:ea typeface="Arial"/>
          <a:cs typeface="Arial"/>
          <a:sym typeface="Arial"/>
        </a:defRPr>
      </a:lvl5pPr>
      <a:lvl6pPr marL="2514600" indent="-228600">
        <a:spcBef>
          <a:spcPts val="700"/>
        </a:spcBef>
        <a:buSzPct val="100000"/>
        <a:buChar char="•"/>
        <a:defRPr>
          <a:latin typeface="Arial"/>
          <a:ea typeface="Arial"/>
          <a:cs typeface="Arial"/>
          <a:sym typeface="Arial"/>
        </a:defRPr>
      </a:lvl6pPr>
      <a:lvl7pPr marL="2971800" indent="-228600">
        <a:spcBef>
          <a:spcPts val="700"/>
        </a:spcBef>
        <a:buSzPct val="100000"/>
        <a:buChar char="•"/>
        <a:defRPr>
          <a:latin typeface="Arial"/>
          <a:ea typeface="Arial"/>
          <a:cs typeface="Arial"/>
          <a:sym typeface="Arial"/>
        </a:defRPr>
      </a:lvl7pPr>
      <a:lvl8pPr marL="3429000" indent="-228600">
        <a:spcBef>
          <a:spcPts val="700"/>
        </a:spcBef>
        <a:buSzPct val="100000"/>
        <a:buChar char="•"/>
        <a:defRPr>
          <a:latin typeface="Arial"/>
          <a:ea typeface="Arial"/>
          <a:cs typeface="Arial"/>
          <a:sym typeface="Arial"/>
        </a:defRPr>
      </a:lvl8pPr>
      <a:lvl9pPr marL="3886200" indent="-228600">
        <a:spcBef>
          <a:spcPts val="700"/>
        </a:spcBef>
        <a:buSzPct val="100000"/>
        <a:buChar char="•"/>
        <a:defRPr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2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.g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91925" y="315054"/>
            <a:ext cx="8960150" cy="400455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408004">
              <a:defRPr sz="1800"/>
            </a:pPr>
            <a:r>
              <a:rPr b="1" sz="4900">
                <a:solidFill>
                  <a:srgbClr val="FFFFFF"/>
                </a:solidFill>
                <a:effectLst>
                  <a:outerShdw sx="100000" sy="100000" kx="0" ky="0" algn="b" rotWithShape="0" blurRad="12700" dist="11333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BREAKTHROUGHS IN</a:t>
            </a:r>
            <a:endParaRPr b="1" sz="4900">
              <a:solidFill>
                <a:srgbClr val="FFFFFF"/>
              </a:solidFill>
              <a:effectLst>
                <a:outerShdw sx="100000" sy="100000" kx="0" ky="0" algn="b" rotWithShape="0" blurRad="12700" dist="11333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408004">
              <a:defRPr sz="1800"/>
            </a:pPr>
            <a:r>
              <a:rPr b="1" sz="4900">
                <a:solidFill>
                  <a:srgbClr val="FFFFFF"/>
                </a:solidFill>
                <a:effectLst>
                  <a:outerShdw sx="100000" sy="100000" kx="0" ky="0" algn="b" rotWithShape="0" blurRad="12700" dist="11333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 COSMOLOGY </a:t>
            </a:r>
            <a:endParaRPr b="1" sz="4900">
              <a:solidFill>
                <a:srgbClr val="FFFFFF"/>
              </a:solidFill>
              <a:effectLst>
                <a:outerShdw sx="100000" sy="100000" kx="0" ky="0" algn="b" rotWithShape="0" blurRad="12700" dist="11333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408004">
              <a:defRPr sz="1800"/>
            </a:pPr>
            <a:r>
              <a:rPr b="1" sz="4900">
                <a:solidFill>
                  <a:srgbClr val="FFFFFF"/>
                </a:solidFill>
                <a:effectLst>
                  <a:outerShdw sx="100000" sy="100000" kx="0" ky="0" algn="b" rotWithShape="0" blurRad="12700" dist="11333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AND </a:t>
            </a:r>
            <a:endParaRPr b="1" sz="4900">
              <a:solidFill>
                <a:srgbClr val="FFFFFF"/>
              </a:solidFill>
              <a:effectLst>
                <a:outerShdw sx="100000" sy="100000" kx="0" ky="0" algn="b" rotWithShape="0" blurRad="12700" dist="11333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408004">
              <a:defRPr sz="1800"/>
            </a:pPr>
            <a:r>
              <a:rPr b="1" sz="4900">
                <a:solidFill>
                  <a:srgbClr val="FFFFFF"/>
                </a:solidFill>
                <a:effectLst>
                  <a:outerShdw sx="100000" sy="100000" kx="0" ky="0" algn="b" rotWithShape="0" blurRad="12700" dist="11333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ASTROPHYSICS </a:t>
            </a:r>
            <a:endParaRPr b="1" sz="4900">
              <a:solidFill>
                <a:srgbClr val="FFFFFF"/>
              </a:solidFill>
              <a:effectLst>
                <a:outerShdw sx="100000" sy="100000" kx="0" ky="0" algn="b" rotWithShape="0" blurRad="12700" dist="11333" dir="2700000">
                  <a:srgbClr val="808080"/>
                </a:outerShdw>
              </a:effectLst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  <a:p>
            <a:pPr lvl="0" defTabSz="408004">
              <a:defRPr sz="1800"/>
            </a:pPr>
            <a:r>
              <a:rPr b="1" sz="4900">
                <a:solidFill>
                  <a:srgbClr val="FFFFFF"/>
                </a:solidFill>
                <a:effectLst>
                  <a:outerShdw sx="100000" sy="100000" kx="0" ky="0" algn="b" rotWithShape="0" blurRad="12700" dist="11333" dir="2700000">
                    <a:srgbClr val="808080"/>
                  </a:outerShdw>
                </a:effectLst>
                <a:latin typeface="Copperplate Gothic Bold"/>
                <a:ea typeface="Copperplate Gothic Bold"/>
                <a:cs typeface="Copperplate Gothic Bold"/>
                <a:sym typeface="Copperplate Gothic Bold"/>
              </a:rPr>
              <a:t>IN THE LAST 100 YEARS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50502" y="3916853"/>
            <a:ext cx="8438754" cy="236143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42971">
              <a:spcBef>
                <a:spcPts val="400"/>
              </a:spcBef>
              <a:defRPr sz="1800"/>
            </a:pPr>
            <a:endParaRPr sz="1600"/>
          </a:p>
          <a:p>
            <a:pPr lvl="0" defTabSz="842971">
              <a:spcBef>
                <a:spcPts val="400"/>
              </a:spcBef>
              <a:defRPr sz="1800"/>
            </a:pPr>
            <a:endParaRPr b="1" sz="2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842971">
              <a:spcBef>
                <a:spcPts val="400"/>
              </a:spcBef>
              <a:defRPr sz="1800"/>
            </a:pPr>
            <a:endParaRPr b="1" sz="2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842971">
              <a:spcBef>
                <a:spcPts val="400"/>
              </a:spcBef>
              <a:defRPr sz="1800"/>
            </a:pPr>
            <a:r>
              <a:rPr b="1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Supratik Pal</a:t>
            </a:r>
            <a:endParaRPr b="1" sz="2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defTabSz="842971">
              <a:spcBef>
                <a:spcPts val="400"/>
              </a:spcBef>
              <a:defRPr sz="1800"/>
            </a:pPr>
            <a:r>
              <a:rPr b="1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 Statistical Institute, Kolkata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1"/>
      <p:bldP build="whole" bldLvl="1" animBg="1" rev="0" advAuto="0" spid="5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91" name="Shape 91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</a:p>
          <a:p>
            <a:pPr lvl="0" algn="ctr">
              <a:buClr>
                <a:srgbClr val="2D00BD"/>
              </a:buClr>
              <a:buFont typeface="Superclarendon"/>
            </a:pPr>
          </a:p>
          <a:p>
            <a:pPr lvl="0" marL="0" indent="0" algn="ctr">
              <a:buSzTx/>
              <a:buNone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5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The Expanding Universe</a:t>
            </a:r>
            <a:endParaRPr b="1" sz="55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(1929)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95" name="Shape 95"/>
          <p:cNvSpPr/>
          <p:nvPr>
            <p:ph type="title"/>
          </p:nvPr>
        </p:nvSpPr>
        <p:spPr>
          <a:xfrm>
            <a:off x="457200" y="92070"/>
            <a:ext cx="8229600" cy="788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000">
                <a:solidFill>
                  <a:srgbClr val="3600F3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3600F3"/>
                </a:solidFill>
              </a:rPr>
              <a:t>Our Galaxy : Milky Way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97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725" y="993775"/>
            <a:ext cx="7801351" cy="647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01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228600" y="152398"/>
            <a:ext cx="83058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       Our Galaxy is one among Millions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  <p:bldP build="whole" bldLvl="1" animBg="1" rev="0" advAuto="0" spid="10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05" name="Shape 105"/>
          <p:cNvSpPr/>
          <p:nvPr>
            <p:ph type="title"/>
          </p:nvPr>
        </p:nvSpPr>
        <p:spPr>
          <a:xfrm>
            <a:off x="457200" y="92072"/>
            <a:ext cx="8229600" cy="126668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700">
                <a:solidFill>
                  <a:srgbClr val="3000F7"/>
                </a:solidFill>
              </a:rPr>
              <a:t>The grand old man of Observational Cosmology: </a:t>
            </a:r>
            <a:r>
              <a:rPr b="1" sz="2900">
                <a:solidFill>
                  <a:srgbClr val="3000F7"/>
                </a:solidFill>
              </a:rPr>
              <a:t>Hubble (1929)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07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584" y="1197548"/>
            <a:ext cx="7584834" cy="5558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10" name="Shape 110"/>
          <p:cNvSpPr/>
          <p:nvPr>
            <p:ph type="title"/>
          </p:nvPr>
        </p:nvSpPr>
        <p:spPr>
          <a:xfrm>
            <a:off x="158898" y="180974"/>
            <a:ext cx="8826204" cy="130968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3D00E4"/>
                </a:solidFill>
              </a:rPr>
              <a:t>Farther the galaxy, greater is its velocity=&gt; </a:t>
            </a:r>
            <a:endParaRPr b="1" sz="2800">
              <a:solidFill>
                <a:srgbClr val="3D00E4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3D00E4"/>
                </a:solidFill>
              </a:rPr>
              <a:t>Galaxies are moving away from each other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12" name="image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253" y="1954931"/>
            <a:ext cx="6753594" cy="4548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457200" y="92061"/>
            <a:ext cx="8229600" cy="74456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000D7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000D7"/>
                </a:solidFill>
              </a:rPr>
              <a:t>Our Universe is expanding!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17" name="image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24249"/>
            <a:ext cx="9144000" cy="6352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-263816"/>
            <a:ext cx="8558363" cy="738563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>
            <p:ph type="body" idx="1"/>
          </p:nvPr>
        </p:nvSpPr>
        <p:spPr>
          <a:xfrm>
            <a:off x="457200" y="15494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sp>
        <p:nvSpPr>
          <p:cNvPr id="121" name="Shape 121"/>
          <p:cNvSpPr/>
          <p:nvPr/>
        </p:nvSpPr>
        <p:spPr>
          <a:xfrm>
            <a:off x="5486400" y="228599"/>
            <a:ext cx="35052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     </a:t>
            </a:r>
          </a:p>
        </p:txBody>
      </p:sp>
      <p:sp>
        <p:nvSpPr>
          <p:cNvPr id="122" name="Shape 122"/>
          <p:cNvSpPr/>
          <p:nvPr/>
        </p:nvSpPr>
        <p:spPr>
          <a:xfrm>
            <a:off x="1257300" y="204027"/>
            <a:ext cx="7391400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1600"/>
              </a:spcBef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</a:rPr>
              <a:t>HST: Hubble Space Telescope   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457200" y="180973"/>
            <a:ext cx="8229600" cy="86275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400B7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400B7"/>
                </a:solidFill>
              </a:rPr>
              <a:t>HST data give Expansion Rate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27" name="image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2366" y="884237"/>
            <a:ext cx="6361985" cy="6121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30" name="Shape 130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7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Dark Matter</a:t>
            </a:r>
            <a:endParaRPr b="1" sz="57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(1933)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xfrm>
            <a:off x="7315200" y="0"/>
            <a:ext cx="1828800" cy="838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905255">
              <a:defRPr b="1" sz="2700">
                <a:solidFill>
                  <a:srgbClr val="33339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333399"/>
                </a:solidFill>
              </a:rPr>
              <a:t>Our Galaxy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xfrm>
            <a:off x="6324600" y="1600200"/>
            <a:ext cx="3810000" cy="990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42900" indent="-342900" algn="ctr">
              <a:lnSpc>
                <a:spcPct val="90000"/>
              </a:lnSpc>
              <a:spcBef>
                <a:spcPts val="600"/>
              </a:spcBef>
              <a:buSzTx/>
              <a:buNone/>
            </a:pPr>
            <a:r>
              <a:rPr b="1" sz="2800">
                <a:solidFill>
                  <a:srgbClr val="333399"/>
                </a:solidFill>
              </a:rPr>
              <a:t> </a:t>
            </a:r>
            <a:endParaRPr b="1" sz="2800">
              <a:solidFill>
                <a:srgbClr val="333399"/>
              </a:solidFill>
            </a:endParaRPr>
          </a:p>
          <a:p>
            <a:pPr lvl="0" marL="342900" indent="-342900" algn="ctr">
              <a:lnSpc>
                <a:spcPct val="90000"/>
              </a:lnSpc>
              <a:spcBef>
                <a:spcPts val="600"/>
              </a:spcBef>
              <a:buSzTx/>
              <a:buNone/>
            </a:pPr>
            <a:r>
              <a:rPr b="1" sz="2800">
                <a:solidFill>
                  <a:srgbClr val="333399"/>
                </a:solidFill>
              </a:rPr>
              <a:t>Milky Way</a:t>
            </a:r>
          </a:p>
        </p:txBody>
      </p:sp>
      <p:pic>
        <p:nvPicPr>
          <p:cNvPr id="13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315200" cy="6067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1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600" y="914400"/>
            <a:ext cx="7772400" cy="594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ntr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  <p:bldP build="whole" bldLvl="1" animBg="1" rev="0" advAuto="0" spid="135" grpId="2"/>
      <p:bldP build="whole" bldLvl="1" animBg="1" rev="0" advAuto="0" spid="13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55" name="Shape 55"/>
          <p:cNvSpPr/>
          <p:nvPr>
            <p:ph type="title"/>
          </p:nvPr>
        </p:nvSpPr>
        <p:spPr>
          <a:xfrm>
            <a:off x="457200" y="92070"/>
            <a:ext cx="8229600" cy="155838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defRPr b="1" sz="3500">
                <a:solidFill>
                  <a:srgbClr val="2900C2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500">
                <a:solidFill>
                  <a:srgbClr val="2900C2"/>
                </a:solidFill>
              </a:rPr>
              <a:t> A tribute to…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0" indent="0">
              <a:spcBef>
                <a:spcPts val="0"/>
              </a:spcBef>
              <a:buSzTx/>
              <a:buNone/>
              <a:defRPr sz="1800"/>
            </a:pPr>
          </a:p>
          <a:p>
            <a:pPr lvl="0" marL="0" indent="0">
              <a:spcBef>
                <a:spcPts val="0"/>
              </a:spcBef>
              <a:buSzTx/>
              <a:buNone/>
              <a:defRPr sz="1800"/>
            </a:pPr>
          </a:p>
          <a:p>
            <a:pPr lvl="0" marL="0" indent="0">
              <a:spcBef>
                <a:spcPts val="0"/>
              </a:spcBef>
              <a:buSzTx/>
              <a:buNone/>
              <a:defRPr sz="1800"/>
            </a:pPr>
          </a:p>
          <a:p>
            <a:pPr lvl="0" marL="0" indent="0">
              <a:spcBef>
                <a:spcPts val="0"/>
              </a:spcBef>
              <a:buSzTx/>
              <a:buNone/>
              <a:defRPr sz="1800"/>
            </a:pPr>
            <a:r>
              <a:rPr sz="4100"/>
              <a:t>    </a:t>
            </a:r>
            <a:r>
              <a:rPr b="1" sz="4100">
                <a:solidFill>
                  <a:srgbClr val="2900C2"/>
                </a:solidFill>
              </a:rPr>
              <a:t>…the people of India who are working towards development of scientific temper of the country.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40" name="image1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97369" y="-10"/>
            <a:ext cx="7315201" cy="9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endParaRPr b="1" sz="2400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600"/>
              </a:spcBef>
            </a:pPr>
            <a:r>
              <a:rPr b="1" sz="28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Cloud made of neutral Hydrogen (HI)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2"/>
      <p:bldP build="whole" bldLvl="1" animBg="1" rev="0" advAuto="0" spid="1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44" name="Shape 144"/>
          <p:cNvSpPr/>
          <p:nvPr>
            <p:ph type="title"/>
          </p:nvPr>
        </p:nvSpPr>
        <p:spPr>
          <a:xfrm>
            <a:off x="457200" y="92074"/>
            <a:ext cx="8229600" cy="395492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457200" y="4536852"/>
            <a:ext cx="8229600" cy="221566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90070" indent="-390070" defTabSz="877822">
              <a:lnSpc>
                <a:spcPct val="120000"/>
              </a:lnSpc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100"/>
              <a:t>~80% of visible matter is Neutral Hydrogen</a:t>
            </a:r>
            <a:endParaRPr sz="1700"/>
          </a:p>
          <a:p>
            <a:pPr lvl="0" marL="390070" indent="-390070" defTabSz="877822">
              <a:lnSpc>
                <a:spcPct val="120000"/>
              </a:lnSpc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100"/>
              <a:t>Neutral Hydrogen has singlet and triplet states</a:t>
            </a:r>
            <a:endParaRPr sz="1700"/>
          </a:p>
          <a:p>
            <a:pPr lvl="0" marL="390070" indent="-390070" defTabSz="877822">
              <a:lnSpc>
                <a:spcPct val="120000"/>
              </a:lnSpc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100"/>
              <a:t>Spin flip (Hyperfine splitting)</a:t>
            </a:r>
            <a:endParaRPr sz="1700"/>
          </a:p>
          <a:p>
            <a:pPr lvl="0" marL="390070" indent="-390070" defTabSz="877822">
              <a:lnSpc>
                <a:spcPct val="120000"/>
              </a:lnSpc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100"/>
              <a:t>Emits radiation with frequency 1420 MHz / wavelength 21 cm</a:t>
            </a:r>
          </a:p>
        </p:txBody>
      </p:sp>
      <p:pic>
        <p:nvPicPr>
          <p:cNvPr id="146" name="image1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3639" y="342999"/>
            <a:ext cx="4416722" cy="3453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xfrm>
            <a:off x="457200" y="274635"/>
            <a:ext cx="8229600" cy="43819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04672">
              <a:defRPr b="1" sz="2800">
                <a:solidFill>
                  <a:srgbClr val="2F00C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F00CE"/>
                </a:solidFill>
              </a:rPr>
              <a:t>Measure rotational velocity 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50" name="image2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990600"/>
            <a:ext cx="7239000" cy="5367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whole" bldLvl="1" animBg="1" rev="0" advAuto="0" spid="14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3" name="Shape 153"/>
          <p:cNvSpPr/>
          <p:nvPr>
            <p:ph type="title"/>
          </p:nvPr>
        </p:nvSpPr>
        <p:spPr>
          <a:xfrm>
            <a:off x="457200" y="92074"/>
            <a:ext cx="8229600" cy="106501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55" name="image2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957755" y="406049"/>
            <a:ext cx="7228484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04672">
              <a:defRPr b="1"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333399"/>
                </a:solidFill>
              </a:rPr>
              <a:t>Even what we do not see also exists: Dark Matter!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59" name="Shape 159"/>
          <p:cNvSpPr/>
          <p:nvPr>
            <p:ph type="title"/>
          </p:nvPr>
        </p:nvSpPr>
        <p:spPr>
          <a:xfrm>
            <a:off x="457200" y="92070"/>
            <a:ext cx="8229600" cy="61353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E00A7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A7"/>
                </a:solidFill>
              </a:rPr>
              <a:t>Who discovered that? : Vera Rubin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61" name="image2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1995" y="870206"/>
            <a:ext cx="4600010" cy="596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65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917" y="0"/>
            <a:ext cx="7582166" cy="5686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228600" y="152398"/>
            <a:ext cx="83058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Our     Our Galaxy is one among Millions: Clusters</a:t>
            </a:r>
          </a:p>
        </p:txBody>
      </p:sp>
      <p:sp>
        <p:nvSpPr>
          <p:cNvPr id="167" name="Shape 167"/>
          <p:cNvSpPr/>
          <p:nvPr/>
        </p:nvSpPr>
        <p:spPr>
          <a:xfrm>
            <a:off x="535544" y="5870702"/>
            <a:ext cx="8072903" cy="80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marL="325754" indent="-325754" algn="ctr" defTabSz="868680">
              <a:spcBef>
                <a:spcPts val="500"/>
              </a:spcBef>
            </a:pPr>
            <a:r>
              <a:rPr b="1" sz="22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Measure velocity dispersion, hence total mass of cluster</a:t>
            </a:r>
            <a:endParaRPr b="1" sz="2200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325754" indent="-325754" algn="ctr" defTabSz="868680">
              <a:spcBef>
                <a:spcPts val="500"/>
              </a:spcBef>
            </a:pPr>
            <a:r>
              <a:rPr b="1" sz="22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5 times mass of visible matter -&gt; Dark Matter! (Zwicky, 1933)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2"/>
      <p:bldP build="whole" bldLvl="1" animBg="1" rev="0" advAuto="0" spid="16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70" name="Shape 170"/>
          <p:cNvSpPr/>
          <p:nvPr>
            <p:ph type="title"/>
          </p:nvPr>
        </p:nvSpPr>
        <p:spPr>
          <a:xfrm>
            <a:off x="457200" y="92074"/>
            <a:ext cx="8229600" cy="11717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900A1"/>
                </a:solidFill>
              </a:rPr>
              <a:t>To see the unseen: Collision in the sky </a:t>
            </a:r>
            <a:endParaRPr b="1" sz="2800">
              <a:solidFill>
                <a:srgbClr val="2900A1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2900A1"/>
                </a:solidFill>
              </a:rPr>
              <a:t>(Bullet cluster)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72" name="image2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123" y="1110429"/>
            <a:ext cx="8361072" cy="6044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75" name="Shape 175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47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Cosmic Microwave Background Radiation</a:t>
            </a:r>
            <a:endParaRPr b="1" sz="50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(1964)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2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916" y="1556345"/>
            <a:ext cx="7519694" cy="53456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80" name="Shape 180"/>
          <p:cNvSpPr/>
          <p:nvPr>
            <p:ph type="title"/>
          </p:nvPr>
        </p:nvSpPr>
        <p:spPr>
          <a:xfrm>
            <a:off x="457200" y="92067"/>
            <a:ext cx="8229600" cy="1316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B00CA"/>
                </a:solidFill>
              </a:rPr>
              <a:t>WMAP: Wilkinson Microwave Anisotropy Probe</a:t>
            </a:r>
            <a:endParaRPr b="1" sz="2800">
              <a:solidFill>
                <a:srgbClr val="2B00CA"/>
              </a:solidFill>
            </a:endParaRPr>
          </a:p>
          <a:p>
            <a:pPr lvl="0">
              <a:defRPr sz="1800"/>
            </a:pPr>
            <a:r>
              <a:rPr b="1" sz="3000">
                <a:solidFill>
                  <a:srgbClr val="2B00CA"/>
                </a:solidFill>
              </a:rPr>
              <a:t>and Planck (ESA)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457200" y="1512482"/>
            <a:ext cx="8229600" cy="534552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82" name="image2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0450" y="1381271"/>
            <a:ext cx="6712302" cy="6712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85" name="Shape 185"/>
          <p:cNvSpPr/>
          <p:nvPr>
            <p:ph type="title"/>
          </p:nvPr>
        </p:nvSpPr>
        <p:spPr>
          <a:xfrm>
            <a:off x="0" y="120826"/>
            <a:ext cx="8705985" cy="78295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3400B3"/>
                </a:solidFill>
              </a:rPr>
              <a:t>SPT: South</a:t>
            </a:r>
            <a:r>
              <a:rPr sz="2800">
                <a:solidFill>
                  <a:srgbClr val="3400B3"/>
                </a:solidFill>
              </a:rPr>
              <a:t> </a:t>
            </a:r>
            <a:r>
              <a:rPr b="1" sz="2800">
                <a:solidFill>
                  <a:srgbClr val="3400B3"/>
                </a:solidFill>
              </a:rPr>
              <a:t>Pole</a:t>
            </a:r>
            <a:r>
              <a:rPr sz="2800">
                <a:solidFill>
                  <a:srgbClr val="3400B3"/>
                </a:solidFill>
              </a:rPr>
              <a:t> </a:t>
            </a:r>
            <a:r>
              <a:rPr b="1" sz="2800">
                <a:solidFill>
                  <a:srgbClr val="3400B3"/>
                </a:solidFill>
              </a:rPr>
              <a:t>Telescope</a:t>
            </a:r>
            <a:r>
              <a:rPr sz="3400">
                <a:solidFill>
                  <a:srgbClr val="3400B3"/>
                </a:solidFill>
              </a:rPr>
              <a:t> 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87" name="image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81" y="1259654"/>
            <a:ext cx="8403140" cy="5363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1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07" y="1344490"/>
            <a:ext cx="9353503" cy="5257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60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91" name="Shape 191"/>
          <p:cNvSpPr/>
          <p:nvPr>
            <p:ph type="title"/>
          </p:nvPr>
        </p:nvSpPr>
        <p:spPr>
          <a:xfrm>
            <a:off x="457200" y="92071"/>
            <a:ext cx="8229600" cy="78815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96111">
              <a:defRPr b="1" sz="2700">
                <a:solidFill>
                  <a:srgbClr val="3100E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3100EE"/>
                </a:solidFill>
              </a:rPr>
              <a:t>Universe is a Black-body (Penzias &amp; Wilson:1965)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93" name="image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530" y="898830"/>
            <a:ext cx="4729928" cy="5959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457200" y="274635"/>
            <a:ext cx="8229600" cy="1063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160932">
              <a:defRPr sz="600"/>
            </a:pP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197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-2" y="228599"/>
            <a:ext cx="9144004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Happy Birthday to our Universe: 13800000000 Years Ago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xfrm>
            <a:off x="457200" y="228600"/>
            <a:ext cx="8229600" cy="197857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FFFFFF"/>
                </a:solidFill>
              </a:rPr>
              <a:t>The First Sky: Cosmic Microwave Background</a:t>
            </a:r>
            <a:endParaRPr b="1" sz="28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FFFFFF"/>
                </a:solidFill>
              </a:rPr>
              <a:t>(Redshift=1100)</a:t>
            </a:r>
            <a:endParaRPr b="1" sz="2800">
              <a:solidFill>
                <a:srgbClr val="FFFFFF"/>
              </a:solidFill>
            </a:endParaRPr>
          </a:p>
          <a:p>
            <a:pPr lvl="0">
              <a:defRPr sz="1800"/>
            </a:pPr>
            <a:endParaRPr b="1" sz="28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FFFFFF"/>
                </a:solidFill>
              </a:rPr>
              <a:t>Very tiny temperature fluctuations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xfrm>
            <a:off x="-2209800" y="6858000"/>
            <a:ext cx="76200" cy="33496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0890" indent="-40890" defTabSz="193850">
              <a:lnSpc>
                <a:spcPct val="80000"/>
              </a:lnSpc>
              <a:spcBef>
                <a:spcPts val="100"/>
              </a:spcBef>
              <a:buChar char="•"/>
              <a:defRPr sz="300"/>
            </a:pPr>
          </a:p>
        </p:txBody>
      </p:sp>
      <p:pic>
        <p:nvPicPr>
          <p:cNvPr id="202" name="image3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370814"/>
            <a:ext cx="7620000" cy="381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05" name="Shape 205"/>
          <p:cNvSpPr/>
          <p:nvPr>
            <p:ph type="title"/>
          </p:nvPr>
        </p:nvSpPr>
        <p:spPr>
          <a:xfrm>
            <a:off x="457200" y="92066"/>
            <a:ext cx="8229600" cy="99666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400">
                <a:solidFill>
                  <a:srgbClr val="0033CC"/>
                </a:solidFill>
              </a:rPr>
              <a:t>Everything in the universe originated from these</a:t>
            </a:r>
            <a:endParaRPr b="1" sz="2400">
              <a:solidFill>
                <a:srgbClr val="0033CC"/>
              </a:solidFill>
            </a:endParaRPr>
          </a:p>
          <a:p>
            <a:pPr lvl="0">
              <a:defRPr sz="1800"/>
            </a:pPr>
            <a:r>
              <a:rPr b="1" sz="2400">
                <a:solidFill>
                  <a:srgbClr val="0033CC"/>
                </a:solidFill>
              </a:rPr>
              <a:t>tiny temperature fluctuations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07" name="image32.jpeg"/>
          <p:cNvPicPr/>
          <p:nvPr/>
        </p:nvPicPr>
        <p:blipFill>
          <a:blip r:embed="rId2">
            <a:extLst/>
          </a:blip>
          <a:srcRect l="0" t="0" r="0" b="210"/>
          <a:stretch>
            <a:fillRect/>
          </a:stretch>
        </p:blipFill>
        <p:spPr>
          <a:xfrm>
            <a:off x="1179221" y="1147020"/>
            <a:ext cx="7344357" cy="5771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10" name="Shape 210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</a:p>
          <a:p>
            <a:pPr lvl="0" algn="ctr">
              <a:buClr>
                <a:srgbClr val="2D00BD"/>
              </a:buClr>
              <a:buFont typeface="Superclarendon"/>
            </a:pPr>
          </a:p>
          <a:p>
            <a:pPr lvl="0" marL="0" indent="0" algn="ctr">
              <a:buSzTx/>
              <a:buNone/>
            </a:pPr>
            <a:endParaRPr sz="5000"/>
          </a:p>
          <a:p>
            <a:pPr lvl="0" marL="0" indent="0" algn="ctr">
              <a:buSzTx/>
              <a:buNone/>
            </a:pPr>
            <a:r>
              <a:rPr b="1" sz="50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The Accelerating Universe: </a:t>
            </a:r>
            <a:endParaRPr b="1" sz="50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0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Dark Energy</a:t>
            </a:r>
            <a:endParaRPr b="1" sz="55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(1998) 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152400" y="0"/>
            <a:ext cx="8839200" cy="609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685800">
              <a:defRPr b="1" sz="2100">
                <a:solidFill>
                  <a:srgbClr val="2C00C2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100">
                <a:solidFill>
                  <a:srgbClr val="2C00C2"/>
                </a:solidFill>
              </a:rPr>
              <a:t>Supernova Cosmology Project (Riess, Perlmutter, Schmidt: 1998)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215" name="image3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929479"/>
            <a:ext cx="7315200" cy="586740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1905000" y="1219199"/>
            <a:ext cx="7239000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</a:rPr>
              <a:t>W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2"/>
      <p:bldP build="whole" bldLvl="1" animBg="1" rev="0" advAuto="0" spid="2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xfrm>
            <a:off x="457200" y="274635"/>
            <a:ext cx="8229600" cy="48736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77822">
              <a:defRPr b="1" sz="2600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FFFFFF"/>
                </a:solidFill>
              </a:rPr>
              <a:t>Death of a Star: Supernova Explosion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220" name="image3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990600"/>
            <a:ext cx="7620000" cy="556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20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23" name="Shape 223"/>
          <p:cNvSpPr/>
          <p:nvPr>
            <p:ph type="title"/>
          </p:nvPr>
        </p:nvSpPr>
        <p:spPr>
          <a:xfrm>
            <a:off x="457200" y="92074"/>
            <a:ext cx="8229600" cy="10796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600AB"/>
                </a:solidFill>
              </a:rPr>
              <a:t>Supernovae Type Ia </a:t>
            </a:r>
            <a:endParaRPr b="1" sz="2800">
              <a:solidFill>
                <a:srgbClr val="2600AB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2600AB"/>
                </a:solidFill>
              </a:rPr>
              <a:t>(Redshift&lt;1.5)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25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0271"/>
            <a:ext cx="5390071" cy="59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3363" y="1171137"/>
            <a:ext cx="5915989" cy="5484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Universe is not only expanding but also accelerating!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42900" indent="-342900">
              <a:buSzTx/>
              <a:buNone/>
            </a:pPr>
          </a:p>
        </p:txBody>
      </p:sp>
      <p:pic>
        <p:nvPicPr>
          <p:cNvPr id="230" name="image3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17" y="682575"/>
            <a:ext cx="8724966" cy="6543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3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30" grpId="3"/>
      <p:bldP build="whole" bldLvl="1" animBg="1" rev="0" advAuto="0" spid="22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xfrm>
            <a:off x="457200" y="274635"/>
            <a:ext cx="8229600" cy="79216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l">
              <a:defRPr b="1" sz="2400">
                <a:solidFill>
                  <a:srgbClr val="333399"/>
                </a:solidFill>
              </a:defRPr>
            </a:pPr>
          </a:p>
        </p:txBody>
      </p:sp>
      <p:sp>
        <p:nvSpPr>
          <p:cNvPr id="233" name="Shape 23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234" name="image3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-2" y="144462"/>
            <a:ext cx="9144004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Require huge “anti-gravity” : Dark Energy!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457200" y="274638"/>
            <a:ext cx="8229600" cy="33206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59536">
              <a:defRPr b="1" sz="2200"/>
            </a:lvl1pPr>
          </a:lstStyle>
          <a:p>
            <a:pPr lvl="0">
              <a:defRPr b="0" sz="1800"/>
            </a:pPr>
            <a:r>
              <a:rPr b="1" sz="2200"/>
              <a:t>Night sky with naked eye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64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292" y="996400"/>
            <a:ext cx="7795708" cy="597625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152400" y="197550"/>
            <a:ext cx="8657492" cy="486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6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2800"/>
              <a:t>  </a:t>
            </a:r>
          </a:p>
        </p:txBody>
      </p:sp>
    </p:spTree>
  </p:cSld>
  <p:clrMapOvr>
    <a:masterClrMapping/>
  </p:clrMapOvr>
  <p:transition spd="slow" advClick="1">
    <p:cover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" grpId="2"/>
      <p:bldP build="whole" bldLvl="1" animBg="1" rev="0" advAuto="0" spid="6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38" name="Shape 238"/>
          <p:cNvSpPr/>
          <p:nvPr>
            <p:ph type="title"/>
          </p:nvPr>
        </p:nvSpPr>
        <p:spPr>
          <a:xfrm>
            <a:off x="457200" y="92074"/>
            <a:ext cx="8229600" cy="9304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000">
                <a:solidFill>
                  <a:srgbClr val="4800CA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4800CA"/>
                </a:solidFill>
              </a:rPr>
              <a:t>DES: Dark Energy Survey</a:t>
            </a:r>
          </a:p>
        </p:txBody>
      </p:sp>
      <p:sp>
        <p:nvSpPr>
          <p:cNvPr id="239" name="Shape 2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40" name="image3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547" y="1174125"/>
            <a:ext cx="7720908" cy="577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637" y="1164356"/>
            <a:ext cx="4576621" cy="3949499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>
            <p:ph type="body" idx="1"/>
          </p:nvPr>
        </p:nvSpPr>
        <p:spPr>
          <a:xfrm>
            <a:off x="343618" y="263561"/>
            <a:ext cx="8456764" cy="121146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sp>
        <p:nvSpPr>
          <p:cNvPr id="244" name="Shape 244"/>
          <p:cNvSpPr/>
          <p:nvPr/>
        </p:nvSpPr>
        <p:spPr>
          <a:xfrm>
            <a:off x="5486400" y="228599"/>
            <a:ext cx="35052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     </a:t>
            </a:r>
          </a:p>
        </p:txBody>
      </p:sp>
      <p:sp>
        <p:nvSpPr>
          <p:cNvPr id="245" name="Shape 245"/>
          <p:cNvSpPr/>
          <p:nvPr/>
        </p:nvSpPr>
        <p:spPr>
          <a:xfrm>
            <a:off x="1257300" y="204027"/>
            <a:ext cx="7391400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1600"/>
              </a:spcBef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FFFFFF"/>
                </a:solidFill>
              </a:rPr>
              <a:t>HST: Hubble Space Telescope revisited  </a:t>
            </a:r>
          </a:p>
        </p:txBody>
      </p:sp>
      <p:pic>
        <p:nvPicPr>
          <p:cNvPr id="246" name="image3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9870" y="3999044"/>
            <a:ext cx="5688430" cy="284421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824852" y="410290"/>
            <a:ext cx="7494297" cy="48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2800">
                <a:solidFill>
                  <a:srgbClr val="3400B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400B7"/>
                </a:solidFill>
              </a:rPr>
              <a:t>Independently proved by other experiments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50" name="Shape 250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7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Large Scale Structure</a:t>
            </a:r>
            <a:endParaRPr b="1" sz="57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(Hubble:1926, Major survey:2000)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54" name="Shape 254"/>
          <p:cNvSpPr/>
          <p:nvPr>
            <p:ph type="title"/>
          </p:nvPr>
        </p:nvSpPr>
        <p:spPr>
          <a:xfrm>
            <a:off x="457200" y="92074"/>
            <a:ext cx="8229600" cy="82019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B00AD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B00AD"/>
                </a:solidFill>
              </a:rPr>
              <a:t>SDSS: Sloan Digital Sky Survey</a:t>
            </a:r>
          </a:p>
        </p:txBody>
      </p:sp>
      <p:sp>
        <p:nvSpPr>
          <p:cNvPr id="255" name="Shape 2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56" name="image2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0052" y="811284"/>
            <a:ext cx="7183898" cy="6378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59" name="Shape 259"/>
          <p:cNvSpPr/>
          <p:nvPr>
            <p:ph type="title"/>
          </p:nvPr>
        </p:nvSpPr>
        <p:spPr>
          <a:xfrm>
            <a:off x="457200" y="92074"/>
            <a:ext cx="8229600" cy="9341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800D7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800D7"/>
                </a:solidFill>
              </a:rPr>
              <a:t>Large Scale Structure </a:t>
            </a:r>
          </a:p>
        </p:txBody>
      </p:sp>
      <p:pic>
        <p:nvPicPr>
          <p:cNvPr id="260" name="image2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182" y="977503"/>
            <a:ext cx="7903635" cy="5927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63" name="Shape 263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3200A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200AB"/>
                </a:solidFill>
              </a:rPr>
              <a:t>BOSS: Baryonic Acoustic Oscillation Spectroscopic Survey</a:t>
            </a:r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xfrm>
            <a:off x="4013200" y="3687860"/>
            <a:ext cx="5257800" cy="336064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65" name="image3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43483"/>
            <a:ext cx="3632200" cy="223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3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0" y="3818780"/>
            <a:ext cx="5257800" cy="2692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69" name="Shape 269"/>
          <p:cNvSpPr/>
          <p:nvPr>
            <p:ph type="title"/>
          </p:nvPr>
        </p:nvSpPr>
        <p:spPr>
          <a:xfrm>
            <a:off x="457200" y="92073"/>
            <a:ext cx="8229600" cy="90066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700">
                <a:solidFill>
                  <a:srgbClr val="2D00F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2D00F0"/>
                </a:solidFill>
              </a:rPr>
              <a:t>BAO data (Redshift&lt;1) -&gt; ~4%BM, 26%DM,70%DE</a:t>
            </a:r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71" name="image4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50" y="894407"/>
            <a:ext cx="4813300" cy="635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D00B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D00BF"/>
                </a:solidFill>
              </a:rPr>
              <a:t>Cosmic Constituents: As of Now</a:t>
            </a:r>
          </a:p>
        </p:txBody>
      </p:sp>
      <p:sp>
        <p:nvSpPr>
          <p:cNvPr id="274" name="Shape 274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275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90600"/>
            <a:ext cx="89916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2"/>
      <p:bldP build="whole" bldLvl="1" animBg="1" rev="0" advAuto="0" spid="27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78" name="Shape 278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79" name="Shape 279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3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Gravitational Waves</a:t>
            </a:r>
            <a:endParaRPr b="1" sz="53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(2015)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82" name="Shape 282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2800">
                <a:solidFill>
                  <a:srgbClr val="2E00D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DE"/>
                </a:solidFill>
              </a:rPr>
              <a:t> LIGO: Laser Interferometer Gravitational-wave Observatory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284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661" y="1527919"/>
            <a:ext cx="9597322" cy="540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xfrm>
            <a:off x="457200" y="274635"/>
            <a:ext cx="8229600" cy="56356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F00F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F00F9"/>
                </a:solidFill>
              </a:rPr>
              <a:t>Beyond naked eye: Telescopes</a:t>
            </a:r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69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250" y="1029320"/>
            <a:ext cx="7169502" cy="7169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nodeType="afterEffect" presetClass="entr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2"/>
      <p:bldP build="whole" bldLvl="1" animBg="1" rev="0" advAuto="0" spid="67" grpId="1"/>
      <p:bldP build="whole" bldLvl="1" animBg="1" rev="0" advAuto="0" spid="69" grpId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87" name="Shape 287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289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23" y="101600"/>
            <a:ext cx="910755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92" name="Shape 292"/>
          <p:cNvSpPr/>
          <p:nvPr>
            <p:ph type="title"/>
          </p:nvPr>
        </p:nvSpPr>
        <p:spPr>
          <a:xfrm>
            <a:off x="685800" y="333371"/>
            <a:ext cx="7772400" cy="97597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2800">
                <a:solidFill>
                  <a:srgbClr val="2D00E0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D00E0"/>
                </a:solidFill>
              </a:rPr>
              <a:t>LIGO found Gravitational Waves from binary Black Hole merger (Sept 14, 2015)</a:t>
            </a:r>
          </a:p>
        </p:txBody>
      </p:sp>
      <p:sp>
        <p:nvSpPr>
          <p:cNvPr id="293" name="Shape 2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294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047" y="1340619"/>
            <a:ext cx="7873653" cy="580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97" name="Shape 297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298" name="Shape 298"/>
          <p:cNvSpPr/>
          <p:nvPr>
            <p:ph type="body" idx="1"/>
          </p:nvPr>
        </p:nvSpPr>
        <p:spPr>
          <a:xfrm>
            <a:off x="457200" y="800100"/>
            <a:ext cx="8229600" cy="525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ctr">
              <a:buClr>
                <a:srgbClr val="2D00BD"/>
              </a:buClr>
              <a:buFont typeface="Superclarendon"/>
            </a:pPr>
            <a:endParaRPr b="1" sz="86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57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Black Holes</a:t>
            </a:r>
            <a:endParaRPr b="1" sz="5700">
              <a:solidFill>
                <a:srgbClr val="2D00BD"/>
              </a:solidFill>
              <a:latin typeface="Superclarendon"/>
              <a:ea typeface="Superclarendon"/>
              <a:cs typeface="Superclarendon"/>
              <a:sym typeface="Superclarendon"/>
            </a:endParaRPr>
          </a:p>
          <a:p>
            <a:pPr lvl="0" marL="0" indent="0" algn="ctr">
              <a:buSzTx/>
              <a:buNone/>
            </a:pPr>
            <a:r>
              <a:rPr b="1" sz="3200">
                <a:solidFill>
                  <a:srgbClr val="2D00BD"/>
                </a:solidFill>
                <a:latin typeface="Superclarendon"/>
                <a:ea typeface="Superclarendon"/>
                <a:cs typeface="Superclarendon"/>
                <a:sym typeface="Superclarendon"/>
              </a:rPr>
              <a:t>(2019)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01" name="Shape 301"/>
          <p:cNvSpPr/>
          <p:nvPr>
            <p:ph type="title"/>
          </p:nvPr>
        </p:nvSpPr>
        <p:spPr>
          <a:xfrm>
            <a:off x="457200" y="-98429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2800">
                <a:solidFill>
                  <a:srgbClr val="2C00E9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C00E9"/>
                </a:solidFill>
              </a:rPr>
              <a:t>Event Horizon Telescope (EHT): 11 radio telescopes around the world, combined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03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7300"/>
            <a:ext cx="9144000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06" name="Shape 306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07" name="Shape 3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08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999" y="0"/>
            <a:ext cx="810000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11" name="Shape 311"/>
          <p:cNvSpPr/>
          <p:nvPr>
            <p:ph type="title"/>
          </p:nvPr>
        </p:nvSpPr>
        <p:spPr>
          <a:xfrm>
            <a:off x="457200" y="92072"/>
            <a:ext cx="8229600" cy="10400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2800">
                <a:solidFill>
                  <a:srgbClr val="3000F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000FC"/>
                </a:solidFill>
              </a:rPr>
              <a:t>EHT : Each one is a collection of disk antennas</a:t>
            </a:r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13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089" y="1370470"/>
            <a:ext cx="8291822" cy="5514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16" name="Shape 316"/>
          <p:cNvSpPr/>
          <p:nvPr>
            <p:ph type="title"/>
          </p:nvPr>
        </p:nvSpPr>
        <p:spPr>
          <a:xfrm>
            <a:off x="457200" y="92067"/>
            <a:ext cx="8229600" cy="7886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000">
                <a:solidFill>
                  <a:srgbClr val="3600F3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3600F3"/>
                </a:solidFill>
              </a:rPr>
              <a:t>Back to our Galaxy : Milky Way</a:t>
            </a:r>
          </a:p>
        </p:txBody>
      </p:sp>
      <p:sp>
        <p:nvSpPr>
          <p:cNvPr id="317" name="Shape 3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1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725" y="993775"/>
            <a:ext cx="7801351" cy="647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21" name="Shape 321"/>
          <p:cNvSpPr/>
          <p:nvPr>
            <p:ph type="title"/>
          </p:nvPr>
        </p:nvSpPr>
        <p:spPr>
          <a:xfrm>
            <a:off x="457200" y="92074"/>
            <a:ext cx="8229600" cy="241721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r>
              <a:rPr b="1" sz="2500">
                <a:solidFill>
                  <a:srgbClr val="3100EE"/>
                </a:solidFill>
              </a:rPr>
              <a:t>Sagittarius A* Black Hole at the centre of our Galaxy: Real image (shadow) in radio eye</a:t>
            </a:r>
            <a:endParaRPr b="1" sz="2800">
              <a:solidFill>
                <a:srgbClr val="3100EE"/>
              </a:solidFill>
            </a:endParaRPr>
          </a:p>
          <a:p>
            <a:pPr lvl="0">
              <a:defRPr sz="1800"/>
            </a:pPr>
            <a:endParaRPr b="1" sz="2800">
              <a:solidFill>
                <a:srgbClr val="3100EE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51005"/>
                </a:solidFill>
              </a:rPr>
              <a:t>Found in Event Horizon Telescope (April 10, 2019) </a:t>
            </a:r>
            <a:endParaRPr sz="2200">
              <a:solidFill>
                <a:srgbClr val="051005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51005"/>
                </a:solidFill>
              </a:rPr>
              <a:t>Led by </a:t>
            </a:r>
            <a:r>
              <a:rPr b="1" sz="2200">
                <a:solidFill>
                  <a:srgbClr val="3400F8"/>
                </a:solidFill>
              </a:rPr>
              <a:t>Ghez &amp; Genzel</a:t>
            </a:r>
            <a:endParaRPr b="1" sz="2200">
              <a:solidFill>
                <a:srgbClr val="3400F8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51005"/>
                </a:solidFill>
              </a:rPr>
              <a:t>4 million times heavier than the Sun</a:t>
            </a:r>
          </a:p>
        </p:txBody>
      </p:sp>
      <p:sp>
        <p:nvSpPr>
          <p:cNvPr id="322" name="Shape 322"/>
          <p:cNvSpPr/>
          <p:nvPr>
            <p:ph type="body" idx="1"/>
          </p:nvPr>
        </p:nvSpPr>
        <p:spPr>
          <a:xfrm>
            <a:off x="457200" y="2628546"/>
            <a:ext cx="8229600" cy="478826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23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9196" y="2339625"/>
            <a:ext cx="4945608" cy="478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26" name="Shape 326"/>
          <p:cNvSpPr/>
          <p:nvPr>
            <p:ph type="title"/>
          </p:nvPr>
        </p:nvSpPr>
        <p:spPr>
          <a:xfrm>
            <a:off x="431800" y="-225427"/>
            <a:ext cx="7772400" cy="243681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F00EE"/>
                </a:solidFill>
              </a:rPr>
              <a:t>First ever image (shadow) of outside the Black Hole  found in Messier 87 Galaxy</a:t>
            </a:r>
            <a:endParaRPr b="1" sz="2800">
              <a:solidFill>
                <a:srgbClr val="2F00EE"/>
              </a:solidFill>
            </a:endParaRPr>
          </a:p>
          <a:p>
            <a:pPr lvl="0">
              <a:defRPr sz="1800"/>
            </a:pPr>
            <a:endParaRPr b="1" sz="2800">
              <a:solidFill>
                <a:srgbClr val="2F00EE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60A0A"/>
                </a:solidFill>
              </a:rPr>
              <a:t>Image released by EHT (April 10, 2019)</a:t>
            </a:r>
            <a:endParaRPr sz="2200">
              <a:solidFill>
                <a:srgbClr val="060A0A"/>
              </a:solidFill>
            </a:endParaRPr>
          </a:p>
          <a:p>
            <a:pPr lvl="0" marL="280734" indent="-280734" algn="l">
              <a:defRPr sz="1800"/>
            </a:pPr>
            <a:r>
              <a:rPr sz="2200">
                <a:solidFill>
                  <a:srgbClr val="060A0A"/>
                </a:solidFill>
              </a:rPr>
              <a:t>Shows just outside the black hole, called Event Horizon</a:t>
            </a:r>
          </a:p>
        </p:txBody>
      </p:sp>
      <p:sp>
        <p:nvSpPr>
          <p:cNvPr id="327" name="Shape 327"/>
          <p:cNvSpPr/>
          <p:nvPr>
            <p:ph type="body" idx="1"/>
          </p:nvPr>
        </p:nvSpPr>
        <p:spPr>
          <a:xfrm>
            <a:off x="1117600" y="2963859"/>
            <a:ext cx="6400800" cy="297180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328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014" y="2815058"/>
            <a:ext cx="12052228" cy="4031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31" name="Shape 331"/>
          <p:cNvSpPr/>
          <p:nvPr>
            <p:ph type="title"/>
          </p:nvPr>
        </p:nvSpPr>
        <p:spPr>
          <a:xfrm>
            <a:off x="457200" y="92073"/>
            <a:ext cx="8229600" cy="107260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b="1" sz="3400">
                <a:solidFill>
                  <a:srgbClr val="3700FC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3700FC"/>
                </a:solidFill>
              </a:rPr>
              <a:t>The Nobel Prize in Physics 2020</a:t>
            </a:r>
          </a:p>
        </p:txBody>
      </p:sp>
      <p:sp>
        <p:nvSpPr>
          <p:cNvPr id="332" name="Shape 3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3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94" y="1084808"/>
            <a:ext cx="8475213" cy="3351561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613980" y="4780281"/>
            <a:ext cx="7916037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2100"/>
              <a:t>The Nobel Prize in Physics 2020 was divided, one half awarded to Roger Penrose "for the discovery that black hole formation is a robust prediction of the general theory of relativity", the other half jointly to Reinhard Genzel and Andrea Ghez "for the discovery of a supermassive compact object at the centre of our galaxy.” 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algn="r"/>
            <a:r>
              <a:rPr sz="2100"/>
              <a:t>                                                 </a:t>
            </a:r>
            <a:r>
              <a:rPr b="1" sz="2100">
                <a:solidFill>
                  <a:srgbClr val="2B00D7"/>
                </a:solidFill>
              </a:rPr>
              <a:t>- The Nobel Prize Committee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457200" y="160335"/>
            <a:ext cx="8229600" cy="6403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200">
                <a:solidFill>
                  <a:srgbClr val="3200F5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3200F5"/>
                </a:solidFill>
              </a:rPr>
              <a:t>First Breakthrough with Telescope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73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933" y="771972"/>
            <a:ext cx="9315868" cy="10277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" grpId="2"/>
      <p:bldP build="whole" bldLvl="1" animBg="1" rev="0" advAuto="0" spid="71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37" name="Shape 337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2800">
                <a:solidFill>
                  <a:srgbClr val="2E00F8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E00F8"/>
                </a:solidFill>
              </a:rPr>
              <a:t>European Southern Observatory at Chile</a:t>
            </a:r>
          </a:p>
        </p:txBody>
      </p:sp>
      <p:sp>
        <p:nvSpPr>
          <p:cNvPr id="338" name="Shape 3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39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416" y="2556123"/>
            <a:ext cx="9420832" cy="2436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42" name="Shape 342"/>
          <p:cNvSpPr/>
          <p:nvPr>
            <p:ph type="title"/>
          </p:nvPr>
        </p:nvSpPr>
        <p:spPr>
          <a:xfrm>
            <a:off x="457200" y="92072"/>
            <a:ext cx="8229600" cy="143813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2800">
                <a:solidFill>
                  <a:srgbClr val="2F00FB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2F00FB"/>
                </a:solidFill>
              </a:rPr>
              <a:t>Very Large Telescope (VLT) of European Southern Observatory : Optical</a:t>
            </a:r>
          </a:p>
        </p:txBody>
      </p:sp>
      <p:sp>
        <p:nvSpPr>
          <p:cNvPr id="343" name="Shape 3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44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148" y="1726233"/>
            <a:ext cx="9820296" cy="4322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47" name="Shape 347"/>
          <p:cNvSpPr/>
          <p:nvPr>
            <p:ph type="title"/>
          </p:nvPr>
        </p:nvSpPr>
        <p:spPr>
          <a:xfrm>
            <a:off x="533400" y="79375"/>
            <a:ext cx="7772400" cy="207416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41247">
              <a:defRPr sz="1800"/>
            </a:pPr>
            <a:r>
              <a:rPr b="1" sz="2500">
                <a:solidFill>
                  <a:srgbClr val="3300F9"/>
                </a:solidFill>
              </a:rPr>
              <a:t>Stars dancing around Black Hole Sagittarius A* </a:t>
            </a:r>
            <a:endParaRPr b="1" sz="2500">
              <a:solidFill>
                <a:srgbClr val="3300F9"/>
              </a:solidFill>
            </a:endParaRPr>
          </a:p>
          <a:p>
            <a:pPr lvl="0" defTabSz="841247">
              <a:defRPr sz="1800"/>
            </a:pPr>
            <a:r>
              <a:rPr b="1" sz="2500">
                <a:solidFill>
                  <a:srgbClr val="3300F9"/>
                </a:solidFill>
              </a:rPr>
              <a:t>in our Galaxy</a:t>
            </a:r>
            <a:endParaRPr b="1" sz="2500">
              <a:solidFill>
                <a:srgbClr val="3300F9"/>
              </a:solidFill>
            </a:endParaRPr>
          </a:p>
          <a:p>
            <a:pPr lvl="0" defTabSz="841247">
              <a:defRPr sz="1800"/>
            </a:pPr>
            <a:endParaRPr b="1" sz="2500">
              <a:solidFill>
                <a:srgbClr val="3300F9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60D0F"/>
                </a:solidFill>
              </a:rPr>
              <a:t>Photo taken by VLT (April 16, 2020)</a:t>
            </a:r>
            <a:endParaRPr sz="2000">
              <a:solidFill>
                <a:srgbClr val="060D0F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71405"/>
                </a:solidFill>
              </a:rPr>
              <a:t>30 years of images combined </a:t>
            </a:r>
            <a:endParaRPr sz="2000">
              <a:solidFill>
                <a:srgbClr val="071405"/>
              </a:solidFill>
            </a:endParaRPr>
          </a:p>
          <a:p>
            <a:pPr lvl="0" marL="202929" indent="-202929" algn="l" defTabSz="841247">
              <a:defRPr sz="1800"/>
            </a:pPr>
            <a:r>
              <a:rPr sz="2000">
                <a:solidFill>
                  <a:srgbClr val="071405"/>
                </a:solidFill>
              </a:rPr>
              <a:t>Proves Einstein’s General Relativity correct once again !</a:t>
            </a:r>
          </a:p>
        </p:txBody>
      </p:sp>
      <p:sp>
        <p:nvSpPr>
          <p:cNvPr id="348" name="Shape 3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349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7337" y="2382440"/>
            <a:ext cx="10754274" cy="4402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52" name="Shape 352"/>
          <p:cNvSpPr/>
          <p:nvPr>
            <p:ph type="title"/>
          </p:nvPr>
        </p:nvSpPr>
        <p:spPr>
          <a:xfrm>
            <a:off x="457200" y="92074"/>
            <a:ext cx="8229600" cy="95200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r>
              <a:rPr b="1" sz="2800">
                <a:solidFill>
                  <a:srgbClr val="2C00F9"/>
                </a:solidFill>
              </a:rPr>
              <a:t>Black Holes: </a:t>
            </a:r>
            <a:endParaRPr b="1" sz="2800">
              <a:solidFill>
                <a:srgbClr val="2C00F9"/>
              </a:solidFill>
            </a:endParaRPr>
          </a:p>
          <a:p>
            <a:pPr lvl="0">
              <a:defRPr sz="1800"/>
            </a:pPr>
            <a:r>
              <a:rPr b="1" sz="2800">
                <a:solidFill>
                  <a:srgbClr val="2C00F9"/>
                </a:solidFill>
              </a:rPr>
              <a:t>Predicted 100 years back, discovered now ! </a:t>
            </a:r>
          </a:p>
        </p:txBody>
      </p:sp>
      <p:sp>
        <p:nvSpPr>
          <p:cNvPr id="353" name="Shape 3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54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0231" y="1063736"/>
            <a:ext cx="6862606" cy="280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9557" y="3796753"/>
            <a:ext cx="3584886" cy="3470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63803" y="1028643"/>
            <a:ext cx="3907631" cy="287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8" presetID="1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3"/>
      <p:bldP build="whole" bldLvl="1" animBg="1" rev="0" advAuto="0" spid="354" grpId="1"/>
      <p:bldP build="whole" bldLvl="1" animBg="1" rev="0" advAuto="0" spid="356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59" name="Shape 359"/>
          <p:cNvSpPr/>
          <p:nvPr>
            <p:ph type="title"/>
          </p:nvPr>
        </p:nvSpPr>
        <p:spPr>
          <a:xfrm>
            <a:off x="114299" y="130171"/>
            <a:ext cx="8532815" cy="9011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defRPr b="1" sz="2800">
                <a:solidFill>
                  <a:srgbClr val="3100D0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100D0"/>
                </a:solidFill>
              </a:rPr>
              <a:t>How do we extract information using Telescopes? : A Scientist’s Perspectives</a:t>
            </a:r>
          </a:p>
        </p:txBody>
      </p:sp>
      <p:sp>
        <p:nvSpPr>
          <p:cNvPr id="360" name="Shape 360"/>
          <p:cNvSpPr/>
          <p:nvPr>
            <p:ph type="body" idx="1"/>
          </p:nvPr>
        </p:nvSpPr>
        <p:spPr>
          <a:xfrm>
            <a:off x="457200" y="1308100"/>
            <a:ext cx="8229600" cy="553065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0" indent="0" algn="ctr" defTabSz="877822">
              <a:spcBef>
                <a:spcPts val="600"/>
              </a:spcBef>
              <a:buSzTx/>
              <a:buNone/>
            </a:pPr>
          </a:p>
          <a:p>
            <a:pPr lvl="0" marL="0" indent="0" algn="ctr" defTabSz="877822">
              <a:spcBef>
                <a:spcPts val="600"/>
              </a:spcBef>
              <a:buSzTx/>
              <a:buNone/>
            </a:pPr>
            <a:endParaRPr b="1" sz="2300">
              <a:solidFill>
                <a:srgbClr val="FF0000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Collection of raw data from telescopes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Noise reduction/ cleaning using Statistical techniques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Extracting out scientific data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Analysis of scientific data using Statistics and Computer Programming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Estimation of error in the analysis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Scientifically drawing/mapping the image with high precision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Interpretation of data in terms of parameters</a:t>
            </a:r>
            <a:endParaRPr sz="2200">
              <a:solidFill>
                <a:srgbClr val="2700AD"/>
              </a:solidFill>
            </a:endParaRPr>
          </a:p>
          <a:p>
            <a:pPr lvl="0" marL="220578" indent="-220578" defTabSz="877822">
              <a:spcBef>
                <a:spcPts val="600"/>
              </a:spcBef>
              <a:buSzPct val="60000"/>
              <a:buBlip>
                <a:blip r:embed="rId2"/>
              </a:buBlip>
            </a:pPr>
            <a:r>
              <a:rPr sz="2200">
                <a:solidFill>
                  <a:srgbClr val="2700AD"/>
                </a:solidFill>
              </a:rPr>
              <a:t>Explaining the data using Physics and Simulations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0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63" name="Shape 363"/>
          <p:cNvSpPr/>
          <p:nvPr>
            <p:ph type="title"/>
          </p:nvPr>
        </p:nvSpPr>
        <p:spPr>
          <a:xfrm>
            <a:off x="114299" y="130171"/>
            <a:ext cx="8532815" cy="9011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defRPr b="1" sz="2800">
                <a:solidFill>
                  <a:srgbClr val="3100D0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3100D0"/>
                </a:solidFill>
              </a:rPr>
              <a:t>Future Missions</a:t>
            </a:r>
          </a:p>
        </p:txBody>
      </p:sp>
      <p:sp>
        <p:nvSpPr>
          <p:cNvPr id="364" name="Shape 364"/>
          <p:cNvSpPr/>
          <p:nvPr>
            <p:ph type="body" idx="1"/>
          </p:nvPr>
        </p:nvSpPr>
        <p:spPr>
          <a:xfrm>
            <a:off x="457200" y="1031375"/>
            <a:ext cx="8229600" cy="58073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CMB-S4 : Cosmic Microwave Background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LiteBIRD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COrE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QUaD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CMBBharat…</a:t>
            </a:r>
            <a:endParaRPr sz="1806">
              <a:solidFill>
                <a:srgbClr val="2700AD"/>
              </a:solidFill>
            </a:endParaRPr>
          </a:p>
          <a:p>
            <a:pPr lvl="0" marL="457499" indent="-457499" defTabSz="732277">
              <a:spcBef>
                <a:spcPts val="400"/>
              </a:spcBef>
              <a:buSzPct val="60000"/>
              <a:buBlip>
                <a:blip r:embed="rId2"/>
              </a:buBlip>
            </a:pP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JWST : Hubble Parameter</a:t>
            </a:r>
            <a:endParaRPr sz="1806">
              <a:solidFill>
                <a:srgbClr val="2700AD"/>
              </a:solidFill>
            </a:endParaRPr>
          </a:p>
          <a:p>
            <a:pPr lvl="0" marL="457499" indent="-457499" defTabSz="732277">
              <a:spcBef>
                <a:spcPts val="400"/>
              </a:spcBef>
              <a:buSzPct val="60000"/>
              <a:buBlip>
                <a:blip r:embed="rId2"/>
              </a:buBlip>
            </a:pP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EUCLID : Large Scale Structure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Gaia…</a:t>
            </a:r>
            <a:endParaRPr sz="1806">
              <a:solidFill>
                <a:srgbClr val="2700AD"/>
              </a:solidFill>
            </a:endParaRPr>
          </a:p>
          <a:p>
            <a:pPr lvl="0" marL="457499" indent="-457499" defTabSz="732277">
              <a:spcBef>
                <a:spcPts val="400"/>
              </a:spcBef>
              <a:buSzPct val="60000"/>
              <a:buBlip>
                <a:blip r:embed="rId2"/>
              </a:buBlip>
            </a:pP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SKA : 21 cm</a:t>
            </a:r>
            <a:endParaRPr sz="1806">
              <a:solidFill>
                <a:srgbClr val="2700AD"/>
              </a:solidFill>
            </a:endParaRPr>
          </a:p>
          <a:p>
            <a:pPr lvl="0" marL="457499" indent="-457499" defTabSz="732277">
              <a:spcBef>
                <a:spcPts val="400"/>
              </a:spcBef>
              <a:buSzPct val="60000"/>
              <a:buBlip>
                <a:blip r:embed="rId2"/>
              </a:buBlip>
            </a:pP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eLISA : Gravitational Waves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Einstein Telescope….</a:t>
            </a:r>
            <a:endParaRPr sz="1806">
              <a:solidFill>
                <a:srgbClr val="2700AD"/>
              </a:solidFill>
            </a:endParaRPr>
          </a:p>
          <a:p>
            <a:pPr lvl="0" marL="887933" indent="-887933" defTabSz="732277">
              <a:spcBef>
                <a:spcPts val="400"/>
              </a:spcBef>
              <a:buSzPct val="60000"/>
              <a:buBlip>
                <a:blip r:embed="rId2"/>
              </a:buBlip>
            </a:pP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Vera Rubin Observatory</a:t>
            </a:r>
            <a:endParaRPr sz="1806">
              <a:solidFill>
                <a:srgbClr val="2700AD"/>
              </a:solidFill>
            </a:endParaRPr>
          </a:p>
          <a:p>
            <a:pPr lvl="0" marL="1035922" indent="-1035922" defTabSz="732277">
              <a:spcBef>
                <a:spcPts val="400"/>
              </a:spcBef>
              <a:buSzPct val="60000"/>
              <a:buBlip>
                <a:blip r:embed="rId2"/>
              </a:buBlip>
            </a:pPr>
            <a:r>
              <a:rPr sz="1806">
                <a:solidFill>
                  <a:srgbClr val="2700AD"/>
                </a:solidFill>
              </a:rPr>
              <a:t>Thirty Meter Telescope…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6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6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6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title"/>
          </p:nvPr>
        </p:nvSpPr>
        <p:spPr>
          <a:xfrm>
            <a:off x="457200" y="92073"/>
            <a:ext cx="8229600" cy="165768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59536">
              <a:defRPr sz="1800"/>
            </a:pPr>
            <a:r>
              <a:rPr b="1" sz="2600">
                <a:solidFill>
                  <a:srgbClr val="2E00F9"/>
                </a:solidFill>
              </a:rPr>
              <a:t>SKA: Square Kilometer Array in the making…</a:t>
            </a:r>
            <a:endParaRPr sz="1600">
              <a:solidFill>
                <a:srgbClr val="2E00F9"/>
              </a:solidFill>
            </a:endParaRPr>
          </a:p>
          <a:p>
            <a:pPr lvl="0" defTabSz="859536">
              <a:defRPr sz="1800"/>
            </a:pPr>
            <a:endParaRPr sz="1600">
              <a:solidFill>
                <a:srgbClr val="2A00B3"/>
              </a:solidFill>
            </a:endParaRPr>
          </a:p>
          <a:p>
            <a:pPr lvl="0" defTabSz="859536">
              <a:defRPr sz="1800"/>
            </a:pPr>
            <a:r>
              <a:rPr sz="2200"/>
              <a:t>14 members countries, including India</a:t>
            </a:r>
            <a:endParaRPr sz="2200"/>
          </a:p>
          <a:p>
            <a:pPr lvl="0" defTabSz="859536">
              <a:defRPr sz="1800"/>
            </a:pPr>
            <a:endParaRPr sz="2200"/>
          </a:p>
          <a:p>
            <a:pPr lvl="0" defTabSz="859536">
              <a:defRPr sz="1800"/>
            </a:pPr>
            <a:r>
              <a:rPr b="1" sz="2200">
                <a:solidFill>
                  <a:srgbClr val="3100EE"/>
                </a:solidFill>
              </a:rPr>
              <a:t>Left: SA, Right: Australia, HQ: UK</a:t>
            </a:r>
          </a:p>
        </p:txBody>
      </p:sp>
      <p:sp>
        <p:nvSpPr>
          <p:cNvPr id="367" name="Shape 367"/>
          <p:cNvSpPr/>
          <p:nvPr>
            <p:ph type="body" idx="1"/>
          </p:nvPr>
        </p:nvSpPr>
        <p:spPr>
          <a:xfrm>
            <a:off x="-112939" y="2094338"/>
            <a:ext cx="9144001" cy="472918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33981795993600" indent="-33981795993600">
              <a:defRPr sz="3200"/>
            </a:lvl1pPr>
          </a:lstStyle>
          <a:p>
            <a:pPr lvl="0">
              <a:defRPr sz="1800"/>
            </a:pPr>
            <a:r>
              <a:rPr sz="3200"/>
              <a:t>1</a:t>
            </a:r>
          </a:p>
        </p:txBody>
      </p:sp>
      <p:pic>
        <p:nvPicPr>
          <p:cNvPr id="368" name="image4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31" y="2069961"/>
            <a:ext cx="4409184" cy="4409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42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0777" y="2069961"/>
            <a:ext cx="4409186" cy="4409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title"/>
          </p:nvPr>
        </p:nvSpPr>
        <p:spPr>
          <a:xfrm>
            <a:off x="457200" y="274635"/>
            <a:ext cx="8229600" cy="111919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defTabSz="860266">
              <a:defRPr sz="1800"/>
            </a:pPr>
            <a:r>
              <a:rPr b="1" sz="2592">
                <a:solidFill>
                  <a:srgbClr val="2B00B7"/>
                </a:solidFill>
              </a:rPr>
              <a:t>Vera Rubin Observatory </a:t>
            </a:r>
            <a:endParaRPr b="1" sz="2592">
              <a:solidFill>
                <a:srgbClr val="2B00B7"/>
              </a:solidFill>
            </a:endParaRPr>
          </a:p>
          <a:p>
            <a:pPr lvl="0" defTabSz="860266">
              <a:defRPr sz="1800"/>
            </a:pPr>
            <a:r>
              <a:rPr b="1" sz="2592">
                <a:solidFill>
                  <a:srgbClr val="2B00B7"/>
                </a:solidFill>
              </a:rPr>
              <a:t>&amp; </a:t>
            </a:r>
            <a:endParaRPr b="1" sz="2592">
              <a:solidFill>
                <a:srgbClr val="2B00B7"/>
              </a:solidFill>
            </a:endParaRPr>
          </a:p>
          <a:p>
            <a:pPr lvl="0" defTabSz="860266">
              <a:defRPr sz="1800"/>
            </a:pPr>
            <a:r>
              <a:rPr b="1" sz="2592">
                <a:solidFill>
                  <a:srgbClr val="2B00B7"/>
                </a:solidFill>
              </a:rPr>
              <a:t>Thirty Meter Telescope</a:t>
            </a:r>
          </a:p>
        </p:txBody>
      </p:sp>
      <p:sp>
        <p:nvSpPr>
          <p:cNvPr id="372" name="Shape 37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buChar char="•"/>
            </a:pPr>
          </a:p>
        </p:txBody>
      </p:sp>
      <p:pic>
        <p:nvPicPr>
          <p:cNvPr id="373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15" y="1785067"/>
            <a:ext cx="9067170" cy="354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6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04145"/>
            <a:ext cx="9144000" cy="508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3"/>
      <p:bldP build="whole" bldLvl="1" animBg="1" rev="0" advAuto="0" spid="374" grpId="4"/>
      <p:bldP build="whole" bldLvl="1" animBg="1" rev="0" advAuto="0" spid="372" grpId="2"/>
      <p:bldP build="whole" bldLvl="1" animBg="1" rev="0" advAuto="0" spid="37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77" name="Shape 377"/>
          <p:cNvSpPr/>
          <p:nvPr>
            <p:ph type="title"/>
          </p:nvPr>
        </p:nvSpPr>
        <p:spPr>
          <a:xfrm>
            <a:off x="457200" y="92071"/>
            <a:ext cx="8229600" cy="15081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78" name="Shape 3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379" name="image3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238245"/>
            <a:ext cx="9144000" cy="6381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82" name="Shape 382"/>
          <p:cNvSpPr/>
          <p:nvPr>
            <p:ph type="title"/>
          </p:nvPr>
        </p:nvSpPr>
        <p:spPr>
          <a:xfrm>
            <a:off x="457200" y="92070"/>
            <a:ext cx="8229600" cy="150813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000">
                <a:solidFill>
                  <a:srgbClr val="2B00CE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2B00CE"/>
                </a:solidFill>
              </a:rPr>
              <a:t>Want to make it your career?</a:t>
            </a:r>
          </a:p>
        </p:txBody>
      </p:sp>
      <p:sp>
        <p:nvSpPr>
          <p:cNvPr id="383" name="Shape 383"/>
          <p:cNvSpPr/>
          <p:nvPr>
            <p:ph type="body" idx="1"/>
          </p:nvPr>
        </p:nvSpPr>
        <p:spPr>
          <a:xfrm>
            <a:off x="558799" y="1501217"/>
            <a:ext cx="8026401" cy="4709098"/>
          </a:xfrm>
          <a:prstGeom prst="rect">
            <a:avLst/>
          </a:prstGeom>
          <a:solidFill>
            <a:srgbClr val="FFFFFF"/>
          </a:solidFill>
          <a:ln w="25400">
            <a:solidFill>
              <a:srgbClr val="BBE0E3"/>
            </a:solidFill>
            <a:bevel/>
          </a:ln>
        </p:spPr>
        <p:txBody>
          <a:bodyPr>
            <a:normAutofit fontScale="100000" lnSpcReduction="0"/>
          </a:bodyPr>
          <a:lstStyle/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passionate</a:t>
            </a:r>
            <a:endParaRPr b="1" sz="2100">
              <a:solidFill>
                <a:srgbClr val="3A00F5"/>
              </a:solidFill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very passionate…..</a:t>
            </a:r>
            <a:endParaRPr b="1" sz="2100">
              <a:solidFill>
                <a:srgbClr val="3A00F5"/>
              </a:solidFill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b="1" sz="2100">
                <a:solidFill>
                  <a:srgbClr val="3A00F5"/>
                </a:solidFill>
              </a:rPr>
              <a:t>Be very very passionate…………</a:t>
            </a:r>
            <a:endParaRPr b="1" sz="2100">
              <a:solidFill>
                <a:srgbClr val="3A00F5"/>
              </a:solidFill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BSc Physics/Mathematics with Computer Science/BTech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MSc Physics/Applied Mathematics/Astrophysics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MSc Specialization in Astrophysics/Cosmology</a:t>
            </a: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180472" indent="-180472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endParaRPr sz="2100">
              <a:latin typeface="+mj-lt"/>
              <a:ea typeface="+mj-ea"/>
              <a:cs typeface="+mj-cs"/>
              <a:sym typeface="Helvetica Neue"/>
            </a:endParaRPr>
          </a:p>
          <a:p>
            <a:pPr lvl="0" marL="390070" indent="-390070">
              <a:spcBef>
                <a:spcPts val="0"/>
              </a:spcBef>
              <a:buSzPct val="60000"/>
              <a:buBlip>
                <a:blip r:embed="rId2"/>
              </a:buBlip>
              <a:defRPr sz="1800"/>
            </a:pPr>
            <a:r>
              <a:rPr sz="2100">
                <a:latin typeface="+mj-lt"/>
                <a:ea typeface="+mj-ea"/>
                <a:cs typeface="+mj-cs"/>
                <a:sym typeface="Helvetica Neue"/>
              </a:rPr>
              <a:t>PhD &amp; Post-doctorate in Astrophysics/Cosmology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546100" y="409571"/>
            <a:ext cx="7772400" cy="92110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3200">
                <a:solidFill>
                  <a:srgbClr val="2C00DE"/>
                </a:solidFill>
              </a:rPr>
              <a:t> Enter Modern Era : 1</a:t>
            </a:r>
            <a:endParaRPr b="1" sz="3200">
              <a:solidFill>
                <a:srgbClr val="2C00DE"/>
              </a:solidFill>
            </a:endParaRPr>
          </a:p>
          <a:p>
            <a:pPr lvl="0">
              <a:defRPr sz="1800"/>
            </a:pPr>
            <a:r>
              <a:rPr b="1" sz="2600">
                <a:solidFill>
                  <a:srgbClr val="2C00DE"/>
                </a:solidFill>
              </a:rPr>
              <a:t>(1915)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535731" y="1619587"/>
            <a:ext cx="7961263" cy="43367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601605" indent="-601605" algn="l">
              <a:buSzPct val="60000"/>
              <a:buBlip>
                <a:blip r:embed="rId2"/>
              </a:buBlip>
              <a:defRPr sz="1800"/>
            </a:pPr>
            <a:r>
              <a:rPr sz="2200"/>
              <a:t>1915 : </a:t>
            </a:r>
            <a:r>
              <a:rPr b="1" sz="2200">
                <a:solidFill>
                  <a:srgbClr val="2D00F0"/>
                </a:solidFill>
              </a:rPr>
              <a:t>Einstein</a:t>
            </a:r>
            <a:r>
              <a:rPr sz="2200"/>
              <a:t> proposed General Theory of Relativity</a:t>
            </a:r>
            <a:endParaRPr sz="2200"/>
          </a:p>
          <a:p>
            <a:pPr lvl="0" marL="601605" indent="-601605" algn="l">
              <a:buSzPct val="60000"/>
              <a:buBlip>
                <a:blip r:embed="rId2"/>
              </a:buBlip>
              <a:defRPr sz="1800"/>
            </a:pPr>
            <a:r>
              <a:rPr sz="2200"/>
              <a:t>Explained : Paths of planets around the sun are not elliptical</a:t>
            </a:r>
          </a:p>
        </p:txBody>
      </p:sp>
      <p:pic>
        <p:nvPicPr>
          <p:cNvPr id="78" name="image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0072" y="2810048"/>
            <a:ext cx="3864456" cy="325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386" name="Shape 386"/>
          <p:cNvSpPr/>
          <p:nvPr>
            <p:ph type="title"/>
          </p:nvPr>
        </p:nvSpPr>
        <p:spPr>
          <a:xfrm>
            <a:off x="457200" y="92074"/>
            <a:ext cx="8229600" cy="43855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sp>
        <p:nvSpPr>
          <p:cNvPr id="387" name="Shape 387"/>
          <p:cNvSpPr/>
          <p:nvPr>
            <p:ph type="body" idx="1"/>
          </p:nvPr>
        </p:nvSpPr>
        <p:spPr>
          <a:xfrm>
            <a:off x="457200" y="4339825"/>
            <a:ext cx="8229600" cy="31531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“Yonder a maid and her wight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Come whispering by: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War’s annals will cloud into night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ct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Ere their story die.”</a:t>
            </a:r>
            <a:endParaRPr b="1" sz="2100">
              <a:solidFill>
                <a:srgbClr val="2F00EE"/>
              </a:solidFill>
            </a:endParaRPr>
          </a:p>
          <a:p>
            <a:pPr lvl="0" marL="0" indent="0" algn="r">
              <a:buSzTx/>
              <a:buNone/>
              <a:defRPr sz="1800"/>
            </a:pPr>
            <a:endParaRPr b="1" sz="2100">
              <a:solidFill>
                <a:srgbClr val="2F00EE"/>
              </a:solidFill>
            </a:endParaRPr>
          </a:p>
          <a:p>
            <a:pPr lvl="0" marL="0" indent="0" algn="r">
              <a:buSzTx/>
              <a:buNone/>
              <a:defRPr sz="1800"/>
            </a:pPr>
            <a:r>
              <a:rPr b="1" sz="2100">
                <a:solidFill>
                  <a:srgbClr val="2F00EE"/>
                </a:solidFill>
              </a:rPr>
              <a:t>- In Time of 'The Breaking of Nations’: Thomas Hardy</a:t>
            </a:r>
          </a:p>
        </p:txBody>
      </p:sp>
      <p:pic>
        <p:nvPicPr>
          <p:cNvPr id="388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925" y="-273245"/>
            <a:ext cx="7838150" cy="4385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81" name="Shape 81"/>
          <p:cNvSpPr/>
          <p:nvPr>
            <p:ph type="title"/>
          </p:nvPr>
        </p:nvSpPr>
        <p:spPr>
          <a:xfrm>
            <a:off x="630162" y="346074"/>
            <a:ext cx="7772401" cy="921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3200">
                <a:solidFill>
                  <a:srgbClr val="2C00DE"/>
                </a:solidFill>
              </a:rPr>
              <a:t> Enter Modern Era : 2</a:t>
            </a:r>
            <a:endParaRPr b="1" sz="3200">
              <a:solidFill>
                <a:srgbClr val="2C00DE"/>
              </a:solidFill>
            </a:endParaRPr>
          </a:p>
          <a:p>
            <a:pPr lvl="0">
              <a:defRPr sz="1800"/>
            </a:pPr>
            <a:r>
              <a:rPr b="1" sz="2600">
                <a:solidFill>
                  <a:srgbClr val="2C00DE"/>
                </a:solidFill>
              </a:rPr>
              <a:t>(1919)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535731" y="1357107"/>
            <a:ext cx="7961263" cy="534780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Predicted : Light ray can be bent by gravitation !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Stars, galaxies etc act as lenses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Stronger the gravitation, more is the amount of bending</a:t>
            </a:r>
            <a:endParaRPr sz="2200"/>
          </a:p>
          <a:p>
            <a:pPr lvl="0" marL="492223" indent="-492223" algn="l">
              <a:buSzPct val="60000"/>
              <a:buBlip>
                <a:blip r:embed="rId2"/>
              </a:buBlip>
              <a:defRPr sz="1800"/>
            </a:pPr>
            <a:r>
              <a:rPr sz="2200"/>
              <a:t>Found experimentally in 1919</a:t>
            </a:r>
          </a:p>
        </p:txBody>
      </p:sp>
      <p:pic>
        <p:nvPicPr>
          <p:cNvPr id="83" name="image1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2538" y="3046409"/>
            <a:ext cx="6798924" cy="3825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sldNum" sz="quarter" idx="2"/>
          </p:nvPr>
        </p:nvSpPr>
        <p:spPr>
          <a:xfrm>
            <a:off x="6553200" y="6245223"/>
            <a:ext cx="2133600" cy="197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86" name="Shape 86"/>
          <p:cNvSpPr/>
          <p:nvPr>
            <p:ph type="title"/>
          </p:nvPr>
        </p:nvSpPr>
        <p:spPr>
          <a:xfrm>
            <a:off x="630162" y="346074"/>
            <a:ext cx="7772401" cy="921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3200">
                <a:solidFill>
                  <a:srgbClr val="2C00DE"/>
                </a:solidFill>
              </a:rPr>
              <a:t> Enter Modern Era : 3</a:t>
            </a:r>
            <a:endParaRPr b="1" sz="3200">
              <a:solidFill>
                <a:srgbClr val="2C00DE"/>
              </a:solidFill>
            </a:endParaRPr>
          </a:p>
          <a:p>
            <a:pPr lvl="0">
              <a:defRPr sz="1800"/>
            </a:pPr>
            <a:r>
              <a:rPr b="1" sz="2600">
                <a:solidFill>
                  <a:srgbClr val="2C00DE"/>
                </a:solidFill>
              </a:rPr>
              <a:t>(1925)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xfrm>
            <a:off x="535731" y="1357107"/>
            <a:ext cx="7961263" cy="534780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601605" indent="-601605" algn="l">
              <a:buSzPct val="60000"/>
              <a:buBlip>
                <a:blip r:embed="rId2"/>
              </a:buBlip>
              <a:defRPr sz="1800"/>
            </a:pPr>
            <a:r>
              <a:rPr sz="2200"/>
              <a:t>Predicted : Objects moving away will look more red !</a:t>
            </a:r>
            <a:endParaRPr sz="2200"/>
          </a:p>
          <a:p>
            <a:pPr lvl="0" marL="601605" indent="-601605" algn="l">
              <a:buSzPct val="60000"/>
              <a:buBlip>
                <a:blip r:embed="rId2"/>
              </a:buBlip>
              <a:defRPr sz="1800"/>
            </a:pPr>
            <a:r>
              <a:rPr sz="2200"/>
              <a:t>Found experimentally in 1925 </a:t>
            </a:r>
          </a:p>
        </p:txBody>
      </p:sp>
      <p:pic>
        <p:nvPicPr>
          <p:cNvPr id="88" name="image16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740" y="2392646"/>
            <a:ext cx="5950521" cy="453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