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9144000" cy="6858000"/>
  <p:notesSz cx="6858000" cy="9144000"/>
  <p:defaultTextStyle>
    <a:lvl1pPr>
      <a:defRPr>
        <a:latin typeface="+mn-lt"/>
        <a:ea typeface="+mn-ea"/>
        <a:cs typeface="+mn-cs"/>
        <a:sym typeface="Helvetica"/>
      </a:defRPr>
    </a:lvl1pPr>
    <a:lvl2pPr>
      <a:defRPr>
        <a:latin typeface="+mn-lt"/>
        <a:ea typeface="+mn-ea"/>
        <a:cs typeface="+mn-cs"/>
        <a:sym typeface="Helvetica"/>
      </a:defRPr>
    </a:lvl2pPr>
    <a:lvl3pPr>
      <a:defRPr>
        <a:latin typeface="+mn-lt"/>
        <a:ea typeface="+mn-ea"/>
        <a:cs typeface="+mn-cs"/>
        <a:sym typeface="Helvetica"/>
      </a:defRPr>
    </a:lvl3pPr>
    <a:lvl4pPr>
      <a:defRPr>
        <a:latin typeface="+mn-lt"/>
        <a:ea typeface="+mn-ea"/>
        <a:cs typeface="+mn-cs"/>
        <a:sym typeface="Helvetica"/>
      </a:defRPr>
    </a:lvl4pPr>
    <a:lvl5pPr>
      <a:defRPr>
        <a:latin typeface="+mn-lt"/>
        <a:ea typeface="+mn-ea"/>
        <a:cs typeface="+mn-cs"/>
        <a:sym typeface="Helvetica"/>
      </a:defRPr>
    </a:lvl5pPr>
    <a:lvl6pPr>
      <a:defRPr>
        <a:latin typeface="+mn-lt"/>
        <a:ea typeface="+mn-ea"/>
        <a:cs typeface="+mn-cs"/>
        <a:sym typeface="Helvetica"/>
      </a:defRPr>
    </a:lvl6pPr>
    <a:lvl7pPr>
      <a:defRPr>
        <a:latin typeface="+mn-lt"/>
        <a:ea typeface="+mn-ea"/>
        <a:cs typeface="+mn-cs"/>
        <a:sym typeface="Helvetica"/>
      </a:defRPr>
    </a:lvl7pPr>
    <a:lvl8pPr>
      <a:defRPr>
        <a:latin typeface="+mn-lt"/>
        <a:ea typeface="+mn-ea"/>
        <a:cs typeface="+mn-cs"/>
        <a:sym typeface="Helvetica"/>
      </a:defRPr>
    </a:lvl8pPr>
    <a:lvl9pPr>
      <a:defRPr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DBDB"/>
          </a:solidFill>
        </a:fill>
      </a:tcStyle>
    </a:wholeTbl>
    <a:band2H>
      <a:tcTxStyle b="def" i="def"/>
      <a:tcStyle>
        <a:tcBdr/>
        <a:fill>
          <a:solidFill>
            <a:srgbClr val="EEEEEE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DA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9" name="Shape 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7" name="Shape 7"/>
          <p:cNvSpPr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0" algn="ctr">
              <a:buSzTx/>
              <a:buNone/>
            </a:lvl2pPr>
            <a:lvl3pPr marL="0" indent="0" algn="ctr">
              <a:buSzTx/>
              <a:buNone/>
            </a:lvl3pPr>
            <a:lvl4pPr marL="0" indent="0" algn="ctr">
              <a:buSzTx/>
              <a:buNone/>
            </a:lvl4pPr>
            <a:lvl5pPr marL="0" indent="0" algn="ctr">
              <a:buSzTx/>
              <a:buNone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sldNum" sz="quarter" idx="2"/>
          </p:nvPr>
        </p:nvSpPr>
        <p:spPr>
          <a:xfrm>
            <a:off x="6553200" y="6245225"/>
            <a:ext cx="2133600" cy="1973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/>
          </a:p>
        </p:txBody>
      </p:sp>
      <p:sp>
        <p:nvSpPr>
          <p:cNvPr id="42" name="Shape 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192878" indent="-192878">
              <a:defRPr sz="1800"/>
            </a:lvl1pPr>
            <a:lvl2pPr marL="640896" indent="-183696">
              <a:defRPr sz="1800"/>
            </a:lvl2pPr>
            <a:lvl3pPr marL="1085850" indent="-171450">
              <a:defRPr sz="1800"/>
            </a:lvl3pPr>
            <a:lvl4pPr marL="1577338" indent="-205738">
              <a:defRPr sz="1800"/>
            </a:lvl4pPr>
            <a:lvl5pPr marL="2057400" indent="-228600">
              <a:defRPr sz="18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46" name="Shape 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7" name="Shape 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192878" indent="-192878">
              <a:defRPr sz="1800"/>
            </a:lvl1pPr>
            <a:lvl2pPr marL="640896" indent="-183696">
              <a:defRPr sz="1800"/>
            </a:lvl2pPr>
            <a:lvl3pPr marL="1085850" indent="-171450">
              <a:defRPr sz="1800"/>
            </a:lvl3pPr>
            <a:lvl4pPr marL="1577338" indent="-205738">
              <a:defRPr sz="1800"/>
            </a:lvl4pPr>
            <a:lvl5pPr marL="2057400" indent="-228600">
              <a:defRPr sz="18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5" name="Shape 15"/>
          <p:cNvSpPr/>
          <p:nvPr>
            <p:ph type="title"/>
          </p:nvPr>
        </p:nvSpPr>
        <p:spPr>
          <a:xfrm>
            <a:off x="457200" y="0"/>
            <a:ext cx="8229600" cy="16922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Num" sz="quarter" idx="2"/>
          </p:nvPr>
        </p:nvSpPr>
        <p:spPr>
          <a:xfrm>
            <a:off x="6553200" y="6245225"/>
            <a:ext cx="2133600" cy="1973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/>
          </a:p>
        </p:txBody>
      </p:sp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192878" indent="-192878">
              <a:defRPr sz="1800"/>
            </a:lvl1pPr>
            <a:lvl2pPr marL="640896" indent="-183696">
              <a:defRPr sz="1800"/>
            </a:lvl2pPr>
            <a:lvl3pPr marL="1085850" indent="-171450">
              <a:defRPr sz="1800"/>
            </a:lvl3pPr>
            <a:lvl4pPr marL="1577338" indent="-205738">
              <a:defRPr sz="1800"/>
            </a:lvl4pPr>
            <a:lvl5pPr marL="2057400" indent="-228600">
              <a:defRPr sz="18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sldNum" sz="quarter" idx="2"/>
          </p:nvPr>
        </p:nvSpPr>
        <p:spPr>
          <a:xfrm>
            <a:off x="6553200" y="6245225"/>
            <a:ext cx="2133600" cy="1973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/>
          </a:p>
        </p:txBody>
      </p:sp>
      <p:sp>
        <p:nvSpPr>
          <p:cNvPr id="22" name="Shape 2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sldNum" sz="quarter" idx="2"/>
          </p:nvPr>
        </p:nvSpPr>
        <p:spPr>
          <a:xfrm>
            <a:off x="6553200" y="6245225"/>
            <a:ext cx="2133600" cy="1973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/>
          </a:p>
        </p:txBody>
      </p:sp>
      <p:sp>
        <p:nvSpPr>
          <p:cNvPr id="26" name="Shape 2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192878" indent="-192878">
              <a:defRPr sz="1800"/>
            </a:lvl1pPr>
            <a:lvl2pPr marL="640896" indent="-183696">
              <a:defRPr sz="1800"/>
            </a:lvl2pPr>
            <a:lvl3pPr marL="1085850" indent="-171450">
              <a:defRPr sz="1800"/>
            </a:lvl3pPr>
            <a:lvl4pPr marL="1577338" indent="-205738">
              <a:defRPr sz="1800"/>
            </a:lvl4pPr>
            <a:lvl5pPr marL="2057400" indent="-228600">
              <a:defRPr sz="18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Num" sz="quarter" idx="2"/>
          </p:nvPr>
        </p:nvSpPr>
        <p:spPr>
          <a:xfrm>
            <a:off x="6553200" y="6245225"/>
            <a:ext cx="2133600" cy="1973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/>
          </a:p>
        </p:txBody>
      </p:sp>
      <p:sp>
        <p:nvSpPr>
          <p:cNvPr id="30" name="Shape 3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1" name="Shape 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192878" indent="-192878">
              <a:defRPr sz="1800"/>
            </a:lvl1pPr>
            <a:lvl2pPr marL="640896" indent="-183696">
              <a:defRPr sz="1800"/>
            </a:lvl2pPr>
            <a:lvl3pPr marL="1085850" indent="-171450">
              <a:defRPr sz="1800"/>
            </a:lvl3pPr>
            <a:lvl4pPr marL="1577338" indent="-205738">
              <a:defRPr sz="1800"/>
            </a:lvl4pPr>
            <a:lvl5pPr marL="2057400" indent="-228600">
              <a:defRPr sz="18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34" name="Shape 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5" name="Shape 3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192878" indent="-192878">
              <a:defRPr sz="1800"/>
            </a:lvl1pPr>
            <a:lvl2pPr marL="640896" indent="-183696">
              <a:defRPr sz="1800"/>
            </a:lvl2pPr>
            <a:lvl3pPr marL="1085850" indent="-171450">
              <a:defRPr sz="1800"/>
            </a:lvl3pPr>
            <a:lvl4pPr marL="1577338" indent="-205738">
              <a:defRPr sz="1800"/>
            </a:lvl4pPr>
            <a:lvl5pPr marL="2057400" indent="-228600">
              <a:defRPr sz="18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sldNum" sz="quarter" idx="2"/>
          </p:nvPr>
        </p:nvSpPr>
        <p:spPr>
          <a:xfrm>
            <a:off x="6553200" y="6245225"/>
            <a:ext cx="2133600" cy="28882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med" advClick="1"/>
  <p:txStyles>
    <p:titleStyle>
      <a:lvl1pPr algn="ctr">
        <a:defRPr sz="4400">
          <a:latin typeface="Arial"/>
          <a:ea typeface="Arial"/>
          <a:cs typeface="Arial"/>
          <a:sym typeface="Arial"/>
        </a:defRPr>
      </a:lvl1pPr>
      <a:lvl2pPr algn="ctr">
        <a:defRPr sz="4400">
          <a:latin typeface="Arial"/>
          <a:ea typeface="Arial"/>
          <a:cs typeface="Arial"/>
          <a:sym typeface="Arial"/>
        </a:defRPr>
      </a:lvl2pPr>
      <a:lvl3pPr algn="ctr">
        <a:defRPr sz="4400">
          <a:latin typeface="Arial"/>
          <a:ea typeface="Arial"/>
          <a:cs typeface="Arial"/>
          <a:sym typeface="Arial"/>
        </a:defRPr>
      </a:lvl3pPr>
      <a:lvl4pPr algn="ctr">
        <a:defRPr sz="4400">
          <a:latin typeface="Arial"/>
          <a:ea typeface="Arial"/>
          <a:cs typeface="Arial"/>
          <a:sym typeface="Arial"/>
        </a:defRPr>
      </a:lvl4pPr>
      <a:lvl5pPr algn="ctr">
        <a:defRPr sz="4400">
          <a:latin typeface="Arial"/>
          <a:ea typeface="Arial"/>
          <a:cs typeface="Arial"/>
          <a:sym typeface="Arial"/>
        </a:defRPr>
      </a:lvl5pPr>
      <a:lvl6pPr algn="ctr">
        <a:defRPr sz="4400">
          <a:latin typeface="Arial"/>
          <a:ea typeface="Arial"/>
          <a:cs typeface="Arial"/>
          <a:sym typeface="Arial"/>
        </a:defRPr>
      </a:lvl6pPr>
      <a:lvl7pPr algn="ctr">
        <a:defRPr sz="4400">
          <a:latin typeface="Arial"/>
          <a:ea typeface="Arial"/>
          <a:cs typeface="Arial"/>
          <a:sym typeface="Arial"/>
        </a:defRPr>
      </a:lvl7pPr>
      <a:lvl8pPr algn="ctr">
        <a:defRPr sz="4400">
          <a:latin typeface="Arial"/>
          <a:ea typeface="Arial"/>
          <a:cs typeface="Arial"/>
          <a:sym typeface="Arial"/>
        </a:defRPr>
      </a:lvl8pPr>
      <a:lvl9pPr algn="ctr">
        <a:defRPr sz="4400">
          <a:latin typeface="Arial"/>
          <a:ea typeface="Arial"/>
          <a:cs typeface="Arial"/>
          <a:sym typeface="Arial"/>
        </a:defRPr>
      </a:lvl9pPr>
    </p:titleStyle>
    <p:bodyStyle>
      <a:lvl1pPr marL="342900" indent="-342900">
        <a:spcBef>
          <a:spcPts val="700"/>
        </a:spcBef>
        <a:buSzPct val="100000"/>
        <a:buChar char="»"/>
        <a:defRPr sz="3200">
          <a:latin typeface="Arial"/>
          <a:ea typeface="Arial"/>
          <a:cs typeface="Arial"/>
          <a:sym typeface="Arial"/>
        </a:defRPr>
      </a:lvl1pPr>
      <a:lvl2pPr marL="783771" indent="-326571">
        <a:spcBef>
          <a:spcPts val="700"/>
        </a:spcBef>
        <a:buSzPct val="100000"/>
        <a:buChar char="–"/>
        <a:defRPr sz="3200">
          <a:latin typeface="Arial"/>
          <a:ea typeface="Arial"/>
          <a:cs typeface="Arial"/>
          <a:sym typeface="Arial"/>
        </a:defRPr>
      </a:lvl2pPr>
      <a:lvl3pPr marL="1219200" indent="-3048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3pPr>
      <a:lvl4pPr marL="1737360" indent="-365760">
        <a:spcBef>
          <a:spcPts val="700"/>
        </a:spcBef>
        <a:buSzPct val="100000"/>
        <a:buChar char="–"/>
        <a:defRPr sz="3200">
          <a:latin typeface="Arial"/>
          <a:ea typeface="Arial"/>
          <a:cs typeface="Arial"/>
          <a:sym typeface="Arial"/>
        </a:defRPr>
      </a:lvl4pPr>
      <a:lvl5pPr marL="2235200" indent="-406400">
        <a:spcBef>
          <a:spcPts val="700"/>
        </a:spcBef>
        <a:buSzPct val="100000"/>
        <a:buChar char="»"/>
        <a:defRPr sz="3200">
          <a:latin typeface="Arial"/>
          <a:ea typeface="Arial"/>
          <a:cs typeface="Arial"/>
          <a:sym typeface="Arial"/>
        </a:defRPr>
      </a:lvl5pPr>
      <a:lvl6pPr marL="26924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6pPr>
      <a:lvl7pPr marL="31496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7pPr>
      <a:lvl8pPr marL="36068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8pPr>
      <a:lvl9pPr marL="40640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xfrm>
            <a:off x="758279" y="546098"/>
            <a:ext cx="7772401" cy="29533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340704">
              <a:defRPr sz="1800"/>
            </a:pPr>
            <a:r>
              <a:rPr b="1" sz="5900">
                <a:solidFill>
                  <a:srgbClr val="FFFFFF"/>
                </a:solidFill>
                <a:effectLst>
                  <a:outerShdw sx="100000" sy="100000" kx="0" ky="0" algn="b" rotWithShape="0" blurRad="12700" dist="9464" dir="2700000">
                    <a:srgbClr val="808080"/>
                  </a:outerShdw>
                </a:effectLst>
                <a:latin typeface="Copperplate Gothic Bold"/>
                <a:ea typeface="Copperplate Gothic Bold"/>
                <a:cs typeface="Copperplate Gothic Bold"/>
                <a:sym typeface="Copperplate Gothic Bold"/>
              </a:rPr>
              <a:t>Long Road to </a:t>
            </a:r>
            <a:endParaRPr b="1" sz="5900">
              <a:solidFill>
                <a:srgbClr val="FFFFFF"/>
              </a:solidFill>
              <a:effectLst>
                <a:outerShdw sx="100000" sy="100000" kx="0" ky="0" algn="b" rotWithShape="0" blurRad="12700" dist="9464" dir="2700000">
                  <a:srgbClr val="808080"/>
                </a:outerShdw>
              </a:effectLst>
              <a:latin typeface="Copperplate Gothic Bold"/>
              <a:ea typeface="Copperplate Gothic Bold"/>
              <a:cs typeface="Copperplate Gothic Bold"/>
              <a:sym typeface="Copperplate Gothic Bold"/>
            </a:endParaRPr>
          </a:p>
          <a:p>
            <a:pPr lvl="0" defTabSz="340704">
              <a:defRPr sz="1800"/>
            </a:pPr>
            <a:r>
              <a:rPr b="1" sz="5900">
                <a:solidFill>
                  <a:srgbClr val="FFFFFF"/>
                </a:solidFill>
                <a:effectLst>
                  <a:outerShdw sx="100000" sy="100000" kx="0" ky="0" algn="b" rotWithShape="0" blurRad="12700" dist="9464" dir="2700000">
                    <a:srgbClr val="808080"/>
                  </a:outerShdw>
                </a:effectLst>
                <a:latin typeface="Copperplate Gothic Bold"/>
                <a:ea typeface="Copperplate Gothic Bold"/>
                <a:cs typeface="Copperplate Gothic Bold"/>
                <a:sym typeface="Copperplate Gothic Bold"/>
              </a:rPr>
              <a:t>Black Holes :</a:t>
            </a:r>
            <a:r>
              <a:rPr b="1" sz="5000">
                <a:solidFill>
                  <a:srgbClr val="FFFFFF"/>
                </a:solidFill>
                <a:effectLst>
                  <a:outerShdw sx="100000" sy="100000" kx="0" ky="0" algn="b" rotWithShape="0" blurRad="12700" dist="9464" dir="2700000">
                    <a:srgbClr val="808080"/>
                  </a:outerShdw>
                </a:effectLst>
                <a:latin typeface="Copperplate Gothic Bold"/>
                <a:ea typeface="Copperplate Gothic Bold"/>
                <a:cs typeface="Copperplate Gothic Bold"/>
                <a:sym typeface="Copperplate Gothic Bold"/>
              </a:rPr>
              <a:t> </a:t>
            </a:r>
            <a:endParaRPr b="1" sz="5000">
              <a:solidFill>
                <a:srgbClr val="FFFFFF"/>
              </a:solidFill>
              <a:effectLst>
                <a:outerShdw sx="100000" sy="100000" kx="0" ky="0" algn="b" rotWithShape="0" blurRad="12700" dist="9464" dir="2700000">
                  <a:srgbClr val="808080"/>
                </a:outerShdw>
              </a:effectLst>
              <a:latin typeface="Copperplate Gothic Bold"/>
              <a:ea typeface="Copperplate Gothic Bold"/>
              <a:cs typeface="Copperplate Gothic Bold"/>
              <a:sym typeface="Copperplate Gothic Bold"/>
            </a:endParaRPr>
          </a:p>
          <a:p>
            <a:pPr lvl="0" defTabSz="340704">
              <a:defRPr sz="1800"/>
            </a:pPr>
            <a:r>
              <a:rPr b="1" sz="4500">
                <a:solidFill>
                  <a:srgbClr val="FFFFFF"/>
                </a:solidFill>
                <a:effectLst>
                  <a:outerShdw sx="100000" sy="100000" kx="0" ky="0" algn="b" rotWithShape="0" blurRad="12700" dist="9464" dir="2700000">
                    <a:srgbClr val="808080"/>
                  </a:outerShdw>
                </a:effectLst>
                <a:latin typeface="Copperplate Gothic Bold"/>
                <a:ea typeface="Copperplate Gothic Bold"/>
                <a:cs typeface="Copperplate Gothic Bold"/>
                <a:sym typeface="Copperplate Gothic Bold"/>
              </a:rPr>
              <a:t>From Mystery to Reality</a:t>
            </a:r>
            <a:r>
              <a:rPr b="1" sz="6000">
                <a:solidFill>
                  <a:srgbClr val="FFFFFF"/>
                </a:solidFill>
                <a:effectLst>
                  <a:outerShdw sx="100000" sy="100000" kx="0" ky="0" algn="b" rotWithShape="0" blurRad="12700" dist="9464" dir="2700000">
                    <a:srgbClr val="808080"/>
                  </a:outerShdw>
                </a:effectLst>
                <a:latin typeface="Copperplate Gothic Bold"/>
                <a:ea typeface="Copperplate Gothic Bold"/>
                <a:cs typeface="Copperplate Gothic Bold"/>
                <a:sym typeface="Copperplate Gothic Bold"/>
              </a:rPr>
              <a:t> </a:t>
            </a: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xfrm>
            <a:off x="425102" y="3847065"/>
            <a:ext cx="8438755" cy="251441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905255">
              <a:spcBef>
                <a:spcPts val="600"/>
              </a:spcBef>
              <a:defRPr sz="1800"/>
            </a:pPr>
          </a:p>
          <a:p>
            <a:pPr lvl="0" defTabSz="905255">
              <a:spcBef>
                <a:spcPts val="600"/>
              </a:spcBef>
              <a:defRPr sz="1800"/>
            </a:pPr>
            <a:endParaRPr b="1" sz="3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defTabSz="905255">
              <a:spcBef>
                <a:spcPts val="600"/>
              </a:spcBef>
              <a:defRPr sz="1800"/>
            </a:pPr>
            <a:r>
              <a:rPr b="1" sz="3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Supratik Pal</a:t>
            </a:r>
            <a:endParaRPr b="1" sz="3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defTabSz="905255">
              <a:spcBef>
                <a:spcPts val="600"/>
              </a:spcBef>
              <a:defRPr sz="1800"/>
            </a:pPr>
            <a:r>
              <a:rPr b="1" sz="3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Indian Statistical Institute, Kolkata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" grpId="1"/>
      <p:bldP build="whole" bldLvl="1" animBg="1" rev="0" advAuto="0" spid="5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sldNum" sz="quarter" idx="2"/>
          </p:nvPr>
        </p:nvSpPr>
        <p:spPr>
          <a:xfrm>
            <a:off x="6553200" y="6245223"/>
            <a:ext cx="2133600" cy="1973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94" name="Shape 94"/>
          <p:cNvSpPr/>
          <p:nvPr>
            <p:ph type="title"/>
          </p:nvPr>
        </p:nvSpPr>
        <p:spPr>
          <a:xfrm>
            <a:off x="0" y="120832"/>
            <a:ext cx="8705985" cy="78294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2800">
                <a:solidFill>
                  <a:srgbClr val="3A00E9"/>
                </a:solidFill>
              </a:rPr>
              <a:t>Example: Under-ground: South</a:t>
            </a:r>
            <a:r>
              <a:rPr sz="2800">
                <a:solidFill>
                  <a:srgbClr val="3A00E9"/>
                </a:solidFill>
              </a:rPr>
              <a:t> </a:t>
            </a:r>
            <a:r>
              <a:rPr b="1" sz="2800">
                <a:solidFill>
                  <a:srgbClr val="3A00E9"/>
                </a:solidFill>
              </a:rPr>
              <a:t>Pole</a:t>
            </a:r>
            <a:r>
              <a:rPr sz="2800">
                <a:solidFill>
                  <a:srgbClr val="3A00E9"/>
                </a:solidFill>
              </a:rPr>
              <a:t> </a:t>
            </a:r>
            <a:r>
              <a:rPr b="1" sz="2800">
                <a:solidFill>
                  <a:srgbClr val="3A00E9"/>
                </a:solidFill>
              </a:rPr>
              <a:t>Telescope</a:t>
            </a:r>
            <a:r>
              <a:rPr sz="3400">
                <a:solidFill>
                  <a:srgbClr val="3A00E9"/>
                </a:solidFill>
              </a:rPr>
              <a:t> </a:t>
            </a:r>
          </a:p>
        </p:txBody>
      </p:sp>
      <p:sp>
        <p:nvSpPr>
          <p:cNvPr id="95" name="Shape 9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96" name="image9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81" y="1259654"/>
            <a:ext cx="8403140" cy="5363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10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207" y="1344490"/>
            <a:ext cx="9353503" cy="5257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" grpId="1"/>
      <p:bldP build="whole" bldLvl="1" animBg="1" rev="0" advAuto="0" spid="9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sldNum" sz="quarter" idx="2"/>
          </p:nvPr>
        </p:nvSpPr>
        <p:spPr>
          <a:xfrm>
            <a:off x="6553200" y="6245223"/>
            <a:ext cx="2133600" cy="2888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00" name="Shape 100"/>
          <p:cNvSpPr/>
          <p:nvPr>
            <p:ph type="title"/>
          </p:nvPr>
        </p:nvSpPr>
        <p:spPr>
          <a:xfrm>
            <a:off x="457200" y="92072"/>
            <a:ext cx="8229600" cy="78859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3000">
                <a:solidFill>
                  <a:srgbClr val="3600F3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3600F3"/>
                </a:solidFill>
              </a:rPr>
              <a:t>Our Galaxy : Milky Way</a:t>
            </a:r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02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725" y="993775"/>
            <a:ext cx="7801351" cy="6470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105" name="Shape 105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106" name="image1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228600" y="152398"/>
            <a:ext cx="8305800" cy="43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400"/>
              </a:spcBef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Our Galaxy is one among Millions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" grpId="2"/>
      <p:bldP build="whole" bldLvl="1" animBg="1" rev="0" advAuto="0" spid="10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10" name="Shape 110"/>
          <p:cNvSpPr/>
          <p:nvPr>
            <p:ph type="title"/>
          </p:nvPr>
        </p:nvSpPr>
        <p:spPr>
          <a:xfrm>
            <a:off x="457200" y="-98429"/>
            <a:ext cx="8229600" cy="150813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C00E9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C00E9"/>
                </a:solidFill>
              </a:rPr>
              <a:t>Event Horizon Telescope (EHT): 11 radio telescopes around the world, combined</a:t>
            </a:r>
          </a:p>
        </p:txBody>
      </p:sp>
      <p:sp>
        <p:nvSpPr>
          <p:cNvPr id="111" name="Shape 1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12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57300"/>
            <a:ext cx="9144000" cy="480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15" name="Shape 115"/>
          <p:cNvSpPr/>
          <p:nvPr>
            <p:ph type="title"/>
          </p:nvPr>
        </p:nvSpPr>
        <p:spPr>
          <a:xfrm>
            <a:off x="457200" y="92071"/>
            <a:ext cx="8229600" cy="150813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116" name="Shape 1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17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999" y="0"/>
            <a:ext cx="810000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20" name="Shape 120"/>
          <p:cNvSpPr/>
          <p:nvPr>
            <p:ph type="title"/>
          </p:nvPr>
        </p:nvSpPr>
        <p:spPr>
          <a:xfrm>
            <a:off x="457200" y="92072"/>
            <a:ext cx="8229600" cy="104001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3000FC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3000FC"/>
                </a:solidFill>
              </a:rPr>
              <a:t>EHT : Each one is a collection of disk antennas</a:t>
            </a:r>
          </a:p>
        </p:txBody>
      </p:sp>
      <p:sp>
        <p:nvSpPr>
          <p:cNvPr id="121" name="Shape 1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22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089" y="1370470"/>
            <a:ext cx="8291822" cy="5514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25" name="Shape 125"/>
          <p:cNvSpPr/>
          <p:nvPr>
            <p:ph type="title"/>
          </p:nvPr>
        </p:nvSpPr>
        <p:spPr>
          <a:xfrm>
            <a:off x="431800" y="-225427"/>
            <a:ext cx="7772400" cy="243681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2800">
                <a:solidFill>
                  <a:srgbClr val="2F00EE"/>
                </a:solidFill>
              </a:rPr>
              <a:t>First ever image (shadow) of outside the Black Hole  found in Messier 87 Galaxy</a:t>
            </a:r>
            <a:endParaRPr b="1" sz="2800">
              <a:solidFill>
                <a:srgbClr val="2F00EE"/>
              </a:solidFill>
            </a:endParaRPr>
          </a:p>
          <a:p>
            <a:pPr lvl="0">
              <a:defRPr sz="1800"/>
            </a:pPr>
            <a:endParaRPr b="1" sz="2800">
              <a:solidFill>
                <a:srgbClr val="2F00EE"/>
              </a:solidFill>
            </a:endParaRPr>
          </a:p>
          <a:p>
            <a:pPr lvl="0" marL="280734" indent="-280734" algn="l">
              <a:defRPr sz="1800"/>
            </a:pPr>
            <a:r>
              <a:rPr sz="2200">
                <a:solidFill>
                  <a:srgbClr val="060A0A"/>
                </a:solidFill>
              </a:rPr>
              <a:t>Image released by EHT (April 10, 2019)</a:t>
            </a:r>
            <a:endParaRPr sz="2200">
              <a:solidFill>
                <a:srgbClr val="060A0A"/>
              </a:solidFill>
            </a:endParaRPr>
          </a:p>
          <a:p>
            <a:pPr lvl="0" marL="280734" indent="-280734" algn="l">
              <a:defRPr sz="1800"/>
            </a:pPr>
            <a:r>
              <a:rPr sz="2200">
                <a:solidFill>
                  <a:srgbClr val="060A0A"/>
                </a:solidFill>
              </a:rPr>
              <a:t>Shows just outside the black hole, called Event Horizon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xfrm>
            <a:off x="1117600" y="2963859"/>
            <a:ext cx="6400800" cy="297180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27" name="image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014" y="2815058"/>
            <a:ext cx="12052228" cy="4031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30" name="Shape 130"/>
          <p:cNvSpPr/>
          <p:nvPr>
            <p:ph type="title"/>
          </p:nvPr>
        </p:nvSpPr>
        <p:spPr>
          <a:xfrm>
            <a:off x="584200" y="231775"/>
            <a:ext cx="7772400" cy="9906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F00E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F00EE"/>
                </a:solidFill>
              </a:rPr>
              <a:t>Black Hole at the centre of Messier 87 : Images taken over a few years</a:t>
            </a:r>
          </a:p>
        </p:txBody>
      </p:sp>
      <p:sp>
        <p:nvSpPr>
          <p:cNvPr id="131" name="Shape 131"/>
          <p:cNvSpPr/>
          <p:nvPr>
            <p:ph type="body" idx="1"/>
          </p:nvPr>
        </p:nvSpPr>
        <p:spPr>
          <a:xfrm>
            <a:off x="1270000" y="2247900"/>
            <a:ext cx="6400800" cy="2971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32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0"/>
            <a:ext cx="9144000" cy="502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35" name="Shape 135"/>
          <p:cNvSpPr/>
          <p:nvPr>
            <p:ph type="title"/>
          </p:nvPr>
        </p:nvSpPr>
        <p:spPr>
          <a:xfrm>
            <a:off x="546100" y="409572"/>
            <a:ext cx="7772400" cy="92110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3200">
                <a:solidFill>
                  <a:srgbClr val="2C00D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2C00DE"/>
                </a:solidFill>
              </a:rPr>
              <a:t> History and Mystery of Black Holes…</a:t>
            </a:r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xfrm>
            <a:off x="535731" y="1619587"/>
            <a:ext cx="7961263" cy="43367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1915 : </a:t>
            </a:r>
            <a:r>
              <a:rPr b="1" sz="2200">
                <a:solidFill>
                  <a:srgbClr val="2D00F0"/>
                </a:solidFill>
              </a:rPr>
              <a:t>Einstein</a:t>
            </a:r>
            <a:r>
              <a:rPr sz="2200"/>
              <a:t> proposed General Theory of Relativity</a:t>
            </a:r>
            <a:endParaRPr sz="2200"/>
          </a:p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Explained : Paths of planets around the sun are not elliptical</a:t>
            </a:r>
          </a:p>
        </p:txBody>
      </p:sp>
      <p:pic>
        <p:nvPicPr>
          <p:cNvPr id="137" name="image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0072" y="2810048"/>
            <a:ext cx="3864456" cy="3251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40" name="Shape 140"/>
          <p:cNvSpPr/>
          <p:nvPr>
            <p:ph type="title"/>
          </p:nvPr>
        </p:nvSpPr>
        <p:spPr>
          <a:xfrm>
            <a:off x="630162" y="346074"/>
            <a:ext cx="7772401" cy="9211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3200">
                <a:solidFill>
                  <a:srgbClr val="2C00D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2C00DE"/>
                </a:solidFill>
              </a:rPr>
              <a:t> History and Mystery of Black Holes…</a:t>
            </a:r>
          </a:p>
        </p:txBody>
      </p:sp>
      <p:sp>
        <p:nvSpPr>
          <p:cNvPr id="141" name="Shape 141"/>
          <p:cNvSpPr/>
          <p:nvPr>
            <p:ph type="body" idx="1"/>
          </p:nvPr>
        </p:nvSpPr>
        <p:spPr>
          <a:xfrm>
            <a:off x="535731" y="1357107"/>
            <a:ext cx="7961263" cy="5347804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Predicted : Objects further away will look more red !</a:t>
            </a:r>
            <a:endParaRPr sz="2200"/>
          </a:p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Found experimentally in 1925 </a:t>
            </a:r>
          </a:p>
        </p:txBody>
      </p:sp>
      <p:pic>
        <p:nvPicPr>
          <p:cNvPr id="142" name="image13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6740" y="2392646"/>
            <a:ext cx="5950521" cy="4530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sldNum" sz="quarter" idx="2"/>
          </p:nvPr>
        </p:nvSpPr>
        <p:spPr>
          <a:xfrm>
            <a:off x="6553200" y="6245223"/>
            <a:ext cx="2133600" cy="1973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55" name="Shape 55"/>
          <p:cNvSpPr/>
          <p:nvPr>
            <p:ph type="title"/>
          </p:nvPr>
        </p:nvSpPr>
        <p:spPr>
          <a:xfrm>
            <a:off x="457200" y="92070"/>
            <a:ext cx="8229600" cy="76726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defRPr b="1" sz="3500">
                <a:solidFill>
                  <a:srgbClr val="2900C2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500">
                <a:solidFill>
                  <a:srgbClr val="2900C2"/>
                </a:solidFill>
              </a:rPr>
              <a:t>    A tribute to….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57" name="image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7045" y="910594"/>
            <a:ext cx="7389909" cy="6402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45" name="Shape 145"/>
          <p:cNvSpPr/>
          <p:nvPr>
            <p:ph type="title"/>
          </p:nvPr>
        </p:nvSpPr>
        <p:spPr>
          <a:xfrm>
            <a:off x="630162" y="346074"/>
            <a:ext cx="7772401" cy="9211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3200">
                <a:solidFill>
                  <a:srgbClr val="2C00D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2C00DE"/>
                </a:solidFill>
              </a:rPr>
              <a:t> History and Mystery of Black Holes…</a:t>
            </a:r>
          </a:p>
        </p:txBody>
      </p:sp>
      <p:sp>
        <p:nvSpPr>
          <p:cNvPr id="146" name="Shape 146"/>
          <p:cNvSpPr/>
          <p:nvPr>
            <p:ph type="body" idx="1"/>
          </p:nvPr>
        </p:nvSpPr>
        <p:spPr>
          <a:xfrm>
            <a:off x="535731" y="1357107"/>
            <a:ext cx="7961263" cy="5347804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402728" indent="-402728" algn="l">
              <a:buSzPct val="60000"/>
              <a:buBlip>
                <a:blip r:embed="rId2"/>
              </a:buBlip>
              <a:defRPr sz="1800"/>
            </a:pPr>
            <a:r>
              <a:rPr sz="2200"/>
              <a:t>Predicted : Light ray can be bent by gravitation !</a:t>
            </a:r>
            <a:endParaRPr sz="2200"/>
          </a:p>
          <a:p>
            <a:pPr lvl="0" marL="402728" indent="-402728" algn="l">
              <a:buSzPct val="60000"/>
              <a:buBlip>
                <a:blip r:embed="rId2"/>
              </a:buBlip>
              <a:defRPr sz="1800"/>
            </a:pPr>
            <a:r>
              <a:rPr sz="2200"/>
              <a:t>Stars, galaxies etc act as lenses</a:t>
            </a:r>
            <a:endParaRPr sz="2200"/>
          </a:p>
          <a:p>
            <a:pPr lvl="0" marL="402728" indent="-402728" algn="l">
              <a:buSzPct val="60000"/>
              <a:buBlip>
                <a:blip r:embed="rId2"/>
              </a:buBlip>
              <a:defRPr sz="1800"/>
            </a:pPr>
            <a:r>
              <a:rPr sz="2200"/>
              <a:t>Stronger the gravitation, more is the amount of bending</a:t>
            </a:r>
            <a:endParaRPr sz="2200"/>
          </a:p>
          <a:p>
            <a:pPr lvl="0" marL="402728" indent="-402728" algn="l">
              <a:buSzPct val="60000"/>
              <a:buBlip>
                <a:blip r:embed="rId2"/>
              </a:buBlip>
              <a:defRPr sz="1800"/>
            </a:pPr>
            <a:r>
              <a:rPr sz="2200"/>
              <a:t>Found experimentally in 1919</a:t>
            </a:r>
          </a:p>
        </p:txBody>
      </p:sp>
      <p:pic>
        <p:nvPicPr>
          <p:cNvPr id="147" name="image1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2538" y="3046409"/>
            <a:ext cx="6798924" cy="3825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50" name="Shape 150"/>
          <p:cNvSpPr/>
          <p:nvPr>
            <p:ph type="title"/>
          </p:nvPr>
        </p:nvSpPr>
        <p:spPr>
          <a:xfrm>
            <a:off x="630162" y="346075"/>
            <a:ext cx="7772401" cy="84876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3200">
                <a:solidFill>
                  <a:srgbClr val="2C00D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2C00DE"/>
                </a:solidFill>
              </a:rPr>
              <a:t> History and Mystery of Black Holes…</a:t>
            </a:r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xfrm>
            <a:off x="535731" y="1610417"/>
            <a:ext cx="7961263" cy="509449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1916 : </a:t>
            </a:r>
            <a:r>
              <a:rPr b="1" sz="2200">
                <a:solidFill>
                  <a:srgbClr val="2C00E9"/>
                </a:solidFill>
              </a:rPr>
              <a:t>Karl Schwarzschild</a:t>
            </a:r>
            <a:r>
              <a:rPr sz="2200"/>
              <a:t> proposed there can be objects with huge mass and very tiny size</a:t>
            </a:r>
            <a:endParaRPr sz="2200"/>
          </a:p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They have very strong gravitation</a:t>
            </a:r>
            <a:endParaRPr sz="2200"/>
          </a:p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Hence can </a:t>
            </a:r>
            <a:r>
              <a:rPr b="1" sz="2200">
                <a:solidFill>
                  <a:srgbClr val="FF0000"/>
                </a:solidFill>
              </a:rPr>
              <a:t>trap light and “eat up” everything</a:t>
            </a:r>
            <a:r>
              <a:rPr sz="2200"/>
              <a:t>, so cannot be “seen”</a:t>
            </a:r>
            <a:endParaRPr sz="2200"/>
          </a:p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1926 : Eddington, Finkelstein and Kruskal explained mathematically why this can happen</a:t>
            </a:r>
            <a:endParaRPr sz="2200"/>
          </a:p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1931 : Young Indian </a:t>
            </a:r>
            <a:r>
              <a:rPr b="1" sz="2200">
                <a:solidFill>
                  <a:srgbClr val="2C00E7"/>
                </a:solidFill>
              </a:rPr>
              <a:t>S. Chandrasekhar</a:t>
            </a:r>
            <a:r>
              <a:rPr sz="2200"/>
              <a:t> proved these objects should be at least 1.4 times heavier than the Sun</a:t>
            </a:r>
            <a:endParaRPr sz="2200"/>
          </a:p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1939 : Tolman, Oppenheimer and Volkoff explained their existence from Gravitational Collapse</a:t>
            </a:r>
            <a:endParaRPr sz="2200"/>
          </a:p>
          <a:p>
            <a:pPr lvl="0" marL="366115" indent="-366115" algn="l" defTabSz="887149">
              <a:spcBef>
                <a:spcPts val="500"/>
              </a:spcBef>
              <a:buSzPct val="60000"/>
              <a:buBlip>
                <a:blip r:embed="rId2"/>
              </a:buBlip>
              <a:defRPr sz="1800"/>
            </a:pPr>
            <a:r>
              <a:rPr sz="2200"/>
              <a:t>1958 : Victor Ambratsumian argued centre of galaxies must be made of huge mass: </a:t>
            </a:r>
            <a:r>
              <a:rPr b="1" sz="2200">
                <a:solidFill>
                  <a:srgbClr val="FF0000"/>
                </a:solidFill>
              </a:rPr>
              <a:t>Active Galactic Nuclei</a:t>
            </a:r>
            <a:r>
              <a:rPr sz="2200"/>
              <a:t> (AGN)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54" name="Shape 154"/>
          <p:cNvSpPr/>
          <p:nvPr>
            <p:ph type="title"/>
          </p:nvPr>
        </p:nvSpPr>
        <p:spPr>
          <a:xfrm>
            <a:off x="630162" y="346075"/>
            <a:ext cx="7772401" cy="84876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3200">
                <a:solidFill>
                  <a:srgbClr val="2C00D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2C00DE"/>
                </a:solidFill>
              </a:rPr>
              <a:t> History and Mystery of Black Holes…</a:t>
            </a:r>
          </a:p>
        </p:txBody>
      </p:sp>
      <p:sp>
        <p:nvSpPr>
          <p:cNvPr id="155" name="Shape 155"/>
          <p:cNvSpPr/>
          <p:nvPr>
            <p:ph type="body" idx="1"/>
          </p:nvPr>
        </p:nvSpPr>
        <p:spPr>
          <a:xfrm>
            <a:off x="535731" y="1724566"/>
            <a:ext cx="7961263" cy="498034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66115" indent="-366115" algn="l" defTabSz="887149">
              <a:spcBef>
                <a:spcPts val="500"/>
              </a:spcBef>
              <a:buSzPct val="60000"/>
              <a:buBlip>
                <a:blip r:embed="rId2"/>
              </a:buBlip>
              <a:defRPr sz="1800"/>
            </a:pPr>
            <a:r>
              <a:rPr sz="2200"/>
              <a:t>1965 : </a:t>
            </a:r>
            <a:r>
              <a:rPr b="1" sz="2200">
                <a:solidFill>
                  <a:srgbClr val="2A00DC"/>
                </a:solidFill>
              </a:rPr>
              <a:t>Roger Penrose</a:t>
            </a:r>
            <a:r>
              <a:rPr sz="2200"/>
              <a:t> explained how Black holes are formed by proposing </a:t>
            </a:r>
            <a:r>
              <a:rPr b="1" sz="2200">
                <a:solidFill>
                  <a:srgbClr val="FF000C"/>
                </a:solidFill>
              </a:rPr>
              <a:t>singularity theorem</a:t>
            </a:r>
            <a:r>
              <a:rPr sz="2200"/>
              <a:t> (Penrose Diagrams)</a:t>
            </a:r>
            <a:endParaRPr sz="2200"/>
          </a:p>
          <a:p>
            <a:pPr lvl="0" marL="366115" indent="-366115" algn="l" defTabSz="887149">
              <a:spcBef>
                <a:spcPts val="500"/>
              </a:spcBef>
              <a:buSzPct val="60000"/>
              <a:buBlip>
                <a:blip r:embed="rId2"/>
              </a:buBlip>
              <a:defRPr sz="1800"/>
            </a:pPr>
            <a:r>
              <a:rPr sz="2200"/>
              <a:t>1967 : John Wheeler named these objects </a:t>
            </a:r>
            <a:r>
              <a:rPr b="1" sz="2200">
                <a:solidFill>
                  <a:srgbClr val="FF0044"/>
                </a:solidFill>
              </a:rPr>
              <a:t>Black Holes</a:t>
            </a:r>
            <a:endParaRPr b="1" sz="2200">
              <a:solidFill>
                <a:srgbClr val="FF0044"/>
              </a:solidFill>
            </a:endParaRPr>
          </a:p>
          <a:p>
            <a:pPr lvl="0" marL="366115" indent="-366115" algn="l" defTabSz="887149">
              <a:spcBef>
                <a:spcPts val="500"/>
              </a:spcBef>
              <a:buSzPct val="60000"/>
              <a:buBlip>
                <a:blip r:embed="rId2"/>
              </a:buBlip>
              <a:defRPr sz="1800"/>
            </a:pPr>
            <a:r>
              <a:rPr sz="2200">
                <a:solidFill>
                  <a:srgbClr val="1D0C05"/>
                </a:solidFill>
              </a:rPr>
              <a:t>1967-71 : Werner Israel, Brandon Carter showed black holes have only mass, charge &amp; spin. Wheeler/Bekenstein coined “</a:t>
            </a:r>
            <a:r>
              <a:rPr b="1" sz="2200">
                <a:solidFill>
                  <a:srgbClr val="FF0002"/>
                </a:solidFill>
              </a:rPr>
              <a:t>No hair theorem (conjecture)</a:t>
            </a:r>
            <a:r>
              <a:rPr sz="2200">
                <a:solidFill>
                  <a:srgbClr val="1D0C05"/>
                </a:solidFill>
              </a:rPr>
              <a:t>”</a:t>
            </a:r>
            <a:endParaRPr b="1" sz="2200">
              <a:solidFill>
                <a:srgbClr val="FF0044"/>
              </a:solidFill>
            </a:endParaRPr>
          </a:p>
          <a:p>
            <a:pPr lvl="0" marL="366115" indent="-366115" algn="l" defTabSz="887149">
              <a:spcBef>
                <a:spcPts val="500"/>
              </a:spcBef>
              <a:buSzPct val="60000"/>
              <a:buBlip>
                <a:blip r:embed="rId2"/>
              </a:buBlip>
              <a:defRPr sz="1800"/>
            </a:pPr>
            <a:r>
              <a:rPr sz="2200"/>
              <a:t>1969 : Donald Lynden-Bell proposed every galaxy contains a </a:t>
            </a:r>
            <a:r>
              <a:rPr b="1" sz="2200">
                <a:solidFill>
                  <a:srgbClr val="FF0000"/>
                </a:solidFill>
              </a:rPr>
              <a:t>supermassive black hole</a:t>
            </a:r>
            <a:r>
              <a:rPr sz="2200"/>
              <a:t> at its centre as AGN</a:t>
            </a:r>
            <a:endParaRPr sz="2200"/>
          </a:p>
          <a:p>
            <a:pPr lvl="0" marL="366115" indent="-366115" algn="l" defTabSz="887149">
              <a:spcBef>
                <a:spcPts val="500"/>
              </a:spcBef>
              <a:buSzPct val="60000"/>
              <a:buBlip>
                <a:blip r:embed="rId2"/>
              </a:buBlip>
              <a:defRPr sz="1800"/>
            </a:pPr>
            <a:r>
              <a:rPr sz="2200"/>
              <a:t>1970 : </a:t>
            </a:r>
            <a:r>
              <a:rPr b="1" sz="2200">
                <a:solidFill>
                  <a:srgbClr val="2D00D2"/>
                </a:solidFill>
              </a:rPr>
              <a:t>Hawking</a:t>
            </a:r>
            <a:r>
              <a:rPr sz="2200"/>
              <a:t> </a:t>
            </a:r>
            <a:r>
              <a:rPr b="1" sz="2200">
                <a:solidFill>
                  <a:srgbClr val="2E00F9"/>
                </a:solidFill>
              </a:rPr>
              <a:t>and Penrose</a:t>
            </a:r>
            <a:r>
              <a:rPr sz="2200"/>
              <a:t> gave a more concrete singularity theorem</a:t>
            </a:r>
            <a:endParaRPr sz="2200"/>
          </a:p>
          <a:p>
            <a:pPr lvl="0" marL="366115" indent="-366115" algn="l" defTabSz="887149">
              <a:spcBef>
                <a:spcPts val="500"/>
              </a:spcBef>
              <a:buSzPct val="60000"/>
              <a:buBlip>
                <a:blip r:embed="rId2"/>
              </a:buBlip>
              <a:defRPr sz="1800"/>
            </a:pPr>
            <a:r>
              <a:rPr sz="2200"/>
              <a:t>1974 : Hawking and Bekenstein showed Black hole radiation</a:t>
            </a:r>
            <a:endParaRPr sz="2200"/>
          </a:p>
          <a:p>
            <a:pPr lvl="0" marL="366115" indent="-366115" algn="l" defTabSz="887149">
              <a:spcBef>
                <a:spcPts val="500"/>
              </a:spcBef>
              <a:buSzPct val="60000"/>
              <a:buBlip>
                <a:blip r:embed="rId2"/>
              </a:buBlip>
              <a:defRPr sz="1800"/>
            </a:pPr>
            <a:r>
              <a:rPr sz="2200"/>
              <a:t>1983 : S. Chandrasekhar was awarded Nobel prize for this</a:t>
            </a:r>
            <a:endParaRPr sz="2200"/>
          </a:p>
          <a:p>
            <a:pPr lvl="0" marL="366115" indent="-366115" algn="l" defTabSz="887149">
              <a:spcBef>
                <a:spcPts val="500"/>
              </a:spcBef>
              <a:buSzPct val="60000"/>
              <a:buBlip>
                <a:blip r:embed="rId2"/>
              </a:buBlip>
              <a:defRPr sz="1800"/>
            </a:pPr>
            <a:r>
              <a:rPr sz="2200"/>
              <a:t>Experimental searches began…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58" name="Shape 158"/>
          <p:cNvSpPr/>
          <p:nvPr>
            <p:ph type="title"/>
          </p:nvPr>
        </p:nvSpPr>
        <p:spPr>
          <a:xfrm>
            <a:off x="508000" y="104775"/>
            <a:ext cx="7772400" cy="102393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D00F3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D00F3"/>
                </a:solidFill>
              </a:rPr>
              <a:t>Back to our Galaxy: Milky way</a:t>
            </a:r>
          </a:p>
        </p:txBody>
      </p:sp>
      <p:sp>
        <p:nvSpPr>
          <p:cNvPr id="159" name="Shape 15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60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600" y="1155700"/>
            <a:ext cx="7315200" cy="6067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sldNum" sz="quarter" idx="2"/>
          </p:nvPr>
        </p:nvSpPr>
        <p:spPr>
          <a:xfrm>
            <a:off x="6553200" y="6245223"/>
            <a:ext cx="2133600" cy="1973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63" name="Shape 163"/>
          <p:cNvSpPr/>
          <p:nvPr>
            <p:ph type="title"/>
          </p:nvPr>
        </p:nvSpPr>
        <p:spPr>
          <a:xfrm>
            <a:off x="457200" y="92071"/>
            <a:ext cx="8229600" cy="150813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r>
              <a:rPr b="1" sz="2800">
                <a:solidFill>
                  <a:srgbClr val="3200F5"/>
                </a:solidFill>
              </a:rPr>
              <a:t>Black Hole at the centre of Galaxy : </a:t>
            </a:r>
            <a:endParaRPr b="1" sz="2800">
              <a:solidFill>
                <a:srgbClr val="3200F5"/>
              </a:solidFill>
            </a:endParaRPr>
          </a:p>
          <a:p>
            <a:pPr lvl="0">
              <a:defRPr sz="1800"/>
            </a:pPr>
            <a:r>
              <a:rPr b="1" sz="2800">
                <a:solidFill>
                  <a:srgbClr val="3200F5"/>
                </a:solidFill>
              </a:rPr>
              <a:t>Artist’s impression long back</a:t>
            </a:r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165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574" y="1584490"/>
            <a:ext cx="6931253" cy="5475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68" name="Shape 168"/>
          <p:cNvSpPr/>
          <p:nvPr>
            <p:ph type="title"/>
          </p:nvPr>
        </p:nvSpPr>
        <p:spPr>
          <a:xfrm>
            <a:off x="457200" y="92074"/>
            <a:ext cx="8229600" cy="241721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2500">
                <a:solidFill>
                  <a:srgbClr val="3100EE"/>
                </a:solidFill>
              </a:rPr>
              <a:t>Sagittarius A* Black Hole at the centre of our Galaxy: Real image (shadow) in radio eye</a:t>
            </a:r>
            <a:endParaRPr b="1" sz="2800">
              <a:solidFill>
                <a:srgbClr val="3100EE"/>
              </a:solidFill>
            </a:endParaRPr>
          </a:p>
          <a:p>
            <a:pPr lvl="0">
              <a:defRPr sz="1800"/>
            </a:pPr>
            <a:endParaRPr b="1" sz="2800">
              <a:solidFill>
                <a:srgbClr val="3100EE"/>
              </a:solidFill>
            </a:endParaRPr>
          </a:p>
          <a:p>
            <a:pPr lvl="0" marL="280734" indent="-280734" algn="l">
              <a:defRPr sz="1800"/>
            </a:pPr>
            <a:r>
              <a:rPr sz="2200">
                <a:solidFill>
                  <a:srgbClr val="051005"/>
                </a:solidFill>
              </a:rPr>
              <a:t>Found by Event Horizon Telescope (April 10, 2019)</a:t>
            </a:r>
            <a:endParaRPr sz="2200">
              <a:solidFill>
                <a:srgbClr val="051005"/>
              </a:solidFill>
            </a:endParaRPr>
          </a:p>
          <a:p>
            <a:pPr lvl="0" marL="280734" indent="-280734" algn="l">
              <a:defRPr sz="1800"/>
            </a:pPr>
            <a:r>
              <a:rPr sz="2200">
                <a:solidFill>
                  <a:srgbClr val="051005"/>
                </a:solidFill>
              </a:rPr>
              <a:t>4 million times heavier than the Sun</a:t>
            </a:r>
          </a:p>
        </p:txBody>
      </p:sp>
      <p:sp>
        <p:nvSpPr>
          <p:cNvPr id="169" name="Shape 169"/>
          <p:cNvSpPr/>
          <p:nvPr>
            <p:ph type="body" idx="1"/>
          </p:nvPr>
        </p:nvSpPr>
        <p:spPr>
          <a:xfrm>
            <a:off x="457200" y="2628551"/>
            <a:ext cx="8229600" cy="478824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70" name="image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9196" y="2339625"/>
            <a:ext cx="4945608" cy="4788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73" name="Shape 173"/>
          <p:cNvSpPr/>
          <p:nvPr>
            <p:ph type="title"/>
          </p:nvPr>
        </p:nvSpPr>
        <p:spPr>
          <a:xfrm>
            <a:off x="685800" y="117473"/>
            <a:ext cx="7772400" cy="113576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700">
                <a:solidFill>
                  <a:srgbClr val="3100E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700">
                <a:solidFill>
                  <a:srgbClr val="3100EE"/>
                </a:solidFill>
              </a:rPr>
              <a:t>Sagittarius A* : Images taken over a few years</a:t>
            </a:r>
          </a:p>
        </p:txBody>
      </p:sp>
      <p:sp>
        <p:nvSpPr>
          <p:cNvPr id="174" name="Shape 1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75" name="image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698" y="1365957"/>
            <a:ext cx="9229398" cy="4766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78" name="Shape 178"/>
          <p:cNvSpPr/>
          <p:nvPr>
            <p:ph type="title"/>
          </p:nvPr>
        </p:nvSpPr>
        <p:spPr>
          <a:xfrm>
            <a:off x="596900" y="193675"/>
            <a:ext cx="7772400" cy="939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3000FC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3000FC"/>
                </a:solidFill>
              </a:rPr>
              <a:t>So, how does it all happen?</a:t>
            </a:r>
          </a:p>
        </p:txBody>
      </p:sp>
      <p:sp>
        <p:nvSpPr>
          <p:cNvPr id="179" name="Shape 179"/>
          <p:cNvSpPr/>
          <p:nvPr>
            <p:ph type="body" idx="1"/>
          </p:nvPr>
        </p:nvSpPr>
        <p:spPr>
          <a:xfrm>
            <a:off x="1371600" y="2349500"/>
            <a:ext cx="6400800" cy="2971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80" name="image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495" y="1100333"/>
            <a:ext cx="8163009" cy="5784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83" name="Shape 183"/>
          <p:cNvSpPr/>
          <p:nvPr>
            <p:ph type="title"/>
          </p:nvPr>
        </p:nvSpPr>
        <p:spPr>
          <a:xfrm>
            <a:off x="457200" y="92071"/>
            <a:ext cx="8229600" cy="121424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D00E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D00EE"/>
                </a:solidFill>
              </a:rPr>
              <a:t>The Nobel Prize in Physics 2020</a:t>
            </a:r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85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1557396"/>
            <a:ext cx="8382000" cy="331470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980321" y="5389881"/>
            <a:ext cx="718335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just"/>
            <a:r>
              <a:rPr sz="2200"/>
              <a:t>… the other half jointly to </a:t>
            </a:r>
            <a:r>
              <a:rPr b="1" sz="2200">
                <a:solidFill>
                  <a:srgbClr val="2C00E7"/>
                </a:solidFill>
              </a:rPr>
              <a:t>Reinhard Genzel and Andrea Ghez</a:t>
            </a:r>
            <a:r>
              <a:rPr sz="2200"/>
              <a:t> "for the discovery of a supermassive compact object at the centre of our galaxy."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Num" sz="quarter" idx="2"/>
          </p:nvPr>
        </p:nvSpPr>
        <p:spPr>
          <a:xfrm>
            <a:off x="6553200" y="6245223"/>
            <a:ext cx="2133600" cy="1973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89" name="Shape 189"/>
          <p:cNvSpPr/>
          <p:nvPr>
            <p:ph type="title"/>
          </p:nvPr>
        </p:nvSpPr>
        <p:spPr>
          <a:xfrm>
            <a:off x="114299" y="130171"/>
            <a:ext cx="8532815" cy="90116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700"/>
              </a:spcBef>
              <a:defRPr b="1" sz="2800">
                <a:solidFill>
                  <a:srgbClr val="3100D0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3100D0"/>
                </a:solidFill>
              </a:rPr>
              <a:t>How do we extract information using Telescopes? : A Scientist’s Perspectives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xfrm>
            <a:off x="457200" y="1308100"/>
            <a:ext cx="8229600" cy="553065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0" indent="0" algn="ctr" defTabSz="877822">
              <a:spcBef>
                <a:spcPts val="600"/>
              </a:spcBef>
              <a:buSzTx/>
              <a:buNone/>
            </a:pPr>
          </a:p>
          <a:p>
            <a:pPr lvl="0" marL="0" indent="0" algn="ctr" defTabSz="877822">
              <a:spcBef>
                <a:spcPts val="600"/>
              </a:spcBef>
              <a:buSzTx/>
              <a:buNone/>
            </a:pPr>
            <a:endParaRPr b="1" sz="2300">
              <a:solidFill>
                <a:srgbClr val="FF0000"/>
              </a:solidFill>
            </a:endParaRPr>
          </a:p>
          <a:p>
            <a:pPr lvl="0" marL="367131" indent="-367131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Collection of raw data from telescopes</a:t>
            </a:r>
            <a:endParaRPr sz="2200">
              <a:solidFill>
                <a:srgbClr val="2700AD"/>
              </a:solidFill>
            </a:endParaRPr>
          </a:p>
          <a:p>
            <a:pPr lvl="0" marL="367131" indent="-367131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Noise reduction/ cleaning using Statistical techniques</a:t>
            </a:r>
            <a:endParaRPr sz="2200">
              <a:solidFill>
                <a:srgbClr val="2700AD"/>
              </a:solidFill>
            </a:endParaRPr>
          </a:p>
          <a:p>
            <a:pPr lvl="0" marL="367131" indent="-367131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Extracting out scientific data</a:t>
            </a:r>
            <a:endParaRPr sz="2200">
              <a:solidFill>
                <a:srgbClr val="2700AD"/>
              </a:solidFill>
            </a:endParaRPr>
          </a:p>
          <a:p>
            <a:pPr lvl="0" marL="367131" indent="-367131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Analysis of scientific data using Statistics and Computer Programming</a:t>
            </a:r>
            <a:endParaRPr sz="2200">
              <a:solidFill>
                <a:srgbClr val="2700AD"/>
              </a:solidFill>
            </a:endParaRPr>
          </a:p>
          <a:p>
            <a:pPr lvl="0" marL="367131" indent="-367131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Estimation of error in the analysis</a:t>
            </a:r>
            <a:endParaRPr sz="2200">
              <a:solidFill>
                <a:srgbClr val="2700AD"/>
              </a:solidFill>
            </a:endParaRPr>
          </a:p>
          <a:p>
            <a:pPr lvl="0" marL="367131" indent="-367131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Scientifically drawing/mapping the image with high precision</a:t>
            </a:r>
            <a:endParaRPr sz="2200">
              <a:solidFill>
                <a:srgbClr val="2700AD"/>
              </a:solidFill>
            </a:endParaRPr>
          </a:p>
          <a:p>
            <a:pPr lvl="0" marL="367131" indent="-367131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Interpretation of data in terms of parameters</a:t>
            </a:r>
            <a:endParaRPr sz="2200">
              <a:solidFill>
                <a:srgbClr val="2700AD"/>
              </a:solidFill>
            </a:endParaRPr>
          </a:p>
          <a:p>
            <a:pPr lvl="0" marL="367131" indent="-367131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Explaining the data using Physics and Simulations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60" name="Shape 60"/>
          <p:cNvSpPr/>
          <p:nvPr>
            <p:ph type="title"/>
          </p:nvPr>
        </p:nvSpPr>
        <p:spPr>
          <a:xfrm>
            <a:off x="457200" y="92073"/>
            <a:ext cx="8229600" cy="107260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3400">
                <a:solidFill>
                  <a:srgbClr val="3700FC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3700FC"/>
                </a:solidFill>
              </a:rPr>
              <a:t>The Nobel Prize in Physics 2020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62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394" y="1084808"/>
            <a:ext cx="8475213" cy="3351561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613980" y="4780281"/>
            <a:ext cx="7916037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just"/>
            <a:r>
              <a:rPr sz="2100"/>
              <a:t>The Nobel Prize in Physics 2020 was divided, one half awarded to Roger Penrose "for the discovery that black hole formation is a robust prediction of the general theory of relativity", the other half jointly to Reinhard Genzel and Andrea Ghez "for the discovery of a supermassive compact object at the centre of our galaxy.” </a:t>
            </a: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algn="r"/>
            <a:r>
              <a:rPr sz="2100"/>
              <a:t>                                                 </a:t>
            </a:r>
            <a:r>
              <a:rPr b="1" sz="2100">
                <a:solidFill>
                  <a:srgbClr val="2B00D7"/>
                </a:solidFill>
              </a:rPr>
              <a:t>- The Nobel Prize Committee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93" name="Shape 193"/>
          <p:cNvSpPr/>
          <p:nvPr>
            <p:ph type="title"/>
          </p:nvPr>
        </p:nvSpPr>
        <p:spPr>
          <a:xfrm>
            <a:off x="457200" y="92071"/>
            <a:ext cx="8229600" cy="150813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E00D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E00DE"/>
                </a:solidFill>
              </a:rPr>
              <a:t>Did we find evidence of Black Holes earlier? : Gravitational Waves in LIGO</a:t>
            </a:r>
          </a:p>
        </p:txBody>
      </p:sp>
      <p:sp>
        <p:nvSpPr>
          <p:cNvPr id="194" name="Shape 1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95" name="image1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661" y="1527919"/>
            <a:ext cx="9597322" cy="5402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98" name="Shape 198"/>
          <p:cNvSpPr/>
          <p:nvPr>
            <p:ph type="title"/>
          </p:nvPr>
        </p:nvSpPr>
        <p:spPr>
          <a:xfrm>
            <a:off x="457200" y="92071"/>
            <a:ext cx="8229600" cy="150813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00" name="image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23" y="101600"/>
            <a:ext cx="910755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03" name="Shape 203"/>
          <p:cNvSpPr/>
          <p:nvPr>
            <p:ph type="title"/>
          </p:nvPr>
        </p:nvSpPr>
        <p:spPr>
          <a:xfrm>
            <a:off x="457200" y="92071"/>
            <a:ext cx="8229600" cy="150813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204" name="Shape 2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05" name="image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1550" y="537814"/>
            <a:ext cx="10427100" cy="5963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08" name="Shape 208"/>
          <p:cNvSpPr/>
          <p:nvPr>
            <p:ph type="title"/>
          </p:nvPr>
        </p:nvSpPr>
        <p:spPr>
          <a:xfrm>
            <a:off x="685800" y="333371"/>
            <a:ext cx="7772400" cy="97597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D00E0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D00E0"/>
                </a:solidFill>
              </a:rPr>
              <a:t>LIGO found Gravitational Waves from binary Black Hole merger (Sept 14, 2015)</a:t>
            </a:r>
          </a:p>
        </p:txBody>
      </p:sp>
      <p:sp>
        <p:nvSpPr>
          <p:cNvPr id="209" name="Shape 20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10" name="image1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047" y="1340619"/>
            <a:ext cx="7873653" cy="5802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13" name="Shape 213"/>
          <p:cNvSpPr/>
          <p:nvPr>
            <p:ph type="title"/>
          </p:nvPr>
        </p:nvSpPr>
        <p:spPr>
          <a:xfrm>
            <a:off x="457200" y="92071"/>
            <a:ext cx="8229600" cy="150813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E00F8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E00F8"/>
                </a:solidFill>
              </a:rPr>
              <a:t>European Southern Observatory at Chile</a:t>
            </a:r>
          </a:p>
        </p:txBody>
      </p:sp>
      <p:sp>
        <p:nvSpPr>
          <p:cNvPr id="214" name="Shape 2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15" name="image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8416" y="2556123"/>
            <a:ext cx="9420832" cy="2436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18" name="Shape 218"/>
          <p:cNvSpPr/>
          <p:nvPr>
            <p:ph type="title"/>
          </p:nvPr>
        </p:nvSpPr>
        <p:spPr>
          <a:xfrm>
            <a:off x="457200" y="92072"/>
            <a:ext cx="8229600" cy="143813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F00FB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F00FB"/>
                </a:solidFill>
              </a:rPr>
              <a:t>Very Large Telescope (VLT) of European Southern Observatory : Optical</a:t>
            </a:r>
          </a:p>
        </p:txBody>
      </p:sp>
      <p:sp>
        <p:nvSpPr>
          <p:cNvPr id="219" name="Shape 2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20" name="image2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148" y="1726233"/>
            <a:ext cx="9820296" cy="4322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23" name="Shape 223"/>
          <p:cNvSpPr/>
          <p:nvPr>
            <p:ph type="title"/>
          </p:nvPr>
        </p:nvSpPr>
        <p:spPr>
          <a:xfrm>
            <a:off x="457200" y="92071"/>
            <a:ext cx="8229600" cy="150813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224" name="Shape 2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25" name="image2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5104" y="1316988"/>
            <a:ext cx="9534208" cy="4767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28" name="Shape 228"/>
          <p:cNvSpPr/>
          <p:nvPr>
            <p:ph type="title"/>
          </p:nvPr>
        </p:nvSpPr>
        <p:spPr>
          <a:xfrm>
            <a:off x="533400" y="79375"/>
            <a:ext cx="7772400" cy="207416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841247">
              <a:defRPr sz="1800"/>
            </a:pPr>
            <a:r>
              <a:rPr b="1" sz="2500">
                <a:solidFill>
                  <a:srgbClr val="3300F9"/>
                </a:solidFill>
              </a:rPr>
              <a:t>Stars dancing around Black Hole Sagittarius A* </a:t>
            </a:r>
            <a:endParaRPr b="1" sz="2500">
              <a:solidFill>
                <a:srgbClr val="3300F9"/>
              </a:solidFill>
            </a:endParaRPr>
          </a:p>
          <a:p>
            <a:pPr lvl="0" defTabSz="841247">
              <a:defRPr sz="1800"/>
            </a:pPr>
            <a:r>
              <a:rPr b="1" sz="2500">
                <a:solidFill>
                  <a:srgbClr val="3300F9"/>
                </a:solidFill>
              </a:rPr>
              <a:t>in our Galaxy</a:t>
            </a:r>
            <a:endParaRPr b="1" sz="2500">
              <a:solidFill>
                <a:srgbClr val="3300F9"/>
              </a:solidFill>
            </a:endParaRPr>
          </a:p>
          <a:p>
            <a:pPr lvl="0" defTabSz="841247">
              <a:defRPr sz="1800"/>
            </a:pPr>
            <a:endParaRPr b="1" sz="2500">
              <a:solidFill>
                <a:srgbClr val="3300F9"/>
              </a:solidFill>
            </a:endParaRPr>
          </a:p>
          <a:p>
            <a:pPr lvl="0" marL="202929" indent="-202929" algn="l" defTabSz="841247">
              <a:defRPr sz="1800"/>
            </a:pPr>
            <a:r>
              <a:rPr sz="2000">
                <a:solidFill>
                  <a:srgbClr val="060D0F"/>
                </a:solidFill>
              </a:rPr>
              <a:t>Photo taken by VLT (April 16, 2020)</a:t>
            </a:r>
            <a:endParaRPr sz="2000">
              <a:solidFill>
                <a:srgbClr val="060D0F"/>
              </a:solidFill>
            </a:endParaRPr>
          </a:p>
          <a:p>
            <a:pPr lvl="0" marL="202929" indent="-202929" algn="l" defTabSz="841247">
              <a:defRPr sz="1800"/>
            </a:pPr>
            <a:r>
              <a:rPr sz="2000">
                <a:solidFill>
                  <a:srgbClr val="071405"/>
                </a:solidFill>
              </a:rPr>
              <a:t>30 years of images combined </a:t>
            </a:r>
            <a:endParaRPr sz="2000">
              <a:solidFill>
                <a:srgbClr val="071405"/>
              </a:solidFill>
            </a:endParaRPr>
          </a:p>
          <a:p>
            <a:pPr lvl="0" marL="202929" indent="-202929" algn="l" defTabSz="841247">
              <a:defRPr sz="1800"/>
            </a:pPr>
            <a:r>
              <a:rPr sz="2000">
                <a:solidFill>
                  <a:srgbClr val="071405"/>
                </a:solidFill>
              </a:rPr>
              <a:t>Proves Einstein’s General Relativity correct once again !</a:t>
            </a:r>
          </a:p>
        </p:txBody>
      </p:sp>
      <p:sp>
        <p:nvSpPr>
          <p:cNvPr id="229" name="Shape 2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30" name="image2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7337" y="2382440"/>
            <a:ext cx="10754274" cy="4402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33" name="Shape 233"/>
          <p:cNvSpPr/>
          <p:nvPr>
            <p:ph type="title"/>
          </p:nvPr>
        </p:nvSpPr>
        <p:spPr>
          <a:xfrm>
            <a:off x="457200" y="92073"/>
            <a:ext cx="8229600" cy="107260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E00ED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E00ED"/>
                </a:solidFill>
              </a:rPr>
              <a:t>Back to the Nobel Prize in Physics 2020</a:t>
            </a:r>
          </a:p>
        </p:txBody>
      </p:sp>
      <p:sp>
        <p:nvSpPr>
          <p:cNvPr id="234" name="Shape 2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35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394" y="1364208"/>
            <a:ext cx="8475213" cy="335156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/>
        </p:nvSpPr>
        <p:spPr>
          <a:xfrm>
            <a:off x="613980" y="5097781"/>
            <a:ext cx="791603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just"/>
            <a:r>
              <a:rPr sz="2200"/>
              <a:t>…. one half awarded to </a:t>
            </a:r>
            <a:r>
              <a:rPr b="1" sz="2200">
                <a:solidFill>
                  <a:srgbClr val="2F00E7"/>
                </a:solidFill>
              </a:rPr>
              <a:t>Roger Penrose</a:t>
            </a:r>
            <a:r>
              <a:rPr sz="2200"/>
              <a:t> "for the discovery that black hole formation is a robust prediction of the general theory of relativity”….</a:t>
            </a: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39" name="Shape 239"/>
          <p:cNvSpPr/>
          <p:nvPr>
            <p:ph type="title"/>
          </p:nvPr>
        </p:nvSpPr>
        <p:spPr>
          <a:xfrm>
            <a:off x="457200" y="92073"/>
            <a:ext cx="8229600" cy="101476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C00E2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C00E2"/>
                </a:solidFill>
              </a:rPr>
              <a:t>Penrose’s explanation for Black Hole formation</a:t>
            </a:r>
          </a:p>
        </p:txBody>
      </p:sp>
      <p:sp>
        <p:nvSpPr>
          <p:cNvPr id="240" name="Shape 2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41" name="image2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050" y="1212850"/>
            <a:ext cx="6184900" cy="364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2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7200" y="3219450"/>
            <a:ext cx="6172200" cy="367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1"/>
      <p:bldP build="whole" bldLvl="1" animBg="1" rev="0" advAuto="0" spid="24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67" name="image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7200" y="0"/>
            <a:ext cx="9601200" cy="1059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" grpId="1"/>
      <p:bldP build="whole" bldLvl="1" animBg="1" rev="0" advAuto="0" spid="66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45" name="Shape 245"/>
          <p:cNvSpPr/>
          <p:nvPr>
            <p:ph type="title"/>
          </p:nvPr>
        </p:nvSpPr>
        <p:spPr>
          <a:xfrm>
            <a:off x="457200" y="92074"/>
            <a:ext cx="8229600" cy="128022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600">
                <a:solidFill>
                  <a:srgbClr val="2F00F9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600">
                <a:solidFill>
                  <a:srgbClr val="2F00F9"/>
                </a:solidFill>
              </a:rPr>
              <a:t>Amal Kumar Raychaudhuri… Raychaudhuri Equation… Penrose-Hawking singularity theorem…</a:t>
            </a:r>
          </a:p>
        </p:txBody>
      </p:sp>
      <p:sp>
        <p:nvSpPr>
          <p:cNvPr id="246" name="Shape 2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47" name="image2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7716" y="1600200"/>
            <a:ext cx="7765368" cy="525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50" name="Shape 250"/>
          <p:cNvSpPr/>
          <p:nvPr>
            <p:ph type="title"/>
          </p:nvPr>
        </p:nvSpPr>
        <p:spPr>
          <a:xfrm>
            <a:off x="457200" y="92074"/>
            <a:ext cx="8229600" cy="128022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600">
                <a:solidFill>
                  <a:srgbClr val="2F00F9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600">
                <a:solidFill>
                  <a:srgbClr val="2F00F9"/>
                </a:solidFill>
              </a:rPr>
              <a:t>Amal Kumar Raychaudhuri… Raychaudhuri Equation… Penrose-Hawking singularity theorem…</a:t>
            </a:r>
          </a:p>
        </p:txBody>
      </p:sp>
      <p:sp>
        <p:nvSpPr>
          <p:cNvPr id="251" name="Shape 251"/>
          <p:cNvSpPr/>
          <p:nvPr>
            <p:ph type="body" idx="1"/>
          </p:nvPr>
        </p:nvSpPr>
        <p:spPr>
          <a:xfrm>
            <a:off x="457200" y="1435100"/>
            <a:ext cx="8229600" cy="5257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90070" indent="-390070" defTabSz="905255">
              <a:spcBef>
                <a:spcPts val="600"/>
              </a:spcBef>
              <a:buSzPct val="60000"/>
              <a:buBlip>
                <a:blip r:embed="rId2"/>
              </a:buBlip>
              <a:defRPr sz="1800"/>
            </a:pPr>
            <a:r>
              <a:rPr sz="2100"/>
              <a:t>1942 : BSc, Presidency College</a:t>
            </a:r>
            <a:endParaRPr sz="2100"/>
          </a:p>
          <a:p>
            <a:pPr lvl="0" marL="390070" indent="-390070" defTabSz="905255">
              <a:spcBef>
                <a:spcPts val="600"/>
              </a:spcBef>
              <a:buSzPct val="60000"/>
              <a:buBlip>
                <a:blip r:embed="rId2"/>
              </a:buBlip>
              <a:defRPr sz="1800"/>
            </a:pPr>
            <a:r>
              <a:rPr sz="2100"/>
              <a:t>1944 : MSc, Calcutta University</a:t>
            </a:r>
            <a:endParaRPr sz="2100"/>
          </a:p>
          <a:p>
            <a:pPr lvl="0" marL="390070" indent="-390070" defTabSz="905255">
              <a:spcBef>
                <a:spcPts val="600"/>
              </a:spcBef>
              <a:buSzPct val="60000"/>
              <a:buBlip>
                <a:blip r:embed="rId2"/>
              </a:buBlip>
              <a:defRPr sz="1800"/>
            </a:pPr>
            <a:r>
              <a:rPr sz="2100"/>
              <a:t>1945 : Joined as a Research Scholar at IACS</a:t>
            </a:r>
            <a:endParaRPr sz="2100"/>
          </a:p>
          <a:p>
            <a:pPr lvl="0" marL="390070" indent="-390070" defTabSz="905255">
              <a:spcBef>
                <a:spcPts val="600"/>
              </a:spcBef>
              <a:buSzPct val="60000"/>
              <a:buBlip>
                <a:blip r:embed="rId2"/>
              </a:buBlip>
              <a:defRPr sz="1800"/>
            </a:pPr>
            <a:r>
              <a:rPr sz="2100"/>
              <a:t>1952 : Took up an experimental research job at IACS</a:t>
            </a:r>
            <a:endParaRPr sz="2100"/>
          </a:p>
          <a:p>
            <a:pPr lvl="0" marL="390070" indent="-390070" defTabSz="905255">
              <a:spcBef>
                <a:spcPts val="600"/>
              </a:spcBef>
              <a:buSzPct val="60000"/>
              <a:buBlip>
                <a:blip r:embed="rId2"/>
              </a:buBlip>
              <a:defRPr sz="1800"/>
            </a:pPr>
            <a:r>
              <a:rPr sz="2100"/>
              <a:t>Unhappy, started working on General Relativity on his own</a:t>
            </a:r>
            <a:endParaRPr sz="2100"/>
          </a:p>
          <a:p>
            <a:pPr lvl="0" marL="390070" indent="-390070" defTabSz="905255">
              <a:spcBef>
                <a:spcPts val="600"/>
              </a:spcBef>
              <a:buSzPct val="60000"/>
              <a:buBlip>
                <a:blip r:embed="rId2"/>
              </a:buBlip>
              <a:defRPr sz="1800"/>
            </a:pPr>
            <a:r>
              <a:rPr sz="2100"/>
              <a:t>1955 : Published paper explaining how the paths of objects will move apart and will meet at a point based on GR</a:t>
            </a:r>
            <a:endParaRPr sz="2100"/>
          </a:p>
          <a:p>
            <a:pPr lvl="0" marL="390070" indent="-390070" defTabSz="905255">
              <a:spcBef>
                <a:spcPts val="600"/>
              </a:spcBef>
              <a:buSzPct val="60000"/>
              <a:buBlip>
                <a:blip r:embed="rId2"/>
              </a:buBlip>
              <a:defRPr sz="1800"/>
            </a:pPr>
            <a:r>
              <a:rPr sz="2100"/>
              <a:t>This work got enormous praise from </a:t>
            </a:r>
            <a:r>
              <a:rPr b="1" sz="2100">
                <a:solidFill>
                  <a:srgbClr val="2A00DE"/>
                </a:solidFill>
              </a:rPr>
              <a:t>Wheeler, Jordon</a:t>
            </a:r>
            <a:r>
              <a:rPr sz="2100"/>
              <a:t> etc</a:t>
            </a:r>
            <a:endParaRPr sz="2100"/>
          </a:p>
          <a:p>
            <a:pPr lvl="0" marL="390070" indent="-390070" defTabSz="905255">
              <a:spcBef>
                <a:spcPts val="600"/>
              </a:spcBef>
              <a:buSzPct val="60000"/>
              <a:buBlip>
                <a:blip r:embed="rId2"/>
              </a:buBlip>
              <a:defRPr sz="1800"/>
            </a:pPr>
            <a:r>
              <a:rPr sz="2100"/>
              <a:t>1959 : Received PhD, Calcutta University</a:t>
            </a:r>
            <a:endParaRPr sz="2100"/>
          </a:p>
          <a:p>
            <a:pPr lvl="0" marL="390070" indent="-390070" defTabSz="905255">
              <a:spcBef>
                <a:spcPts val="600"/>
              </a:spcBef>
              <a:buSzPct val="60000"/>
              <a:buBlip>
                <a:blip r:embed="rId2"/>
              </a:buBlip>
              <a:defRPr sz="1800"/>
            </a:pPr>
            <a:r>
              <a:rPr sz="2100"/>
              <a:t>1961 : Joined Presidency College as a Physics Professor</a:t>
            </a:r>
            <a:endParaRPr sz="2100"/>
          </a:p>
          <a:p>
            <a:pPr lvl="0" marL="390070" indent="-390070" defTabSz="905255">
              <a:spcBef>
                <a:spcPts val="600"/>
              </a:spcBef>
              <a:buSzPct val="60000"/>
              <a:buBlip>
                <a:blip r:embed="rId2"/>
              </a:buBlip>
              <a:defRPr sz="1800"/>
            </a:pPr>
            <a:r>
              <a:rPr sz="2100"/>
              <a:t>1965 : </a:t>
            </a:r>
            <a:r>
              <a:rPr b="1" sz="2100">
                <a:solidFill>
                  <a:srgbClr val="2C00EB"/>
                </a:solidFill>
              </a:rPr>
              <a:t>Ellis and Hawking</a:t>
            </a:r>
            <a:r>
              <a:rPr sz="2100"/>
              <a:t> named </a:t>
            </a:r>
            <a:r>
              <a:rPr b="1" sz="2100">
                <a:solidFill>
                  <a:srgbClr val="2F00FB"/>
                </a:solidFill>
              </a:rPr>
              <a:t>“Raychaudhuri Equation”</a:t>
            </a:r>
            <a:endParaRPr b="1" sz="2100">
              <a:solidFill>
                <a:srgbClr val="2F00FB"/>
              </a:solidFill>
            </a:endParaRPr>
          </a:p>
          <a:p>
            <a:pPr lvl="0" marL="390070" indent="-390070" defTabSz="905255">
              <a:spcBef>
                <a:spcPts val="600"/>
              </a:spcBef>
              <a:buSzPct val="60000"/>
              <a:buBlip>
                <a:blip r:embed="rId2"/>
              </a:buBlip>
              <a:defRPr sz="1800"/>
            </a:pPr>
            <a:r>
              <a:rPr sz="2100"/>
              <a:t>Key ingredient in </a:t>
            </a:r>
            <a:r>
              <a:rPr b="1" sz="2100">
                <a:solidFill>
                  <a:srgbClr val="E60025"/>
                </a:solidFill>
              </a:rPr>
              <a:t>Penrose-Hawking singularity theorem </a:t>
            </a:r>
            <a:r>
              <a:rPr sz="2100">
                <a:solidFill>
                  <a:srgbClr val="060A0D"/>
                </a:solidFill>
              </a:rPr>
              <a:t>and also in the explanation of expanding Universe</a:t>
            </a: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54" name="Shape 254"/>
          <p:cNvSpPr/>
          <p:nvPr>
            <p:ph type="title"/>
          </p:nvPr>
        </p:nvSpPr>
        <p:spPr>
          <a:xfrm>
            <a:off x="457200" y="92074"/>
            <a:ext cx="8229600" cy="95200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2800">
                <a:solidFill>
                  <a:srgbClr val="2C00F9"/>
                </a:solidFill>
              </a:rPr>
              <a:t>Black Holes: </a:t>
            </a:r>
            <a:endParaRPr b="1" sz="2800">
              <a:solidFill>
                <a:srgbClr val="2C00F9"/>
              </a:solidFill>
            </a:endParaRPr>
          </a:p>
          <a:p>
            <a:pPr lvl="0">
              <a:defRPr sz="1800"/>
            </a:pPr>
            <a:r>
              <a:rPr b="1" sz="2800">
                <a:solidFill>
                  <a:srgbClr val="2C00F9"/>
                </a:solidFill>
              </a:rPr>
              <a:t>Predicted 100 years back, discovered now ! </a:t>
            </a:r>
          </a:p>
        </p:txBody>
      </p:sp>
      <p:sp>
        <p:nvSpPr>
          <p:cNvPr id="255" name="Shape 25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56" name="image2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0231" y="1063736"/>
            <a:ext cx="6862606" cy="280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1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9557" y="3796753"/>
            <a:ext cx="3584886" cy="3470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18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63803" y="1028643"/>
            <a:ext cx="3907631" cy="2879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2" presetID="17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2"/>
      <p:bldP build="whole" bldLvl="1" animBg="1" rev="0" advAuto="0" spid="256" grpId="1"/>
      <p:bldP build="whole" bldLvl="1" animBg="1" rev="0" advAuto="0" spid="257" grpId="3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sldNum" sz="quarter" idx="2"/>
          </p:nvPr>
        </p:nvSpPr>
        <p:spPr>
          <a:xfrm>
            <a:off x="6553200" y="6245223"/>
            <a:ext cx="2133600" cy="1973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61" name="Shape 261"/>
          <p:cNvSpPr/>
          <p:nvPr>
            <p:ph type="title"/>
          </p:nvPr>
        </p:nvSpPr>
        <p:spPr>
          <a:xfrm>
            <a:off x="457200" y="92070"/>
            <a:ext cx="8229600" cy="150813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3000">
                <a:solidFill>
                  <a:srgbClr val="2B00C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2B00CE"/>
                </a:solidFill>
              </a:rPr>
              <a:t>Want to make it your career?</a:t>
            </a:r>
          </a:p>
        </p:txBody>
      </p:sp>
      <p:sp>
        <p:nvSpPr>
          <p:cNvPr id="262" name="Shape 262"/>
          <p:cNvSpPr/>
          <p:nvPr>
            <p:ph type="body" idx="1"/>
          </p:nvPr>
        </p:nvSpPr>
        <p:spPr>
          <a:xfrm>
            <a:off x="558799" y="1501217"/>
            <a:ext cx="8026401" cy="4709098"/>
          </a:xfrm>
          <a:prstGeom prst="rect">
            <a:avLst/>
          </a:prstGeom>
          <a:solidFill>
            <a:srgbClr val="FFFFFF"/>
          </a:solidFill>
          <a:ln w="25400">
            <a:solidFill>
              <a:srgbClr val="BBE0E3"/>
            </a:solidFill>
            <a:bevel/>
          </a:ln>
        </p:spPr>
        <p:txBody>
          <a:bodyPr lIns="0" tIns="0" rIns="0" bIns="0">
            <a:normAutofit fontScale="100000" lnSpcReduction="0"/>
          </a:bodyPr>
          <a:lstStyle/>
          <a:p>
            <a:pPr lvl="0" marL="180472" indent="-180472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endParaRPr>
              <a:latin typeface="+mj-lt"/>
              <a:ea typeface="+mj-ea"/>
              <a:cs typeface="+mj-cs"/>
              <a:sym typeface="Helvetica Neue"/>
            </a:endParaRPr>
          </a:p>
          <a:p>
            <a:pPr lvl="0" marL="1338795" indent="-1338795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b="1" sz="2100">
                <a:solidFill>
                  <a:srgbClr val="3A00F5"/>
                </a:solidFill>
              </a:rPr>
              <a:t>Be passionate</a:t>
            </a:r>
            <a:endParaRPr b="1" sz="2100">
              <a:solidFill>
                <a:srgbClr val="3A00F5"/>
              </a:solidFill>
            </a:endParaRPr>
          </a:p>
          <a:p>
            <a:pPr lvl="0" marL="1338795" indent="-1338795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b="1" sz="2100">
                <a:solidFill>
                  <a:srgbClr val="3A00F5"/>
                </a:solidFill>
              </a:rPr>
              <a:t>Be very passionate…..</a:t>
            </a:r>
            <a:endParaRPr b="1" sz="2100">
              <a:solidFill>
                <a:srgbClr val="3A00F5"/>
              </a:solidFill>
            </a:endParaRPr>
          </a:p>
          <a:p>
            <a:pPr lvl="0" marL="1338795" indent="-1338795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b="1" sz="2100">
                <a:solidFill>
                  <a:srgbClr val="3A00F5"/>
                </a:solidFill>
              </a:rPr>
              <a:t>Be very very passionate…………</a:t>
            </a:r>
            <a:endParaRPr b="1" sz="2100">
              <a:solidFill>
                <a:srgbClr val="3A00F5"/>
              </a:solidFill>
            </a:endParaRPr>
          </a:p>
          <a:p>
            <a:pPr lvl="0" marL="180472" indent="-180472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180472" indent="-180472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1338795" indent="-1338795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sz="2100">
                <a:latin typeface="+mj-lt"/>
                <a:ea typeface="+mj-ea"/>
                <a:cs typeface="+mj-cs"/>
                <a:sym typeface="Helvetica Neue"/>
              </a:rPr>
              <a:t>BSc Physics/Mathematics with Computer Science</a:t>
            </a: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210551" indent="-210551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1338795" indent="-1338795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sz="2100">
                <a:latin typeface="+mj-lt"/>
                <a:ea typeface="+mj-ea"/>
                <a:cs typeface="+mj-cs"/>
                <a:sym typeface="Helvetica Neue"/>
              </a:rPr>
              <a:t>MSc Physics/Applied Mathematics/Astrophysics</a:t>
            </a: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210551" indent="-210551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1338795" indent="-1338795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sz="2100">
                <a:latin typeface="+mj-lt"/>
                <a:ea typeface="+mj-ea"/>
                <a:cs typeface="+mj-cs"/>
                <a:sym typeface="Helvetica Neue"/>
              </a:rPr>
              <a:t>MSc Specialization in Astrophysics/Cosmology</a:t>
            </a: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210551" indent="-210551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1338795" indent="-1338795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sz="2100">
                <a:latin typeface="+mj-lt"/>
                <a:ea typeface="+mj-ea"/>
                <a:cs typeface="+mj-cs"/>
                <a:sym typeface="Helvetica Neue"/>
              </a:rPr>
              <a:t>PhD &amp; Post-doctorate in Astrophysics/Cosmology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sldNum" sz="quarter" idx="2"/>
          </p:nvPr>
        </p:nvSpPr>
        <p:spPr>
          <a:xfrm>
            <a:off x="6553200" y="6245223"/>
            <a:ext cx="2133600" cy="288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65" name="Shape 265"/>
          <p:cNvSpPr/>
          <p:nvPr>
            <p:ph type="title"/>
          </p:nvPr>
        </p:nvSpPr>
        <p:spPr>
          <a:xfrm>
            <a:off x="457200" y="92074"/>
            <a:ext cx="8229600" cy="438552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266" name="Shape 266"/>
          <p:cNvSpPr/>
          <p:nvPr>
            <p:ph type="body" idx="1"/>
          </p:nvPr>
        </p:nvSpPr>
        <p:spPr>
          <a:xfrm>
            <a:off x="457200" y="5079055"/>
            <a:ext cx="8229600" cy="241395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0" indent="0" algn="ctr">
              <a:buSzTx/>
              <a:buNone/>
              <a:defRPr sz="1800"/>
            </a:pPr>
            <a:r>
              <a:rPr b="1" sz="2100">
                <a:solidFill>
                  <a:srgbClr val="2F00EE"/>
                </a:solidFill>
              </a:rPr>
              <a:t>“There are more things in heaven and earth, Horatio, </a:t>
            </a:r>
            <a:endParaRPr b="1" sz="2100">
              <a:solidFill>
                <a:srgbClr val="2F00EE"/>
              </a:solidFill>
            </a:endParaRPr>
          </a:p>
          <a:p>
            <a:pPr lvl="0" marL="0" indent="0" algn="ctr">
              <a:buSzTx/>
              <a:buNone/>
              <a:defRPr sz="1800"/>
            </a:pPr>
            <a:r>
              <a:rPr b="1" sz="2100">
                <a:solidFill>
                  <a:srgbClr val="2F00EE"/>
                </a:solidFill>
              </a:rPr>
              <a:t>Than are dreamt of in your Philosophy.”</a:t>
            </a:r>
            <a:endParaRPr b="1" sz="2100">
              <a:solidFill>
                <a:srgbClr val="2F00EE"/>
              </a:solidFill>
            </a:endParaRPr>
          </a:p>
          <a:p>
            <a:pPr lvl="0" marL="0" indent="0" algn="r">
              <a:buSzTx/>
              <a:buNone/>
              <a:defRPr sz="1800"/>
            </a:pPr>
            <a:endParaRPr b="1" sz="2100">
              <a:solidFill>
                <a:srgbClr val="2F00EE"/>
              </a:solidFill>
            </a:endParaRPr>
          </a:p>
          <a:p>
            <a:pPr lvl="0" marL="0" indent="0" algn="r">
              <a:buSzTx/>
              <a:buNone/>
              <a:defRPr sz="1800"/>
            </a:pPr>
            <a:r>
              <a:rPr b="1" sz="2100">
                <a:solidFill>
                  <a:srgbClr val="2F00EE"/>
                </a:solidFill>
              </a:rPr>
              <a:t>- Shakespeare: Hamlet</a:t>
            </a:r>
          </a:p>
        </p:txBody>
      </p:sp>
      <p:pic>
        <p:nvPicPr>
          <p:cNvPr id="267" name="image2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73245"/>
            <a:ext cx="9144000" cy="5116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title"/>
          </p:nvPr>
        </p:nvSpPr>
        <p:spPr>
          <a:xfrm>
            <a:off x="457200" y="274638"/>
            <a:ext cx="8229600" cy="33206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859536">
              <a:defRPr b="1" sz="2200"/>
            </a:lvl1pPr>
          </a:lstStyle>
          <a:p>
            <a:pPr lvl="0">
              <a:defRPr b="0" sz="1800"/>
            </a:pPr>
            <a:r>
              <a:rPr b="1" sz="2200"/>
              <a:t>Night sky with naked eye</a:t>
            </a:r>
          </a:p>
        </p:txBody>
      </p:sp>
      <p:sp>
        <p:nvSpPr>
          <p:cNvPr id="70" name="Shape 70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71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292" y="996400"/>
            <a:ext cx="7795708" cy="5976252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152400" y="197566"/>
            <a:ext cx="8657492" cy="486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600"/>
              </a:spcBef>
              <a:defRPr b="1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/>
            </a:pPr>
            <a:r>
              <a:rPr b="1" sz="2800"/>
              <a:t> 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" grpId="2"/>
      <p:bldP build="whole" bldLvl="1" animBg="1" rev="0" advAuto="0" spid="6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title"/>
          </p:nvPr>
        </p:nvSpPr>
        <p:spPr>
          <a:xfrm>
            <a:off x="457200" y="274635"/>
            <a:ext cx="8229600" cy="56356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600BD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600BD"/>
                </a:solidFill>
              </a:rPr>
              <a:t>Beyond naked eye: Telescopes</a:t>
            </a:r>
          </a:p>
        </p:txBody>
      </p:sp>
      <p:sp>
        <p:nvSpPr>
          <p:cNvPr id="75" name="Shape 75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76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7250" y="1029320"/>
            <a:ext cx="7169502" cy="7169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nodeType="afterEffect" presetClass="entr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" grpId="1"/>
      <p:bldP build="whole" bldLvl="1" animBg="1" rev="0" advAuto="0" spid="75" grpId="2"/>
      <p:bldP build="whole" bldLvl="1" animBg="1" rev="0" advAuto="0" spid="76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sldNum" sz="quarter" idx="2"/>
          </p:nvPr>
        </p:nvSpPr>
        <p:spPr>
          <a:xfrm>
            <a:off x="6553200" y="6245223"/>
            <a:ext cx="2133600" cy="1973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79" name="Shape 79"/>
          <p:cNvSpPr/>
          <p:nvPr>
            <p:ph type="title"/>
          </p:nvPr>
        </p:nvSpPr>
        <p:spPr>
          <a:xfrm>
            <a:off x="114299" y="130171"/>
            <a:ext cx="8532815" cy="90116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700"/>
              </a:spcBef>
              <a:defRPr b="1" sz="3000">
                <a:solidFill>
                  <a:srgbClr val="2B00DC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2B00DC"/>
                </a:solidFill>
              </a:rPr>
              <a:t>Different types of Telescopes</a:t>
            </a:r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xfrm>
            <a:off x="457200" y="1308100"/>
            <a:ext cx="8229600" cy="553065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0" indent="0" defTabSz="877822">
              <a:spcBef>
                <a:spcPts val="600"/>
              </a:spcBef>
              <a:buSzTx/>
              <a:buNone/>
            </a:pPr>
          </a:p>
          <a:p>
            <a:pPr lvl="0" marL="0" indent="0" defTabSz="877822">
              <a:spcBef>
                <a:spcPts val="600"/>
              </a:spcBef>
              <a:buSzTx/>
              <a:buNone/>
            </a:pPr>
          </a:p>
          <a:p>
            <a:pPr lvl="0" marL="0" indent="0" defTabSz="877822">
              <a:spcBef>
                <a:spcPts val="600"/>
              </a:spcBef>
              <a:buSzTx/>
              <a:buNone/>
            </a:pPr>
            <a:r>
              <a:rPr b="1" sz="2300">
                <a:solidFill>
                  <a:srgbClr val="FF0000"/>
                </a:solidFill>
              </a:rPr>
              <a:t>Based on wavelength                          Based on location</a:t>
            </a:r>
            <a:endParaRPr sz="2300"/>
          </a:p>
          <a:p>
            <a:pPr lvl="0" marL="0" indent="0" defTabSz="877822">
              <a:spcBef>
                <a:spcPts val="600"/>
              </a:spcBef>
              <a:buSzTx/>
              <a:buNone/>
            </a:pPr>
            <a:endParaRPr sz="2300"/>
          </a:p>
          <a:p>
            <a:pPr lvl="0" marL="0" indent="0" defTabSz="877822">
              <a:spcBef>
                <a:spcPts val="600"/>
              </a:spcBef>
              <a:buSzTx/>
              <a:buNone/>
            </a:pPr>
            <a:r>
              <a:rPr sz="2000"/>
              <a:t>Optical                                                                 Ground-based</a:t>
            </a:r>
            <a:endParaRPr sz="2000"/>
          </a:p>
          <a:p>
            <a:pPr lvl="0" marL="0" indent="0" defTabSz="877822">
              <a:spcBef>
                <a:spcPts val="600"/>
              </a:spcBef>
              <a:buSzTx/>
              <a:buNone/>
            </a:pPr>
            <a:r>
              <a:rPr sz="2000"/>
              <a:t>Soft X-ray                                                            Under-ground</a:t>
            </a:r>
            <a:endParaRPr sz="2000"/>
          </a:p>
          <a:p>
            <a:pPr lvl="0" marL="0" indent="0" defTabSz="877822">
              <a:spcBef>
                <a:spcPts val="600"/>
              </a:spcBef>
              <a:buSzTx/>
              <a:buNone/>
            </a:pPr>
            <a:r>
              <a:rPr sz="2000"/>
              <a:t>Hard X-ray                                                           Space-based…</a:t>
            </a:r>
            <a:endParaRPr sz="2000"/>
          </a:p>
          <a:p>
            <a:pPr lvl="0" marL="0" indent="0" defTabSz="877822">
              <a:spcBef>
                <a:spcPts val="600"/>
              </a:spcBef>
              <a:buSzTx/>
              <a:buNone/>
            </a:pPr>
            <a:r>
              <a:rPr sz="2000"/>
              <a:t>Infrared</a:t>
            </a:r>
            <a:endParaRPr sz="2000"/>
          </a:p>
          <a:p>
            <a:pPr lvl="0" marL="0" indent="0" defTabSz="877822">
              <a:spcBef>
                <a:spcPts val="600"/>
              </a:spcBef>
              <a:buSzTx/>
              <a:buNone/>
            </a:pPr>
            <a:r>
              <a:rPr sz="2000"/>
              <a:t>Radiowave (Microwave)…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xfrm>
            <a:off x="457200" y="274635"/>
            <a:ext cx="8229600" cy="111919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defTabSz="896111">
              <a:defRPr sz="1800"/>
            </a:pPr>
            <a:r>
              <a:rPr b="1" sz="2700">
                <a:solidFill>
                  <a:srgbClr val="2B00B7"/>
                </a:solidFill>
              </a:rPr>
              <a:t>Example: Ground-based: </a:t>
            </a:r>
            <a:endParaRPr b="1" sz="2700">
              <a:solidFill>
                <a:srgbClr val="2B00B7"/>
              </a:solidFill>
            </a:endParaRPr>
          </a:p>
          <a:p>
            <a:pPr lvl="0" defTabSz="896111">
              <a:defRPr sz="1800"/>
            </a:pPr>
            <a:r>
              <a:rPr b="1" sz="2700">
                <a:solidFill>
                  <a:srgbClr val="2B00B7"/>
                </a:solidFill>
              </a:rPr>
              <a:t>Vera Rubin Observatory &amp; Thirty Meter Telescope</a:t>
            </a:r>
          </a:p>
        </p:txBody>
      </p:sp>
      <p:sp>
        <p:nvSpPr>
          <p:cNvPr id="83" name="Shape 83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84" name="image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15" y="1785067"/>
            <a:ext cx="9067168" cy="3541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image6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04145"/>
            <a:ext cx="9144000" cy="5084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" grpId="2"/>
      <p:bldP build="whole" bldLvl="1" animBg="1" rev="0" advAuto="0" spid="85" grpId="4"/>
      <p:bldP build="whole" bldLvl="1" animBg="1" rev="0" advAuto="0" spid="84" grpId="3"/>
      <p:bldP build="whole" bldLvl="1" animBg="1" rev="0" advAuto="0" spid="8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78" y="123356"/>
            <a:ext cx="7391401" cy="637857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buChar char="•"/>
            </a:pPr>
          </a:p>
        </p:txBody>
      </p:sp>
      <p:sp>
        <p:nvSpPr>
          <p:cNvPr id="89" name="Shape 89"/>
          <p:cNvSpPr/>
          <p:nvPr/>
        </p:nvSpPr>
        <p:spPr>
          <a:xfrm>
            <a:off x="5486400" y="228599"/>
            <a:ext cx="3505200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     </a:t>
            </a:r>
          </a:p>
        </p:txBody>
      </p:sp>
      <p:sp>
        <p:nvSpPr>
          <p:cNvPr id="90" name="Shape 90"/>
          <p:cNvSpPr/>
          <p:nvPr/>
        </p:nvSpPr>
        <p:spPr>
          <a:xfrm>
            <a:off x="175978" y="152398"/>
            <a:ext cx="7162801" cy="80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600"/>
              </a:spcBef>
              <a:defRPr b="1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FFFFFF"/>
                </a:solidFill>
              </a:rPr>
              <a:t>Example: Space-based: Hubble Space Telescope </a:t>
            </a:r>
          </a:p>
        </p:txBody>
      </p:sp>
      <p:pic>
        <p:nvPicPr>
          <p:cNvPr id="91" name="image8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1200" y="752475"/>
            <a:ext cx="7162800" cy="6105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" grpId="1"/>
      <p:bldP build="whole" bldLvl="1" animBg="1" rev="0" advAuto="0" spid="91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