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x="9144000" cy="6858000"/>
  <p:notesSz cx="6858000" cy="9144000"/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3200"/>
            </a:lvl1pPr>
            <a:lvl2pPr marL="0" indent="0" algn="ctr">
              <a:buSzTx/>
              <a:buNone/>
              <a:defRPr sz="3200"/>
            </a:lvl2pPr>
            <a:lvl3pPr marL="0" indent="0" algn="ctr">
              <a:buSzTx/>
              <a:buNone/>
              <a:defRPr sz="3200"/>
            </a:lvl3pPr>
            <a:lvl4pPr marL="0" indent="0" algn="ctr">
              <a:buSzTx/>
              <a:buNone/>
              <a:defRPr sz="3200"/>
            </a:lvl4pPr>
            <a:lvl5pPr marL="0" indent="0" algn="ctr"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5" name="Shape 15"/>
          <p:cNvSpPr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algn="ctr">
        <a:defRPr sz="4400">
          <a:latin typeface="Arial"/>
          <a:ea typeface="Arial"/>
          <a:cs typeface="Arial"/>
          <a:sym typeface="Arial"/>
        </a:defRPr>
      </a:lvl6pPr>
      <a:lvl7pPr algn="ctr">
        <a:defRPr sz="4400">
          <a:latin typeface="Arial"/>
          <a:ea typeface="Arial"/>
          <a:cs typeface="Arial"/>
          <a:sym typeface="Arial"/>
        </a:defRPr>
      </a:lvl7pPr>
      <a:lvl8pPr algn="ctr">
        <a:defRPr sz="4400">
          <a:latin typeface="Arial"/>
          <a:ea typeface="Arial"/>
          <a:cs typeface="Arial"/>
          <a:sym typeface="Arial"/>
        </a:defRPr>
      </a:lvl8pPr>
      <a:lvl9pPr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192878" indent="-192878">
        <a:spcBef>
          <a:spcPts val="700"/>
        </a:spcBef>
        <a:buSzPct val="100000"/>
        <a:buChar char="»"/>
        <a:defRPr>
          <a:latin typeface="Arial"/>
          <a:ea typeface="Arial"/>
          <a:cs typeface="Arial"/>
          <a:sym typeface="Arial"/>
        </a:defRPr>
      </a:lvl1pPr>
      <a:lvl2pPr marL="640896" indent="-183696">
        <a:spcBef>
          <a:spcPts val="700"/>
        </a:spcBef>
        <a:buSzPct val="100000"/>
        <a:buChar char="–"/>
        <a:defRPr>
          <a:latin typeface="Arial"/>
          <a:ea typeface="Arial"/>
          <a:cs typeface="Arial"/>
          <a:sym typeface="Arial"/>
        </a:defRPr>
      </a:lvl2pPr>
      <a:lvl3pPr marL="1085850" indent="-171450">
        <a:spcBef>
          <a:spcPts val="700"/>
        </a:spcBef>
        <a:buSzPct val="100000"/>
        <a:buChar char="•"/>
        <a:defRPr>
          <a:latin typeface="Arial"/>
          <a:ea typeface="Arial"/>
          <a:cs typeface="Arial"/>
          <a:sym typeface="Arial"/>
        </a:defRPr>
      </a:lvl3pPr>
      <a:lvl4pPr marL="1577338" indent="-205738">
        <a:spcBef>
          <a:spcPts val="700"/>
        </a:spcBef>
        <a:buSzPct val="100000"/>
        <a:buChar char="–"/>
        <a:defRPr>
          <a:latin typeface="Arial"/>
          <a:ea typeface="Arial"/>
          <a:cs typeface="Arial"/>
          <a:sym typeface="Arial"/>
        </a:defRPr>
      </a:lvl4pPr>
      <a:lvl5pPr marL="2057400" indent="-228600">
        <a:spcBef>
          <a:spcPts val="700"/>
        </a:spcBef>
        <a:buSzPct val="100000"/>
        <a:buChar char="»"/>
        <a:defRPr>
          <a:latin typeface="Arial"/>
          <a:ea typeface="Arial"/>
          <a:cs typeface="Arial"/>
          <a:sym typeface="Arial"/>
        </a:defRPr>
      </a:lvl5pPr>
      <a:lvl6pPr marL="2514600" indent="-228600">
        <a:spcBef>
          <a:spcPts val="700"/>
        </a:spcBef>
        <a:buSzPct val="100000"/>
        <a:buChar char="•"/>
        <a:defRPr>
          <a:latin typeface="Arial"/>
          <a:ea typeface="Arial"/>
          <a:cs typeface="Arial"/>
          <a:sym typeface="Arial"/>
        </a:defRPr>
      </a:lvl6pPr>
      <a:lvl7pPr marL="2971800" indent="-228600">
        <a:spcBef>
          <a:spcPts val="700"/>
        </a:spcBef>
        <a:buSzPct val="100000"/>
        <a:buChar char="•"/>
        <a:defRPr>
          <a:latin typeface="Arial"/>
          <a:ea typeface="Arial"/>
          <a:cs typeface="Arial"/>
          <a:sym typeface="Arial"/>
        </a:defRPr>
      </a:lvl7pPr>
      <a:lvl8pPr marL="3429000" indent="-228600">
        <a:spcBef>
          <a:spcPts val="700"/>
        </a:spcBef>
        <a:buSzPct val="100000"/>
        <a:buChar char="•"/>
        <a:defRPr>
          <a:latin typeface="Arial"/>
          <a:ea typeface="Arial"/>
          <a:cs typeface="Arial"/>
          <a:sym typeface="Arial"/>
        </a:defRPr>
      </a:lvl8pPr>
      <a:lvl9pPr marL="3886200" indent="-228600">
        <a:spcBef>
          <a:spcPts val="700"/>
        </a:spcBef>
        <a:buSzPct val="100000"/>
        <a:buChar char="•"/>
        <a:defRPr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2.gif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1925" y="203198"/>
            <a:ext cx="8960150" cy="254089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408004">
              <a:defRPr sz="1800"/>
            </a:pPr>
            <a:endParaRPr sz="700"/>
          </a:p>
          <a:p>
            <a:pPr lvl="0" defTabSz="408004">
              <a:defRPr sz="1800"/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12700" dist="11333" dir="2700000">
                    <a:srgbClr val="808080"/>
                  </a:outerShdw>
                </a:effectLst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DARK, DARKER, DARKEST; </a:t>
            </a:r>
            <a:endParaRPr b="1" sz="5200">
              <a:solidFill>
                <a:srgbClr val="FFFFFF"/>
              </a:solidFill>
              <a:effectLst>
                <a:outerShdw sx="100000" sy="100000" kx="0" ky="0" algn="b" rotWithShape="0" blurRad="12700" dist="11333" dir="2700000">
                  <a:srgbClr val="808080"/>
                </a:outerShdw>
              </a:effectLst>
              <a:latin typeface="Copperplate Gothic Bold"/>
              <a:ea typeface="Copperplate Gothic Bold"/>
              <a:cs typeface="Copperplate Gothic Bold"/>
              <a:sym typeface="Copperplate Gothic Bold"/>
            </a:endParaRPr>
          </a:p>
          <a:p>
            <a:pPr lvl="0" defTabSz="408004">
              <a:defRPr sz="1800"/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12700" dist="11333" dir="2700000">
                    <a:srgbClr val="808080"/>
                  </a:outerShdw>
                </a:effectLst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AND SOME LIGHT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425102" y="3087534"/>
            <a:ext cx="8438754" cy="318612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42971">
              <a:spcBef>
                <a:spcPts val="400"/>
              </a:spcBef>
              <a:defRPr sz="1800"/>
            </a:pPr>
            <a:endParaRPr sz="1600"/>
          </a:p>
          <a:p>
            <a:pPr lvl="0" defTabSz="842971">
              <a:spcBef>
                <a:spcPts val="400"/>
              </a:spcBef>
              <a:defRPr sz="1800"/>
            </a:pPr>
            <a:r>
              <a:rPr b="1" sz="6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অন্ধকারের উৎস হতে</a:t>
            </a:r>
            <a:endParaRPr b="1" sz="2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842971">
              <a:spcBef>
                <a:spcPts val="400"/>
              </a:spcBef>
              <a:defRPr sz="1800"/>
            </a:pPr>
            <a:endParaRPr b="1" sz="2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842971">
              <a:spcBef>
                <a:spcPts val="400"/>
              </a:spcBef>
              <a:defRPr sz="1800"/>
            </a:pPr>
            <a:r>
              <a:rPr b="1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Supratik Pal</a:t>
            </a:r>
            <a:endParaRPr b="1" sz="2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842971">
              <a:spcBef>
                <a:spcPts val="400"/>
              </a:spcBef>
              <a:defRPr sz="1800"/>
            </a:pPr>
            <a:r>
              <a:rPr b="1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Indian Statistical Institute, Kolkata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" grpId="2"/>
      <p:bldP build="whole" bldLvl="1" animBg="1" rev="0" advAuto="0"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55" name="Shape 55"/>
          <p:cNvSpPr/>
          <p:nvPr>
            <p:ph type="title"/>
          </p:nvPr>
        </p:nvSpPr>
        <p:spPr>
          <a:xfrm>
            <a:off x="939800" y="142872"/>
            <a:ext cx="8229600" cy="15081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457200" y="800100"/>
            <a:ext cx="8229600" cy="525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/>
          </a:p>
          <a:p>
            <a:pPr lvl="0" algn="ctr"/>
          </a:p>
          <a:p>
            <a:pPr lvl="0" algn="ctr"/>
          </a:p>
          <a:p>
            <a:pPr lvl="0" algn="ctr"/>
          </a:p>
          <a:p>
            <a:pPr lvl="0" marL="0" indent="0" algn="ctr">
              <a:buSzTx/>
              <a:buNone/>
            </a:pPr>
            <a:r>
              <a:rPr b="1" sz="7300">
                <a:solidFill>
                  <a:srgbClr val="2F00B3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Dark…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7315200" y="0"/>
            <a:ext cx="1828800" cy="83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905255">
              <a:defRPr b="1" sz="2700">
                <a:solidFill>
                  <a:srgbClr val="3333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333399"/>
                </a:solidFill>
              </a:rPr>
              <a:t>Our Galaxy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6324600" y="1600200"/>
            <a:ext cx="38100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2900" indent="-342900" algn="ctr">
              <a:lnSpc>
                <a:spcPct val="90000"/>
              </a:lnSpc>
              <a:spcBef>
                <a:spcPts val="600"/>
              </a:spcBef>
              <a:buSzTx/>
              <a:buNone/>
            </a:pPr>
            <a:r>
              <a:rPr b="1" sz="2800">
                <a:solidFill>
                  <a:srgbClr val="333399"/>
                </a:solidFill>
              </a:rPr>
              <a:t> </a:t>
            </a:r>
            <a:endParaRPr b="1" sz="2800">
              <a:solidFill>
                <a:srgbClr val="333399"/>
              </a:solidFill>
            </a:endParaRPr>
          </a:p>
          <a:p>
            <a:pPr lvl="0" marL="342900" indent="-342900" algn="ctr">
              <a:lnSpc>
                <a:spcPct val="90000"/>
              </a:lnSpc>
              <a:spcBef>
                <a:spcPts val="600"/>
              </a:spcBef>
              <a:buSzTx/>
              <a:buNone/>
            </a:pPr>
            <a:r>
              <a:rPr b="1" sz="2800">
                <a:solidFill>
                  <a:srgbClr val="333399"/>
                </a:solidFill>
              </a:rPr>
              <a:t>Milky Way</a:t>
            </a:r>
          </a:p>
        </p:txBody>
      </p:sp>
      <p:pic>
        <p:nvPicPr>
          <p:cNvPr id="60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315200" cy="6067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9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914400"/>
            <a:ext cx="7772400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" grpId="2"/>
      <p:bldP build="whole" bldLvl="1" animBg="1" rev="0" advAuto="0" spid="61" grpId="3"/>
      <p:bldP build="whole" bldLvl="1" animBg="1" rev="0" advAuto="0" spid="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65" name="image1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0" y="-10"/>
            <a:ext cx="7315200" cy="95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endParaRPr b="1" sz="240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600"/>
              </a:spcBef>
            </a:pPr>
            <a:r>
              <a:rPr b="1"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Cloud made of Hydrogen in the Galaxy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1"/>
      <p:bldP build="whole" bldLvl="1" animBg="1" rev="0" advAuto="0" spid="6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Num" sz="quarter" idx="2"/>
          </p:nvPr>
        </p:nvSpPr>
        <p:spPr>
          <a:xfrm>
            <a:off x="6553200" y="6245223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69" name="Shape 69"/>
          <p:cNvSpPr/>
          <p:nvPr>
            <p:ph type="title"/>
          </p:nvPr>
        </p:nvSpPr>
        <p:spPr>
          <a:xfrm>
            <a:off x="457200" y="92074"/>
            <a:ext cx="8229600" cy="395492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457200" y="4536852"/>
            <a:ext cx="8229600" cy="221564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57682" indent="-457682" defTabSz="877822">
              <a:lnSpc>
                <a:spcPct val="120000"/>
              </a:lnSpc>
              <a:spcBef>
                <a:spcPts val="600"/>
              </a:spcBef>
              <a:buSzPct val="60000"/>
              <a:buBlip>
                <a:blip r:embed="rId2"/>
              </a:buBlip>
            </a:pPr>
            <a:r>
              <a:rPr sz="2100"/>
              <a:t>~80% of visible matter is Neutral Hydrogen</a:t>
            </a:r>
            <a:endParaRPr sz="1700"/>
          </a:p>
          <a:p>
            <a:pPr lvl="0" marL="457682" indent="-457682" defTabSz="877822">
              <a:lnSpc>
                <a:spcPct val="120000"/>
              </a:lnSpc>
              <a:spcBef>
                <a:spcPts val="600"/>
              </a:spcBef>
              <a:buSzPct val="60000"/>
              <a:buBlip>
                <a:blip r:embed="rId2"/>
              </a:buBlip>
            </a:pPr>
            <a:r>
              <a:rPr sz="2100"/>
              <a:t>Neutral Hydrogen has singlet and triplet states</a:t>
            </a:r>
            <a:endParaRPr sz="1700"/>
          </a:p>
          <a:p>
            <a:pPr lvl="0" marL="457682" indent="-457682" defTabSz="877822">
              <a:lnSpc>
                <a:spcPct val="120000"/>
              </a:lnSpc>
              <a:spcBef>
                <a:spcPts val="600"/>
              </a:spcBef>
              <a:buSzPct val="60000"/>
              <a:buBlip>
                <a:blip r:embed="rId2"/>
              </a:buBlip>
            </a:pPr>
            <a:r>
              <a:rPr sz="2100"/>
              <a:t>Spin flip (Hyperfine splitting)</a:t>
            </a:r>
            <a:endParaRPr sz="1700"/>
          </a:p>
          <a:p>
            <a:pPr lvl="0" marL="457682" indent="-457682" defTabSz="877822">
              <a:lnSpc>
                <a:spcPct val="120000"/>
              </a:lnSpc>
              <a:spcBef>
                <a:spcPts val="600"/>
              </a:spcBef>
              <a:buSzPct val="60000"/>
              <a:buBlip>
                <a:blip r:embed="rId2"/>
              </a:buBlip>
            </a:pPr>
            <a:r>
              <a:rPr sz="2100"/>
              <a:t>Emits radiation with frequency 1420 MHz / wavelength 21 cm</a:t>
            </a:r>
          </a:p>
        </p:txBody>
      </p:sp>
      <p:pic>
        <p:nvPicPr>
          <p:cNvPr id="71" name="image1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3639" y="342999"/>
            <a:ext cx="4416722" cy="3453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457200" y="274635"/>
            <a:ext cx="8229600" cy="43819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04672">
              <a:defRPr b="1" sz="2800">
                <a:solidFill>
                  <a:srgbClr val="2F00C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F00CE"/>
                </a:solidFill>
              </a:rPr>
              <a:t>Measure rotational velocity 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75" name="image1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990600"/>
            <a:ext cx="7239000" cy="5367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1"/>
      <p:bldP build="whole" bldLvl="1" animBg="1" rev="0" advAuto="0" spid="7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78" name="Shape 78"/>
          <p:cNvSpPr/>
          <p:nvPr>
            <p:ph type="title"/>
          </p:nvPr>
        </p:nvSpPr>
        <p:spPr>
          <a:xfrm>
            <a:off x="457200" y="92074"/>
            <a:ext cx="8229600" cy="106501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80" name="image1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912040" y="406049"/>
            <a:ext cx="7319919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804672"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Even what we do not see also exists: Dark Matter!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85" name="image1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228600" y="152398"/>
            <a:ext cx="8305800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Our Galaxy is one among Millions: Clusters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1"/>
      <p:bldP build="whole" bldLvl="1" animBg="1" rev="0" advAuto="0" spid="8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457200" y="274635"/>
            <a:ext cx="8229600" cy="79216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3333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33399"/>
                </a:solidFill>
              </a:rPr>
              <a:t>How far are they?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419100" y="3682998"/>
            <a:ext cx="8305800" cy="30888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25754" indent="-325754" algn="ctr" defTabSz="868680">
              <a:spcBef>
                <a:spcPts val="500"/>
              </a:spcBef>
              <a:buSzTx/>
              <a:buNone/>
            </a:pPr>
            <a:r>
              <a:rPr b="1" sz="2200"/>
              <a:t>2.5 million Light Years</a:t>
            </a:r>
            <a:endParaRPr b="1" sz="2200"/>
          </a:p>
          <a:p>
            <a:pPr lvl="0" marL="325754" indent="-325754" algn="ctr" defTabSz="868680">
              <a:spcBef>
                <a:spcPts val="500"/>
              </a:spcBef>
              <a:buSzTx/>
              <a:buNone/>
            </a:pPr>
            <a:r>
              <a:rPr b="1" sz="2200"/>
              <a:t>= (300000 km/sec) X (2.5X1000000X365X24X60X60 sec)</a:t>
            </a:r>
            <a:endParaRPr b="1" sz="2200"/>
          </a:p>
          <a:p>
            <a:pPr lvl="0" marL="325754" indent="-325754" algn="ctr" defTabSz="868680">
              <a:spcBef>
                <a:spcPts val="500"/>
              </a:spcBef>
              <a:buSzTx/>
              <a:buNone/>
            </a:pPr>
            <a:r>
              <a:rPr b="1" sz="2200"/>
              <a:t>= </a:t>
            </a:r>
            <a:r>
              <a:rPr b="1" sz="2200">
                <a:solidFill>
                  <a:srgbClr val="0033CC"/>
                </a:solidFill>
              </a:rPr>
              <a:t>20000000000000000000 kilo-meters !!!</a:t>
            </a:r>
            <a:endParaRPr b="1" sz="2200">
              <a:solidFill>
                <a:srgbClr val="0033CC"/>
              </a:solidFill>
            </a:endParaRPr>
          </a:p>
          <a:p>
            <a:pPr lvl="0" marL="325754" indent="-325754" algn="ctr" defTabSz="868680">
              <a:spcBef>
                <a:spcPts val="500"/>
              </a:spcBef>
              <a:buSzTx/>
              <a:buNone/>
            </a:pPr>
            <a:endParaRPr b="1" sz="2200">
              <a:solidFill>
                <a:srgbClr val="0033CC"/>
              </a:solidFill>
            </a:endParaRPr>
          </a:p>
          <a:p>
            <a:pPr lvl="0" marL="325754" indent="-325754" algn="ctr" defTabSz="868680">
              <a:spcBef>
                <a:spcPts val="500"/>
              </a:spcBef>
              <a:buSzTx/>
              <a:buNone/>
            </a:pPr>
            <a:endParaRPr b="1" sz="2200">
              <a:solidFill>
                <a:srgbClr val="0033CC"/>
              </a:solidFill>
            </a:endParaRPr>
          </a:p>
          <a:p>
            <a:pPr lvl="0" marL="325754" indent="-325754" algn="ctr" defTabSz="868680">
              <a:spcBef>
                <a:spcPts val="500"/>
              </a:spcBef>
              <a:buSzTx/>
              <a:buNone/>
            </a:pPr>
            <a:r>
              <a:rPr b="1" sz="2200">
                <a:solidFill>
                  <a:srgbClr val="0033CC"/>
                </a:solidFill>
              </a:rPr>
              <a:t>Measure velocity dispersion, hence total mass of cluster</a:t>
            </a:r>
            <a:endParaRPr b="1" sz="2200">
              <a:solidFill>
                <a:srgbClr val="0033CC"/>
              </a:solidFill>
            </a:endParaRPr>
          </a:p>
          <a:p>
            <a:pPr lvl="0" marL="325754" indent="-325754" algn="ctr" defTabSz="868680">
              <a:spcBef>
                <a:spcPts val="500"/>
              </a:spcBef>
              <a:buSzTx/>
              <a:buNone/>
            </a:pPr>
            <a:r>
              <a:rPr b="1" sz="2200">
                <a:solidFill>
                  <a:srgbClr val="0033CC"/>
                </a:solidFill>
              </a:rPr>
              <a:t>5 times mass of visible matter -&gt; Dark Matter! (Zwicky, 1933)</a:t>
            </a:r>
          </a:p>
        </p:txBody>
      </p:sp>
      <p:pic>
        <p:nvPicPr>
          <p:cNvPr id="90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1054100"/>
            <a:ext cx="2895600" cy="236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9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4600" y="939800"/>
            <a:ext cx="2819400" cy="23241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2959100" y="1534067"/>
            <a:ext cx="1219200" cy="159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400"/>
              </a:spcBef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Our Galaxy: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400"/>
              </a:spcBef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Milky way</a:t>
            </a:r>
          </a:p>
        </p:txBody>
      </p:sp>
      <p:sp>
        <p:nvSpPr>
          <p:cNvPr id="93" name="Shape 93"/>
          <p:cNvSpPr/>
          <p:nvPr/>
        </p:nvSpPr>
        <p:spPr>
          <a:xfrm>
            <a:off x="4800600" y="1534067"/>
            <a:ext cx="1295400" cy="159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spcBef>
                <a:spcPts val="1400"/>
              </a:spcBef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Nearest Galaxy: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algn="r">
              <a:spcBef>
                <a:spcPts val="1400"/>
              </a:spcBef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Andro-meda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20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20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20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20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9" grpId="2"/>
      <p:bldP build="whole" bldLvl="1" animBg="1" rev="0" advAuto="0" spid="8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96" name="Shape 96"/>
          <p:cNvSpPr/>
          <p:nvPr>
            <p:ph type="title"/>
          </p:nvPr>
        </p:nvSpPr>
        <p:spPr>
          <a:xfrm>
            <a:off x="457200" y="92074"/>
            <a:ext cx="8229600" cy="11717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2900A1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900A1"/>
                </a:solidFill>
              </a:rPr>
              <a:t>Collision in the sky: Bullet cluster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98" name="image1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123" y="1110429"/>
            <a:ext cx="8361072" cy="6044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01" name="Shape 101"/>
          <p:cNvSpPr/>
          <p:nvPr>
            <p:ph type="title"/>
          </p:nvPr>
        </p:nvSpPr>
        <p:spPr>
          <a:xfrm>
            <a:off x="457200" y="92074"/>
            <a:ext cx="8229600" cy="87421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2F00CA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F00CA"/>
                </a:solidFill>
              </a:rPr>
              <a:t>Dark matter and Luminous matter separate out! 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342900" y="1455241"/>
            <a:ext cx="8229600" cy="470425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03" name="image1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92" y="1094482"/>
            <a:ext cx="8652017" cy="6282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758279" y="749300"/>
            <a:ext cx="7772401" cy="23455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370147">
              <a:defRPr sz="700"/>
            </a:pP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352623" y="1410437"/>
            <a:ext cx="8438754" cy="52121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spcBef>
                <a:spcPts val="600"/>
              </a:spcBef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05255">
              <a:spcBef>
                <a:spcPts val="600"/>
              </a:spcBef>
              <a:defRPr sz="18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05255">
              <a:spcBef>
                <a:spcPts val="600"/>
              </a:spcBef>
              <a:defRPr sz="1800"/>
            </a:pPr>
            <a:r>
              <a:rPr b="1" sz="5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purpose of doing Science is not just to help you brew your morning coffee!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" grpId="2"/>
      <p:bldP build="whole" bldLvl="1" animBg="1" rev="0" advAuto="0" spid="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06" name="Shape 106"/>
          <p:cNvSpPr/>
          <p:nvPr>
            <p:ph type="title"/>
          </p:nvPr>
        </p:nvSpPr>
        <p:spPr>
          <a:xfrm>
            <a:off x="457200" y="92074"/>
            <a:ext cx="8229600" cy="84822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2B00B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B00BF"/>
                </a:solidFill>
              </a:rPr>
              <a:t>SDSS: Sloan Digital Sky Survey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08" name="image1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986" y="800100"/>
            <a:ext cx="772402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11" name="Shape 111"/>
          <p:cNvSpPr/>
          <p:nvPr>
            <p:ph type="title"/>
          </p:nvPr>
        </p:nvSpPr>
        <p:spPr>
          <a:xfrm>
            <a:off x="457200" y="92074"/>
            <a:ext cx="8229600" cy="93414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3800D7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800D7"/>
                </a:solidFill>
              </a:rPr>
              <a:t>Large Scale Structure -&gt; ~25% Dark Matter </a:t>
            </a:r>
          </a:p>
        </p:txBody>
      </p:sp>
      <p:pic>
        <p:nvPicPr>
          <p:cNvPr id="112" name="image1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182" y="977503"/>
            <a:ext cx="7903635" cy="5927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15" name="Shape 115"/>
          <p:cNvSpPr/>
          <p:nvPr>
            <p:ph type="title"/>
          </p:nvPr>
        </p:nvSpPr>
        <p:spPr>
          <a:xfrm>
            <a:off x="457200" y="92072"/>
            <a:ext cx="8229600" cy="15081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457200" y="800100"/>
            <a:ext cx="8229600" cy="525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>
              <a:buClr>
                <a:srgbClr val="3900CA"/>
              </a:buClr>
              <a:buFont typeface="Superclarendon"/>
            </a:pPr>
            <a:endParaRPr b="1" sz="9600">
              <a:solidFill>
                <a:srgbClr val="3900CA"/>
              </a:solidFill>
              <a:latin typeface="Superclarendon"/>
              <a:ea typeface="Superclarendon"/>
              <a:cs typeface="Superclarendon"/>
              <a:sym typeface="Superclarendon"/>
            </a:endParaRPr>
          </a:p>
          <a:p>
            <a:pPr lvl="0" marL="0" indent="0" algn="ctr">
              <a:buSzTx/>
              <a:buNone/>
            </a:pPr>
            <a:r>
              <a:rPr b="1" sz="7300">
                <a:solidFill>
                  <a:srgbClr val="3900CA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Darker…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19" name="Shape 119"/>
          <p:cNvSpPr/>
          <p:nvPr>
            <p:ph type="title"/>
          </p:nvPr>
        </p:nvSpPr>
        <p:spPr>
          <a:xfrm>
            <a:off x="457200" y="92072"/>
            <a:ext cx="8229600" cy="12666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2700">
                <a:solidFill>
                  <a:srgbClr val="3100BA"/>
                </a:solidFill>
              </a:rPr>
              <a:t>The grand old man of Observational Cosmology: </a:t>
            </a:r>
            <a:r>
              <a:rPr b="1" sz="2900">
                <a:solidFill>
                  <a:srgbClr val="3100BA"/>
                </a:solidFill>
              </a:rPr>
              <a:t>Hubble (1929)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21" name="image1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584" y="1197548"/>
            <a:ext cx="7584834" cy="5558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24" name="Shape 124"/>
          <p:cNvSpPr/>
          <p:nvPr>
            <p:ph type="title"/>
          </p:nvPr>
        </p:nvSpPr>
        <p:spPr>
          <a:xfrm>
            <a:off x="158898" y="180974"/>
            <a:ext cx="8826204" cy="13096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2800">
                <a:solidFill>
                  <a:srgbClr val="3D00E4"/>
                </a:solidFill>
              </a:rPr>
              <a:t>Farther the galaxy, greater is its velocity-&gt; </a:t>
            </a:r>
            <a:endParaRPr b="1" sz="2800">
              <a:solidFill>
                <a:srgbClr val="3D00E4"/>
              </a:solidFill>
            </a:endParaRPr>
          </a:p>
          <a:p>
            <a:pPr lvl="0">
              <a:defRPr sz="1800"/>
            </a:pPr>
            <a:r>
              <a:rPr b="1" sz="2800">
                <a:solidFill>
                  <a:srgbClr val="3D00E4"/>
                </a:solidFill>
              </a:rPr>
              <a:t>Galaxies are moving away from each other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26" name="image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253" y="1954931"/>
            <a:ext cx="6753594" cy="4548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29" name="Shape 129"/>
          <p:cNvSpPr/>
          <p:nvPr>
            <p:ph type="title"/>
          </p:nvPr>
        </p:nvSpPr>
        <p:spPr>
          <a:xfrm>
            <a:off x="457200" y="92073"/>
            <a:ext cx="8229600" cy="74454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3000D7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000D7"/>
                </a:solidFill>
              </a:rPr>
              <a:t>Our Universe is expanding!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31" name="image2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24249"/>
            <a:ext cx="9144000" cy="6352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34" name="Shape 134"/>
          <p:cNvSpPr/>
          <p:nvPr>
            <p:ph type="title"/>
          </p:nvPr>
        </p:nvSpPr>
        <p:spPr>
          <a:xfrm>
            <a:off x="457200" y="92072"/>
            <a:ext cx="8229600" cy="109682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2F00B7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F00B7"/>
                </a:solidFill>
              </a:rPr>
              <a:t>How do we measure? -&gt; Redshift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36" name="image2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9062" y="1428394"/>
            <a:ext cx="6497638" cy="5601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2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6186" y="901640"/>
            <a:ext cx="7942051" cy="6047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2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391400" cy="637857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sp>
        <p:nvSpPr>
          <p:cNvPr id="141" name="Shape 141"/>
          <p:cNvSpPr/>
          <p:nvPr/>
        </p:nvSpPr>
        <p:spPr>
          <a:xfrm>
            <a:off x="5486400" y="228600"/>
            <a:ext cx="3505200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     </a:t>
            </a:r>
          </a:p>
        </p:txBody>
      </p:sp>
      <p:sp>
        <p:nvSpPr>
          <p:cNvPr id="142" name="Shape 142"/>
          <p:cNvSpPr/>
          <p:nvPr/>
        </p:nvSpPr>
        <p:spPr>
          <a:xfrm>
            <a:off x="0" y="152398"/>
            <a:ext cx="7391400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1600"/>
              </a:spcBef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 HST: Hubble Space Telescope </a:t>
            </a:r>
          </a:p>
        </p:txBody>
      </p:sp>
      <p:pic>
        <p:nvPicPr>
          <p:cNvPr id="143" name="image2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200" y="752475"/>
            <a:ext cx="7162800" cy="6105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  <p:bldP build="whole" bldLvl="1" animBg="1" rev="0" advAuto="0" spid="143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2C00C2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C00C2"/>
                </a:solidFill>
              </a:rPr>
              <a:t>Enter Supernova Cosmology Project (1998)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47" name="image2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929479"/>
            <a:ext cx="7315200" cy="586740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1905000" y="1219199"/>
            <a:ext cx="7239000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W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  <p:bldP build="whole" bldLvl="1" animBg="1" rev="0" advAuto="0" spid="147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457200" y="274635"/>
            <a:ext cx="8229600" cy="48736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77822">
              <a:defRPr b="1" sz="26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FFFFFF"/>
                </a:solidFill>
              </a:rPr>
              <a:t>Death of a Star: Supernova Explosion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52" name="image2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990600"/>
            <a:ext cx="76200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whole" bldLvl="1" animBg="1" rev="0" advAuto="0" spid="1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sldNum" sz="quarter" idx="2"/>
          </p:nvPr>
        </p:nvSpPr>
        <p:spPr>
          <a:xfrm>
            <a:off x="6553200" y="6245223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6" name="Shape 26"/>
          <p:cNvSpPr/>
          <p:nvPr>
            <p:ph type="title"/>
          </p:nvPr>
        </p:nvSpPr>
        <p:spPr>
          <a:xfrm>
            <a:off x="457200" y="92070"/>
            <a:ext cx="8229600" cy="150813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28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10" y="-438671"/>
            <a:ext cx="10313790" cy="7735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55" name="Shape 155"/>
          <p:cNvSpPr/>
          <p:nvPr>
            <p:ph type="title"/>
          </p:nvPr>
        </p:nvSpPr>
        <p:spPr>
          <a:xfrm>
            <a:off x="457200" y="92074"/>
            <a:ext cx="8229600" cy="107965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2800">
                <a:solidFill>
                  <a:srgbClr val="2600AB"/>
                </a:solidFill>
              </a:rPr>
              <a:t>Supernovae Type Ia </a:t>
            </a:r>
            <a:endParaRPr b="1" sz="2800">
              <a:solidFill>
                <a:srgbClr val="2600AB"/>
              </a:solidFill>
            </a:endParaRPr>
          </a:p>
          <a:p>
            <a:pPr lvl="0">
              <a:defRPr sz="1800"/>
            </a:pPr>
            <a:r>
              <a:rPr b="1" sz="2800">
                <a:solidFill>
                  <a:srgbClr val="2600AB"/>
                </a:solidFill>
              </a:rPr>
              <a:t>(Redshift&lt;1.5)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57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70271"/>
            <a:ext cx="5390071" cy="5940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3363" y="1171137"/>
            <a:ext cx="5915989" cy="548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5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FFFFFF"/>
                </a:solidFill>
              </a:rPr>
              <a:t>Universe is not only expanding but also accelerating!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2900" indent="-342900">
              <a:buSzTx/>
              <a:buNone/>
            </a:pPr>
          </a:p>
        </p:txBody>
      </p:sp>
      <p:pic>
        <p:nvPicPr>
          <p:cNvPr id="162" name="image2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917" y="682575"/>
            <a:ext cx="8724966" cy="6543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3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61" grpId="2"/>
      <p:bldP build="whole" bldLvl="1" animBg="1" rev="0" advAuto="0" spid="162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457200" y="274635"/>
            <a:ext cx="8229600" cy="79216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l">
              <a:defRPr b="1" sz="2400">
                <a:solidFill>
                  <a:srgbClr val="333399"/>
                </a:solidFill>
              </a:defRPr>
            </a:pP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66" name="image2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-2" y="144462"/>
            <a:ext cx="9144004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Require huge “anti-gravity” : Dark Energy!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71" name="image2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74" name="Shape 174"/>
          <p:cNvSpPr/>
          <p:nvPr>
            <p:ph type="title"/>
          </p:nvPr>
        </p:nvSpPr>
        <p:spPr>
          <a:xfrm>
            <a:off x="457200" y="92074"/>
            <a:ext cx="8229600" cy="9304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3000">
                <a:solidFill>
                  <a:srgbClr val="4800CA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4800CA"/>
                </a:solidFill>
              </a:rPr>
              <a:t>DES: Dark Energy Survey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76" name="image3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547" y="1174125"/>
            <a:ext cx="7720908" cy="5779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cover dir="l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79" name="Shape 179"/>
          <p:cNvSpPr/>
          <p:nvPr>
            <p:ph type="title"/>
          </p:nvPr>
        </p:nvSpPr>
        <p:spPr>
          <a:xfrm>
            <a:off x="457200" y="92072"/>
            <a:ext cx="8229600" cy="15081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457200" y="800100"/>
            <a:ext cx="8229600" cy="525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  <a:p>
            <a:pPr lvl="0"/>
          </a:p>
          <a:p>
            <a:pPr lvl="0"/>
          </a:p>
          <a:p>
            <a:pPr lvl="0" algn="ctr">
              <a:buClr>
                <a:srgbClr val="2D00BD"/>
              </a:buClr>
              <a:buFont typeface="Superclarendon"/>
            </a:pPr>
            <a:endParaRPr b="1" sz="8600">
              <a:solidFill>
                <a:srgbClr val="2D00BD"/>
              </a:solidFill>
              <a:latin typeface="Superclarendon"/>
              <a:ea typeface="Superclarendon"/>
              <a:cs typeface="Superclarendon"/>
              <a:sym typeface="Superclarendon"/>
            </a:endParaRPr>
          </a:p>
          <a:p>
            <a:pPr lvl="0" marL="0" indent="0" algn="ctr">
              <a:buSzTx/>
              <a:buNone/>
            </a:pPr>
            <a:r>
              <a:rPr b="1" sz="7000">
                <a:solidFill>
                  <a:srgbClr val="2D00BD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Darkest…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3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9916" y="1556345"/>
            <a:ext cx="7519694" cy="534566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84" name="Shape 184"/>
          <p:cNvSpPr/>
          <p:nvPr>
            <p:ph type="title"/>
          </p:nvPr>
        </p:nvSpPr>
        <p:spPr>
          <a:xfrm>
            <a:off x="457200" y="92072"/>
            <a:ext cx="8229600" cy="131639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2800">
                <a:solidFill>
                  <a:srgbClr val="2B00CA"/>
                </a:solidFill>
              </a:rPr>
              <a:t>WMAP: Wilkinson Microwave Anisotropy Probe</a:t>
            </a:r>
            <a:endParaRPr b="1" sz="2800">
              <a:solidFill>
                <a:srgbClr val="2B00CA"/>
              </a:solidFill>
            </a:endParaRPr>
          </a:p>
          <a:p>
            <a:pPr lvl="0">
              <a:defRPr sz="1800"/>
            </a:pPr>
            <a:r>
              <a:rPr b="1" sz="3000">
                <a:solidFill>
                  <a:srgbClr val="2B00CA"/>
                </a:solidFill>
              </a:rPr>
              <a:t>and Planck (ESA)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457200" y="1512488"/>
            <a:ext cx="8229600" cy="534551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86" name="image3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0450" y="1381271"/>
            <a:ext cx="6712302" cy="6712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Num" sz="quarter" idx="2"/>
          </p:nvPr>
        </p:nvSpPr>
        <p:spPr>
          <a:xfrm>
            <a:off x="6553200" y="6245223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89" name="Shape 189"/>
          <p:cNvSpPr/>
          <p:nvPr>
            <p:ph type="title"/>
          </p:nvPr>
        </p:nvSpPr>
        <p:spPr>
          <a:xfrm>
            <a:off x="0" y="120839"/>
            <a:ext cx="8705985" cy="78292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2800">
                <a:solidFill>
                  <a:srgbClr val="3400B3"/>
                </a:solidFill>
              </a:rPr>
              <a:t>Under ground: South</a:t>
            </a:r>
            <a:r>
              <a:rPr sz="2800">
                <a:solidFill>
                  <a:srgbClr val="3400B3"/>
                </a:solidFill>
              </a:rPr>
              <a:t> </a:t>
            </a:r>
            <a:r>
              <a:rPr b="1" sz="2800">
                <a:solidFill>
                  <a:srgbClr val="3400B3"/>
                </a:solidFill>
              </a:rPr>
              <a:t>Pole</a:t>
            </a:r>
            <a:r>
              <a:rPr sz="2800">
                <a:solidFill>
                  <a:srgbClr val="3400B3"/>
                </a:solidFill>
              </a:rPr>
              <a:t> </a:t>
            </a:r>
            <a:r>
              <a:rPr b="1" sz="2800">
                <a:solidFill>
                  <a:srgbClr val="3400B3"/>
                </a:solidFill>
              </a:rPr>
              <a:t>Telescope</a:t>
            </a:r>
            <a:r>
              <a:rPr sz="3400">
                <a:solidFill>
                  <a:srgbClr val="3400B3"/>
                </a:solidFill>
              </a:rPr>
              <a:t> 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91" name="image3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81" y="1259654"/>
            <a:ext cx="8403140" cy="5363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3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07" y="1344490"/>
            <a:ext cx="9353503" cy="5257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  <p:bldP build="whole" bldLvl="1" animBg="1" rev="0" advAuto="0" spid="192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457200" y="274635"/>
            <a:ext cx="8229600" cy="1063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160932">
              <a:defRPr sz="600"/>
            </a:pP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19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-2" y="228600"/>
            <a:ext cx="9144004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Happy Birthday to our Universe: 13800000000 Years Ago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457200" y="228600"/>
            <a:ext cx="8229600" cy="119578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2800">
                <a:solidFill>
                  <a:srgbClr val="FFFFFF"/>
                </a:solidFill>
              </a:rPr>
              <a:t>The First Sky: Cosmic Microwave Background</a:t>
            </a:r>
            <a:endParaRPr b="1" sz="28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b="1" sz="2800">
                <a:solidFill>
                  <a:srgbClr val="FFFFFF"/>
                </a:solidFill>
              </a:rPr>
              <a:t>(Redshift=1100)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-2209800" y="6858000"/>
            <a:ext cx="76200" cy="3349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0890" indent="-40890" defTabSz="193850">
              <a:lnSpc>
                <a:spcPct val="80000"/>
              </a:lnSpc>
              <a:spcBef>
                <a:spcPts val="100"/>
              </a:spcBef>
              <a:buChar char="•"/>
              <a:defRPr sz="300"/>
            </a:pPr>
          </a:p>
        </p:txBody>
      </p:sp>
      <p:pic>
        <p:nvPicPr>
          <p:cNvPr id="201" name="image3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850114"/>
            <a:ext cx="7620000" cy="3810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32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2400"/>
            <a:ext cx="9144000" cy="723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" grpId="1"/>
      <p:bldP build="whole" bldLvl="1" animBg="1" rev="0" advAuto="0" spid="31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457200" y="92074"/>
            <a:ext cx="8229600" cy="10509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2A00A7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A00A7"/>
                </a:solidFill>
              </a:rPr>
              <a:t>What do CMB observations tell us?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</a:pPr>
            <a:r>
              <a:rPr sz="2400"/>
              <a:t>CMB Temperature is almost 2.725 Kelvin at all directions</a:t>
            </a:r>
            <a:endParaRPr sz="2400"/>
          </a:p>
          <a:p>
            <a:pPr lvl="0" marL="0" indent="0" algn="ctr">
              <a:buSzTx/>
              <a:buNone/>
            </a:pPr>
            <a:r>
              <a:rPr sz="2400"/>
              <a:t> </a:t>
            </a:r>
            <a:endParaRPr sz="2400"/>
          </a:p>
          <a:p>
            <a:pPr lvl="0" marL="0" indent="0" algn="ctr">
              <a:buSzTx/>
              <a:buNone/>
            </a:pPr>
            <a:r>
              <a:rPr b="1" sz="2400">
                <a:solidFill>
                  <a:srgbClr val="0033CC"/>
                </a:solidFill>
              </a:rPr>
              <a:t>Universe looked same everywhere at the beginning</a:t>
            </a:r>
            <a:endParaRPr b="1" sz="2400">
              <a:solidFill>
                <a:srgbClr val="0033CC"/>
              </a:solidFill>
            </a:endParaRPr>
          </a:p>
          <a:p>
            <a:pPr lvl="0" marL="0" indent="0">
              <a:buSzTx/>
              <a:buNone/>
            </a:pPr>
            <a:endParaRPr sz="2400"/>
          </a:p>
          <a:p>
            <a:pPr lvl="0" marL="0" indent="0">
              <a:buSzTx/>
              <a:buNone/>
            </a:pPr>
            <a:endParaRPr sz="2400"/>
          </a:p>
          <a:p>
            <a:pPr lvl="0" marL="0" indent="0">
              <a:buSzTx/>
              <a:buNone/>
            </a:pPr>
            <a:r>
              <a:rPr sz="2400"/>
              <a:t>Very tiny fluctuations in temperature of the order of 10 nano-Kelvin -- 200 micro-Kelvin</a:t>
            </a:r>
            <a:endParaRPr sz="2400"/>
          </a:p>
          <a:p>
            <a:pPr lvl="0" marL="342900" indent="-342900"/>
            <a:endParaRPr sz="2400"/>
          </a:p>
          <a:p>
            <a:pPr lvl="0" marL="0" indent="0" algn="ctr">
              <a:buSzTx/>
              <a:buNone/>
            </a:pPr>
            <a:r>
              <a:rPr b="1" sz="2400">
                <a:solidFill>
                  <a:srgbClr val="0033CC"/>
                </a:solidFill>
              </a:rPr>
              <a:t>Everything in the universe originate from these tiny fluctuations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07" name="Shape 207"/>
          <p:cNvSpPr/>
          <p:nvPr>
            <p:ph type="title"/>
          </p:nvPr>
        </p:nvSpPr>
        <p:spPr>
          <a:xfrm>
            <a:off x="457200" y="92072"/>
            <a:ext cx="8229600" cy="78988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3200AB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200AB"/>
                </a:solidFill>
              </a:rPr>
              <a:t>Height of first peak -&gt; ~70% Dark Energy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209" name="image36.jpeg"/>
          <p:cNvPicPr/>
          <p:nvPr/>
        </p:nvPicPr>
        <p:blipFill>
          <a:blip r:embed="rId2">
            <a:extLst/>
          </a:blip>
          <a:srcRect l="0" t="0" r="0" b="210"/>
          <a:stretch>
            <a:fillRect/>
          </a:stretch>
        </p:blipFill>
        <p:spPr>
          <a:xfrm>
            <a:off x="1037800" y="716132"/>
            <a:ext cx="7601799" cy="5973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12" name="Shape 212"/>
          <p:cNvSpPr/>
          <p:nvPr>
            <p:ph type="title"/>
          </p:nvPr>
        </p:nvSpPr>
        <p:spPr>
          <a:xfrm>
            <a:off x="457200" y="92074"/>
            <a:ext cx="8229600" cy="11271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3000">
                <a:solidFill>
                  <a:srgbClr val="2800D5"/>
                </a:solidFill>
              </a:rPr>
              <a:t>From CMB to today: </a:t>
            </a:r>
            <a:endParaRPr b="1" sz="3000">
              <a:solidFill>
                <a:srgbClr val="2800D5"/>
              </a:solidFill>
            </a:endParaRPr>
          </a:p>
          <a:p>
            <a:pPr lvl="0">
              <a:defRPr sz="1800"/>
            </a:pPr>
            <a:r>
              <a:rPr b="1" sz="3000">
                <a:solidFill>
                  <a:srgbClr val="2800D5"/>
                </a:solidFill>
              </a:rPr>
              <a:t>How did the Universe evolve?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214" name="image3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1577"/>
            <a:ext cx="9144000" cy="603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17" name="Shape 217"/>
          <p:cNvSpPr/>
          <p:nvPr>
            <p:ph type="title"/>
          </p:nvPr>
        </p:nvSpPr>
        <p:spPr>
          <a:xfrm>
            <a:off x="457200" y="92074"/>
            <a:ext cx="8229600" cy="82019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2B00A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B00AD"/>
                </a:solidFill>
              </a:rPr>
              <a:t>SDSS: Sloan Digital Sky Survey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219" name="image1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0052" y="811284"/>
            <a:ext cx="7183898" cy="6378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22" name="Shape 222"/>
          <p:cNvSpPr/>
          <p:nvPr>
            <p:ph type="title"/>
          </p:nvPr>
        </p:nvSpPr>
        <p:spPr>
          <a:xfrm>
            <a:off x="457200" y="92072"/>
            <a:ext cx="8229600" cy="15081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3200AB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200AB"/>
                </a:solidFill>
              </a:rPr>
              <a:t>BOSS: Baryonic Acoustic Oscillation Spectroscopic Survey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xfrm>
            <a:off x="4013200" y="3687860"/>
            <a:ext cx="5257800" cy="33606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224" name="image3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43483"/>
            <a:ext cx="3632200" cy="223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0" y="3818780"/>
            <a:ext cx="5257800" cy="2692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28" name="Shape 228"/>
          <p:cNvSpPr/>
          <p:nvPr>
            <p:ph type="title"/>
          </p:nvPr>
        </p:nvSpPr>
        <p:spPr>
          <a:xfrm>
            <a:off x="457200" y="92073"/>
            <a:ext cx="8229600" cy="90066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2B00A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B00AD"/>
                </a:solidFill>
              </a:rPr>
              <a:t>BAO data (Redshift&lt;1) -&gt; ~70% Dark Energy</a:t>
            </a:r>
          </a:p>
        </p:txBody>
      </p:sp>
      <p:sp>
        <p:nvSpPr>
          <p:cNvPr id="229" name="Shape 2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230" name="image3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50" y="894407"/>
            <a:ext cx="4813300" cy="6350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2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-263816"/>
            <a:ext cx="8558363" cy="7385633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>
            <p:ph type="body" idx="1"/>
          </p:nvPr>
        </p:nvSpPr>
        <p:spPr>
          <a:xfrm>
            <a:off x="457200" y="15494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sp>
        <p:nvSpPr>
          <p:cNvPr id="234" name="Shape 234"/>
          <p:cNvSpPr/>
          <p:nvPr/>
        </p:nvSpPr>
        <p:spPr>
          <a:xfrm>
            <a:off x="5486400" y="228600"/>
            <a:ext cx="3505200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     </a:t>
            </a:r>
          </a:p>
        </p:txBody>
      </p:sp>
      <p:sp>
        <p:nvSpPr>
          <p:cNvPr id="235" name="Shape 235"/>
          <p:cNvSpPr/>
          <p:nvPr/>
        </p:nvSpPr>
        <p:spPr>
          <a:xfrm>
            <a:off x="1257300" y="204031"/>
            <a:ext cx="7391400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spcBef>
                <a:spcPts val="1600"/>
              </a:spcBef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HST: Hubble Space Telescope Revisited 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38" name="Shape 238"/>
          <p:cNvSpPr/>
          <p:nvPr>
            <p:ph type="title"/>
          </p:nvPr>
        </p:nvSpPr>
        <p:spPr>
          <a:xfrm>
            <a:off x="457200" y="180973"/>
            <a:ext cx="8229600" cy="86275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3400B7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400B7"/>
                </a:solidFill>
              </a:rPr>
              <a:t>HST data -&gt; ~70% Dark Energy</a:t>
            </a:r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240" name="image4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2366" y="884237"/>
            <a:ext cx="6361984" cy="6121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43" name="Shape 243"/>
          <p:cNvSpPr/>
          <p:nvPr>
            <p:ph type="title"/>
          </p:nvPr>
        </p:nvSpPr>
        <p:spPr>
          <a:xfrm>
            <a:off x="197" y="34922"/>
            <a:ext cx="10286804" cy="117971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defRPr b="1" i="1" sz="4000">
                <a:solidFill>
                  <a:srgbClr val="2F00E7"/>
                </a:solid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4000">
                <a:solidFill>
                  <a:srgbClr val="2F00E7"/>
                </a:solidFill>
              </a:rPr>
              <a:t>Together they stand…</a:t>
            </a:r>
          </a:p>
        </p:txBody>
      </p:sp>
      <p:sp>
        <p:nvSpPr>
          <p:cNvPr id="244" name="Shape 2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245" name="image4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6266" y="1296095"/>
            <a:ext cx="6256934" cy="5497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4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827" y="1076283"/>
            <a:ext cx="3025221" cy="5706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2D00B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D00BF"/>
                </a:solidFill>
              </a:rPr>
              <a:t>Cosmic Constituents: As of Now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250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990600"/>
            <a:ext cx="8991600" cy="586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2"/>
      <p:bldP build="whole" bldLvl="1" animBg="1" rev="0" advAuto="0" spid="2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36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04800"/>
            <a:ext cx="82296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53" name="Shape 253"/>
          <p:cNvSpPr/>
          <p:nvPr>
            <p:ph type="title"/>
          </p:nvPr>
        </p:nvSpPr>
        <p:spPr>
          <a:xfrm>
            <a:off x="457200" y="92072"/>
            <a:ext cx="8229600" cy="15081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2F00C8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F00C8"/>
                </a:solidFill>
              </a:rPr>
              <a:t>So… What we know, what we don’t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951382" indent="-570382">
              <a:buSzPct val="60000"/>
              <a:buBlip>
                <a:blip r:embed="rId2"/>
              </a:buBlip>
            </a:pPr>
            <a:r>
              <a:rPr sz="2400"/>
              <a:t>Dark Matter must be there, ~25% of the Universe</a:t>
            </a:r>
            <a:endParaRPr sz="2400"/>
          </a:p>
          <a:p>
            <a:pPr lvl="1" marL="951382" indent="-570382">
              <a:buSzPct val="60000"/>
              <a:buBlip>
                <a:blip r:embed="rId2"/>
              </a:buBlip>
            </a:pPr>
            <a:r>
              <a:rPr sz="2400"/>
              <a:t>Dark Energy must be there, ~70% of the Universe</a:t>
            </a:r>
            <a:endParaRPr sz="2400"/>
          </a:p>
          <a:p>
            <a:pPr lvl="1" marL="621631" indent="-240631">
              <a:buSzPct val="60000"/>
              <a:buBlip>
                <a:blip r:embed="rId2"/>
              </a:buBlip>
            </a:pPr>
            <a:endParaRPr sz="2400"/>
          </a:p>
          <a:p>
            <a:pPr lvl="1" marL="621631" indent="-240631">
              <a:buSzPct val="60000"/>
              <a:buBlip>
                <a:blip r:embed="rId2"/>
              </a:buBlip>
            </a:pPr>
            <a:endParaRPr sz="2400"/>
          </a:p>
          <a:p>
            <a:pPr lvl="1" marL="951382" indent="-570382">
              <a:buSzPct val="60000"/>
              <a:buBlip>
                <a:blip r:embed="rId2"/>
              </a:buBlip>
            </a:pPr>
            <a:r>
              <a:rPr sz="2400"/>
              <a:t>We have not yet “seen” them directly</a:t>
            </a:r>
            <a:endParaRPr sz="2400"/>
          </a:p>
          <a:p>
            <a:pPr lvl="1" marL="951382" indent="-570382">
              <a:buSzPct val="60000"/>
              <a:buBlip>
                <a:blip r:embed="rId2"/>
              </a:buBlip>
            </a:pPr>
            <a:r>
              <a:rPr sz="2400"/>
              <a:t>We do not know what they are made of</a:t>
            </a:r>
            <a:endParaRPr sz="2400"/>
          </a:p>
          <a:p>
            <a:pPr lvl="1" marL="951382" indent="-570382">
              <a:buSzPct val="60000"/>
              <a:buBlip>
                <a:blip r:embed="rId2"/>
              </a:buBlip>
            </a:pPr>
            <a:r>
              <a:rPr sz="2400"/>
              <a:t>Mild tension among high redshift and low redshift datasets</a:t>
            </a:r>
            <a:endParaRPr sz="2400"/>
          </a:p>
          <a:p>
            <a:pPr lvl="1" marL="951382" indent="-570382">
              <a:buSzPct val="60000"/>
              <a:buBlip>
                <a:blip r:embed="rId2"/>
              </a:buBlip>
            </a:pPr>
            <a:r>
              <a:rPr sz="2400"/>
              <a:t>We do not know much about intermediate redshift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57" name="Shape 257"/>
          <p:cNvSpPr/>
          <p:nvPr>
            <p:ph type="title"/>
          </p:nvPr>
        </p:nvSpPr>
        <p:spPr>
          <a:xfrm>
            <a:off x="457200" y="92072"/>
            <a:ext cx="8229600" cy="15081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258" name="Shape 258"/>
          <p:cNvSpPr/>
          <p:nvPr>
            <p:ph type="body" idx="1"/>
          </p:nvPr>
        </p:nvSpPr>
        <p:spPr>
          <a:xfrm>
            <a:off x="457200" y="800100"/>
            <a:ext cx="8229600" cy="5257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  <a:p>
            <a:pPr lvl="0"/>
          </a:p>
          <a:p>
            <a:pPr lvl="0"/>
          </a:p>
          <a:p>
            <a:pPr lvl="0" algn="ctr">
              <a:buClr>
                <a:srgbClr val="3100D5"/>
              </a:buClr>
              <a:buFont typeface="Superclarendon"/>
            </a:pPr>
            <a:endParaRPr b="1" sz="6200">
              <a:solidFill>
                <a:srgbClr val="3100D5"/>
              </a:solidFill>
              <a:latin typeface="Superclarendon"/>
              <a:ea typeface="Superclarendon"/>
              <a:cs typeface="Superclarendon"/>
              <a:sym typeface="Superclarendon"/>
            </a:endParaRPr>
          </a:p>
          <a:p>
            <a:pPr lvl="0" marL="0" indent="0" algn="ctr">
              <a:buSzTx/>
              <a:buNone/>
            </a:pPr>
            <a:r>
              <a:rPr b="1" sz="5500">
                <a:solidFill>
                  <a:srgbClr val="3100D5"/>
                </a:solidFill>
                <a:latin typeface="Superclarendon"/>
                <a:ea typeface="Superclarendon"/>
                <a:cs typeface="Superclarendon"/>
                <a:sym typeface="Superclarendon"/>
              </a:rPr>
              <a:t>Some Light…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61" name="Shape 261"/>
          <p:cNvSpPr/>
          <p:nvPr>
            <p:ph type="title"/>
          </p:nvPr>
        </p:nvSpPr>
        <p:spPr>
          <a:xfrm>
            <a:off x="457200" y="92072"/>
            <a:ext cx="8229600" cy="15081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3200">
                <a:solidFill>
                  <a:srgbClr val="2700BA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2700BA"/>
                </a:solidFill>
              </a:rPr>
              <a:t>Clue: Probe intermediate redshift</a:t>
            </a:r>
          </a:p>
        </p:txBody>
      </p:sp>
      <p:sp>
        <p:nvSpPr>
          <p:cNvPr id="262" name="Shape 2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263" name="image4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446" y="2262308"/>
            <a:ext cx="9176892" cy="3166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xfrm>
            <a:off x="457200" y="274635"/>
            <a:ext cx="8229600" cy="262096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266" name="Shape 266"/>
          <p:cNvSpPr/>
          <p:nvPr>
            <p:ph type="body" idx="1"/>
          </p:nvPr>
        </p:nvSpPr>
        <p:spPr>
          <a:xfrm>
            <a:off x="457200" y="1567602"/>
            <a:ext cx="8229600" cy="45585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267" name="image4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506" y="900732"/>
            <a:ext cx="7931302" cy="7931302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1045452" y="376816"/>
            <a:ext cx="7053095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spcBef>
                <a:spcPts val="1600"/>
              </a:spcBef>
              <a:defRPr b="1" sz="2800">
                <a:solidFill>
                  <a:srgbClr val="2D00A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D00AD"/>
                </a:solidFill>
              </a:rPr>
              <a:t>GMRT: Giant Meterwave Radio Telescope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2"/>
      <p:bldP build="whole" bldLvl="1" animBg="1" rev="0" advAuto="0" spid="265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xfrm>
            <a:off x="457200" y="92073"/>
            <a:ext cx="8229600" cy="14795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2800">
                <a:solidFill>
                  <a:srgbClr val="2A00B3"/>
                </a:solidFill>
              </a:rPr>
              <a:t>SKA: Square Kilometer Array in the making…</a:t>
            </a:r>
            <a:endParaRPr>
              <a:solidFill>
                <a:srgbClr val="2A00B3"/>
              </a:solidFill>
            </a:endParaRPr>
          </a:p>
          <a:p>
            <a:pPr lvl="0">
              <a:defRPr sz="1800"/>
            </a:pPr>
            <a:endParaRPr b="1" sz="2800"/>
          </a:p>
          <a:p>
            <a:pPr lvl="0">
              <a:defRPr sz="1800"/>
            </a:pPr>
            <a:r>
              <a:rPr sz="2400"/>
              <a:t>11 core members countries, including India</a:t>
            </a:r>
          </a:p>
        </p:txBody>
      </p:sp>
      <p:sp>
        <p:nvSpPr>
          <p:cNvPr id="271" name="Shape 271"/>
          <p:cNvSpPr/>
          <p:nvPr>
            <p:ph type="body" idx="1"/>
          </p:nvPr>
        </p:nvSpPr>
        <p:spPr>
          <a:xfrm>
            <a:off x="-112939" y="2094343"/>
            <a:ext cx="9144001" cy="472917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607539226" indent="-607539226">
              <a:defRPr sz="3200"/>
            </a:lvl1pPr>
          </a:lstStyle>
          <a:p>
            <a:pPr lvl="0">
              <a:defRPr sz="1800"/>
            </a:pPr>
            <a:r>
              <a:rPr sz="3200"/>
              <a:t>1</a:t>
            </a:r>
          </a:p>
        </p:txBody>
      </p:sp>
      <p:pic>
        <p:nvPicPr>
          <p:cNvPr id="272" name="image4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31" y="1765161"/>
            <a:ext cx="4409184" cy="4409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4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3477" y="1765161"/>
            <a:ext cx="4409186" cy="4409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Num" sz="quarter" idx="2"/>
          </p:nvPr>
        </p:nvSpPr>
        <p:spPr>
          <a:xfrm>
            <a:off x="6553200" y="6245223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76" name="Shape 276"/>
          <p:cNvSpPr/>
          <p:nvPr>
            <p:ph type="title"/>
          </p:nvPr>
        </p:nvSpPr>
        <p:spPr>
          <a:xfrm>
            <a:off x="457200" y="92074"/>
            <a:ext cx="8229600" cy="85777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3A00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3A00FF"/>
                </a:solidFill>
              </a:rPr>
              <a:t>Interesting facts about SKA</a:t>
            </a:r>
          </a:p>
        </p:txBody>
      </p:sp>
      <p:sp>
        <p:nvSpPr>
          <p:cNvPr id="277" name="Shape 277"/>
          <p:cNvSpPr/>
          <p:nvPr>
            <p:ph type="body" idx="1"/>
          </p:nvPr>
        </p:nvSpPr>
        <p:spPr>
          <a:xfrm>
            <a:off x="457200" y="1071866"/>
            <a:ext cx="8229600" cy="578614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85494" indent="-785494">
              <a:lnSpc>
                <a:spcPct val="120000"/>
              </a:lnSpc>
              <a:buSzPct val="60000"/>
              <a:buBlip>
                <a:blip r:embed="rId2"/>
              </a:buBlip>
            </a:pPr>
            <a:r>
              <a:rPr sz="2300"/>
              <a:t>SKA will use enough optical fibre to wrap twice around the earth.</a:t>
            </a:r>
            <a:endParaRPr sz="2300"/>
          </a:p>
          <a:p>
            <a:pPr lvl="0" marL="785494" indent="-785494">
              <a:lnSpc>
                <a:spcPct val="120000"/>
              </a:lnSpc>
              <a:buSzPct val="60000"/>
              <a:buBlip>
                <a:blip r:embed="rId2"/>
              </a:buBlip>
            </a:pPr>
            <a:r>
              <a:rPr sz="2300"/>
              <a:t>The data collected by SKA in a single day would take nearly two million years to playback in an iPod.</a:t>
            </a:r>
            <a:endParaRPr sz="2300"/>
          </a:p>
          <a:p>
            <a:pPr lvl="0" marL="785494" indent="-785494">
              <a:lnSpc>
                <a:spcPct val="120000"/>
              </a:lnSpc>
              <a:buSzPct val="60000"/>
              <a:buBlip>
                <a:blip r:embed="rId2"/>
              </a:buBlip>
            </a:pPr>
            <a:r>
              <a:rPr sz="2300"/>
              <a:t>The SKA central computer will have processing power of about one hundred million PCs.</a:t>
            </a:r>
            <a:endParaRPr sz="2300"/>
          </a:p>
          <a:p>
            <a:pPr lvl="0" marL="785494" indent="-785494">
              <a:lnSpc>
                <a:spcPct val="120000"/>
              </a:lnSpc>
              <a:buSzPct val="60000"/>
              <a:buBlip>
                <a:blip r:embed="rId2"/>
              </a:buBlip>
            </a:pPr>
            <a:r>
              <a:rPr sz="2300"/>
              <a:t>The SKA will be so sensitive that it will be able to detect an airport radar on a planet tens of light years away.</a:t>
            </a:r>
            <a:endParaRPr sz="2300"/>
          </a:p>
          <a:p>
            <a:pPr lvl="0" marL="785494" indent="-785494">
              <a:lnSpc>
                <a:spcPct val="120000"/>
              </a:lnSpc>
              <a:buSzPct val="60000"/>
              <a:buBlip>
                <a:blip r:embed="rId2"/>
              </a:buBlip>
            </a:pPr>
            <a:r>
              <a:rPr sz="2300"/>
              <a:t>The dishes of SKA will produce 10 times the global internet traffic.</a:t>
            </a:r>
            <a:endParaRPr sz="2300"/>
          </a:p>
          <a:p>
            <a:pPr lvl="0" marL="785494" indent="-785494">
              <a:lnSpc>
                <a:spcPct val="120000"/>
              </a:lnSpc>
              <a:buSzPct val="60000"/>
              <a:buBlip>
                <a:blip r:embed="rId2"/>
              </a:buBlip>
            </a:pPr>
            <a:r>
              <a:rPr sz="2300"/>
              <a:t>The aperture arrays of SKA could produce more than 100 times the global internet traffic.</a:t>
            </a: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80" name="Shape 280"/>
          <p:cNvSpPr/>
          <p:nvPr>
            <p:ph type="title"/>
          </p:nvPr>
        </p:nvSpPr>
        <p:spPr>
          <a:xfrm>
            <a:off x="457200" y="92072"/>
            <a:ext cx="8229600" cy="15081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2900C2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900C2"/>
                </a:solidFill>
              </a:rPr>
              <a:t>SKA and Dark Universe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70382" indent="-570382">
              <a:buSzPct val="60000"/>
              <a:buBlip>
                <a:blip r:embed="rId2"/>
              </a:buBlip>
            </a:pPr>
            <a:r>
              <a:rPr sz="2400"/>
              <a:t>How do they behave at intermediate redshift?</a:t>
            </a:r>
            <a:endParaRPr sz="2400"/>
          </a:p>
          <a:p>
            <a:pPr lvl="0" marL="570382" indent="-570382">
              <a:buSzPct val="60000"/>
              <a:buBlip>
                <a:blip r:embed="rId2"/>
              </a:buBlip>
            </a:pPr>
            <a:r>
              <a:rPr sz="2400"/>
              <a:t>Is Dark Matter cold enough?</a:t>
            </a:r>
            <a:endParaRPr sz="2400"/>
          </a:p>
          <a:p>
            <a:pPr lvl="0" marL="570382" indent="-570382">
              <a:buSzPct val="60000"/>
              <a:buBlip>
                <a:blip r:embed="rId2"/>
              </a:buBlip>
            </a:pPr>
            <a:r>
              <a:rPr sz="2400"/>
              <a:t>Is Dark Energy just a vacuum or a dynamical quantity?</a:t>
            </a:r>
            <a:endParaRPr sz="2400"/>
          </a:p>
          <a:p>
            <a:pPr lvl="0" marL="570382" indent="-570382">
              <a:buSzPct val="60000"/>
              <a:buBlip>
                <a:blip r:embed="rId2"/>
              </a:buBlip>
            </a:pPr>
            <a:r>
              <a:rPr sz="2400"/>
              <a:t>Do they interact?</a:t>
            </a:r>
            <a:endParaRPr sz="2400"/>
          </a:p>
          <a:p>
            <a:pPr lvl="0" marL="570382" indent="-570382">
              <a:buSzPct val="60000"/>
              <a:buBlip>
                <a:blip r:embed="rId2"/>
              </a:buBlip>
            </a:pPr>
            <a:r>
              <a:rPr sz="2400"/>
              <a:t>Does Dark Energy cluster?</a:t>
            </a:r>
            <a:endParaRPr sz="2400"/>
          </a:p>
          <a:p>
            <a:pPr lvl="0" marL="570382" indent="-570382">
              <a:buSzPct val="60000"/>
              <a:buBlip>
                <a:blip r:embed="rId2"/>
              </a:buBlip>
            </a:pPr>
            <a:r>
              <a:rPr sz="2400"/>
              <a:t>Effect on Post-reionization era?</a:t>
            </a:r>
            <a:endParaRPr sz="2400"/>
          </a:p>
          <a:p>
            <a:pPr lvl="0"/>
            <a:endParaRPr sz="2400"/>
          </a:p>
          <a:p>
            <a:pPr lvl="0" algn="ctr">
              <a:buClr>
                <a:srgbClr val="2900BD"/>
              </a:buClr>
            </a:pPr>
            <a:endParaRPr b="1" sz="2400">
              <a:solidFill>
                <a:srgbClr val="2900BD"/>
              </a:solidFill>
            </a:endParaRPr>
          </a:p>
          <a:p>
            <a:pPr lvl="0" marL="806609" indent="-806609" algn="ctr">
              <a:buClr>
                <a:srgbClr val="2900BD"/>
              </a:buClr>
            </a:pPr>
            <a:r>
              <a:rPr b="1" sz="2900">
                <a:solidFill>
                  <a:srgbClr val="2900BD"/>
                </a:solidFill>
              </a:rPr>
              <a:t>May answer to many such questions…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84" name="Shape 284"/>
          <p:cNvSpPr/>
          <p:nvPr>
            <p:ph type="title"/>
          </p:nvPr>
        </p:nvSpPr>
        <p:spPr>
          <a:xfrm>
            <a:off x="457200" y="92074"/>
            <a:ext cx="8229600" cy="130760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b="1" sz="3000">
                <a:solidFill>
                  <a:srgbClr val="2F00CE"/>
                </a:solidFill>
              </a:rPr>
              <a:t>The point is not to pocket the truth </a:t>
            </a:r>
            <a:endParaRPr b="1" sz="3000">
              <a:solidFill>
                <a:srgbClr val="2F00CE"/>
              </a:solidFill>
            </a:endParaRPr>
          </a:p>
          <a:p>
            <a:pPr lvl="0">
              <a:defRPr sz="1800"/>
            </a:pPr>
            <a:r>
              <a:rPr b="1" sz="3000">
                <a:solidFill>
                  <a:srgbClr val="2F00CE"/>
                </a:solidFill>
              </a:rPr>
              <a:t>but to chase it…</a:t>
            </a:r>
          </a:p>
        </p:txBody>
      </p:sp>
      <p:sp>
        <p:nvSpPr>
          <p:cNvPr id="285" name="Shape 2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286" name="image4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1748" y="1914475"/>
            <a:ext cx="9761043" cy="4880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sldNum" sz="quarter" idx="2"/>
          </p:nvPr>
        </p:nvSpPr>
        <p:spPr>
          <a:xfrm>
            <a:off x="6553200" y="6245223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89" name="Shape 289"/>
          <p:cNvSpPr/>
          <p:nvPr>
            <p:ph type="title"/>
          </p:nvPr>
        </p:nvSpPr>
        <p:spPr>
          <a:xfrm>
            <a:off x="457200" y="92070"/>
            <a:ext cx="8229600" cy="150813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3200">
                <a:solidFill>
                  <a:srgbClr val="3333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333399"/>
                </a:solidFill>
              </a:rPr>
              <a:t>Want to make it your career?</a:t>
            </a:r>
          </a:p>
        </p:txBody>
      </p:sp>
      <p:sp>
        <p:nvSpPr>
          <p:cNvPr id="290" name="Shape 290"/>
          <p:cNvSpPr/>
          <p:nvPr>
            <p:ph type="body" idx="1"/>
          </p:nvPr>
        </p:nvSpPr>
        <p:spPr>
          <a:xfrm>
            <a:off x="635000" y="1501223"/>
            <a:ext cx="8229600" cy="483608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779063" indent="-4779063" defTabSz="817072">
              <a:spcBef>
                <a:spcPts val="400"/>
              </a:spcBef>
              <a:buSzPct val="60000"/>
              <a:buBlip>
                <a:blip r:embed="rId2"/>
              </a:buBlip>
            </a:pPr>
            <a:r>
              <a:rPr b="1" sz="2200">
                <a:solidFill>
                  <a:srgbClr val="3A00F5"/>
                </a:solidFill>
              </a:rPr>
              <a:t>Passion</a:t>
            </a:r>
            <a:endParaRPr b="1" sz="2200">
              <a:solidFill>
                <a:srgbClr val="3A00F5"/>
              </a:solidFill>
            </a:endParaRPr>
          </a:p>
          <a:p>
            <a:pPr lvl="0" marL="4779063" indent="-4779063" defTabSz="817072">
              <a:spcBef>
                <a:spcPts val="400"/>
              </a:spcBef>
              <a:buSzPct val="60000"/>
              <a:buBlip>
                <a:blip r:embed="rId2"/>
              </a:buBlip>
            </a:pPr>
            <a:r>
              <a:rPr b="1" sz="2200">
                <a:solidFill>
                  <a:srgbClr val="3A00F5"/>
                </a:solidFill>
              </a:rPr>
              <a:t>Some more passion…..</a:t>
            </a:r>
            <a:endParaRPr b="1" sz="2200">
              <a:solidFill>
                <a:srgbClr val="3A00F5"/>
              </a:solidFill>
            </a:endParaRPr>
          </a:p>
          <a:p>
            <a:pPr lvl="0" marL="4779063" indent="-4779063" defTabSz="817072">
              <a:spcBef>
                <a:spcPts val="400"/>
              </a:spcBef>
              <a:buSzPct val="60000"/>
              <a:buBlip>
                <a:blip r:embed="rId2"/>
              </a:buBlip>
            </a:pPr>
            <a:r>
              <a:rPr b="1" sz="2200">
                <a:solidFill>
                  <a:srgbClr val="3A00F5"/>
                </a:solidFill>
              </a:rPr>
              <a:t>Yet more passion…………</a:t>
            </a:r>
            <a:endParaRPr b="1" sz="2200">
              <a:solidFill>
                <a:srgbClr val="3A00F5"/>
              </a:solidFill>
            </a:endParaRPr>
          </a:p>
          <a:p>
            <a:pPr lvl="0" marL="286690" indent="-286690" defTabSz="817072">
              <a:spcBef>
                <a:spcPts val="400"/>
              </a:spcBef>
              <a:buSzPct val="60000"/>
              <a:buBlip>
                <a:blip r:embed="rId2"/>
              </a:buBlip>
            </a:pPr>
            <a:endParaRPr sz="2200"/>
          </a:p>
          <a:p>
            <a:pPr lvl="0" marL="286690" indent="-286690" defTabSz="817072">
              <a:spcBef>
                <a:spcPts val="400"/>
              </a:spcBef>
              <a:buSzPct val="60000"/>
              <a:buBlip>
                <a:blip r:embed="rId2"/>
              </a:buBlip>
            </a:pPr>
            <a:endParaRPr sz="2200"/>
          </a:p>
          <a:p>
            <a:pPr lvl="0" marL="4779063" indent="-4779063" defTabSz="817072">
              <a:spcBef>
                <a:spcPts val="400"/>
              </a:spcBef>
              <a:buSzPct val="60000"/>
              <a:buBlip>
                <a:blip r:embed="rId2"/>
              </a:buBlip>
            </a:pPr>
            <a:r>
              <a:rPr sz="2200"/>
              <a:t>BSc Physics/Mathematics with Computer Science</a:t>
            </a:r>
            <a:endParaRPr sz="2200"/>
          </a:p>
          <a:p>
            <a:pPr lvl="0" marL="4779063" indent="-4779063" defTabSz="817072">
              <a:spcBef>
                <a:spcPts val="400"/>
              </a:spcBef>
              <a:buSzPct val="60000"/>
              <a:buBlip>
                <a:blip r:embed="rId2"/>
              </a:buBlip>
            </a:pPr>
            <a:r>
              <a:rPr sz="2200"/>
              <a:t>MSc Physics/Applied Mathematics/Astrophysics</a:t>
            </a:r>
            <a:endParaRPr sz="2200"/>
          </a:p>
          <a:p>
            <a:pPr lvl="0" marL="4779063" indent="-4779063" defTabSz="817072">
              <a:spcBef>
                <a:spcPts val="400"/>
              </a:spcBef>
              <a:buSzPct val="60000"/>
              <a:buBlip>
                <a:blip r:embed="rId2"/>
              </a:buBlip>
            </a:pPr>
            <a:r>
              <a:rPr sz="2200"/>
              <a:t>MSc Specialization in Astrophysics/Cosmology</a:t>
            </a:r>
            <a:endParaRPr sz="2200"/>
          </a:p>
          <a:p>
            <a:pPr lvl="0" marL="4779063" indent="-4779063" defTabSz="817072">
              <a:spcBef>
                <a:spcPts val="400"/>
              </a:spcBef>
              <a:buSzPct val="60000"/>
              <a:buBlip>
                <a:blip r:embed="rId2"/>
              </a:buBlip>
            </a:pPr>
            <a:r>
              <a:rPr sz="2200"/>
              <a:t>PhD &amp; Post-doctorate in Astrophysics/Cosmology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0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title"/>
          </p:nvPr>
        </p:nvSpPr>
        <p:spPr>
          <a:xfrm>
            <a:off x="758279" y="749300"/>
            <a:ext cx="7772401" cy="23455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370147">
              <a:defRPr sz="700"/>
            </a:pPr>
          </a:p>
        </p:txBody>
      </p:sp>
      <p:sp>
        <p:nvSpPr>
          <p:cNvPr id="293" name="Shape 293"/>
          <p:cNvSpPr/>
          <p:nvPr>
            <p:ph type="body" idx="1"/>
          </p:nvPr>
        </p:nvSpPr>
        <p:spPr>
          <a:xfrm>
            <a:off x="352623" y="1410437"/>
            <a:ext cx="8438754" cy="52121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spcBef>
                <a:spcPts val="600"/>
              </a:spcBef>
              <a:defRPr sz="1800"/>
            </a:pPr>
            <a:endParaRPr>
              <a:solidFill>
                <a:srgbClr val="FBFCF2"/>
              </a:solidFill>
            </a:endParaRPr>
          </a:p>
          <a:p>
            <a:pPr lvl="0" defTabSz="905255">
              <a:spcBef>
                <a:spcPts val="600"/>
              </a:spcBef>
              <a:defRPr sz="1800"/>
            </a:pPr>
            <a:endParaRPr>
              <a:solidFill>
                <a:srgbClr val="FBFCF2"/>
              </a:solidFill>
            </a:endParaRPr>
          </a:p>
          <a:p>
            <a:pPr lvl="0" defTabSz="905255">
              <a:spcBef>
                <a:spcPts val="600"/>
              </a:spcBef>
              <a:defRPr sz="1800"/>
            </a:pPr>
            <a:r>
              <a:rPr sz="4000">
                <a:solidFill>
                  <a:srgbClr val="FBFCF2"/>
                </a:solidFill>
                <a:latin typeface="Big Caslon"/>
                <a:ea typeface="Big Caslon"/>
                <a:cs typeface="Big Caslon"/>
                <a:sym typeface="Big Caslon"/>
              </a:rPr>
              <a:t>This slide is neither dark nor blank</a:t>
            </a:r>
            <a:endParaRPr sz="4000">
              <a:solidFill>
                <a:srgbClr val="FBFCF2"/>
              </a:solidFill>
              <a:latin typeface="Big Caslon"/>
              <a:ea typeface="Big Caslon"/>
              <a:cs typeface="Big Caslon"/>
              <a:sym typeface="Big Caslon"/>
            </a:endParaRPr>
          </a:p>
          <a:p>
            <a:pPr lvl="0" defTabSz="905255">
              <a:spcBef>
                <a:spcPts val="600"/>
              </a:spcBef>
              <a:defRPr sz="1800"/>
            </a:pPr>
            <a:endParaRPr>
              <a:solidFill>
                <a:srgbClr val="FBFCF2"/>
              </a:solidFill>
            </a:endParaRPr>
          </a:p>
          <a:p>
            <a:pPr lvl="0" defTabSz="905255">
              <a:spcBef>
                <a:spcPts val="600"/>
              </a:spcBef>
              <a:defRPr sz="1800"/>
            </a:pPr>
            <a:endParaRPr>
              <a:solidFill>
                <a:srgbClr val="FBFCF2"/>
              </a:solidFill>
            </a:endParaRPr>
          </a:p>
          <a:p>
            <a:pPr lvl="0" defTabSz="905255">
              <a:spcBef>
                <a:spcPts val="600"/>
              </a:spcBef>
              <a:defRPr sz="1800"/>
            </a:pPr>
            <a:endParaRPr>
              <a:solidFill>
                <a:srgbClr val="FBFCF2"/>
              </a:solidFill>
            </a:endParaRPr>
          </a:p>
          <a:p>
            <a:pPr lvl="0" defTabSz="905255">
              <a:spcBef>
                <a:spcPts val="600"/>
              </a:spcBef>
              <a:defRPr sz="1800"/>
            </a:pPr>
            <a:r>
              <a:rPr sz="6400">
                <a:solidFill>
                  <a:srgbClr val="FBFCF2"/>
                </a:solidFill>
                <a:latin typeface="Impact"/>
                <a:ea typeface="Impact"/>
                <a:cs typeface="Impact"/>
                <a:sym typeface="Impact"/>
              </a:rPr>
              <a:t>This is BLACK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2"/>
      <p:bldP build="whole" bldLvl="1" animBg="1" rev="0" advAuto="0" spid="29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0"/>
            <a:ext cx="7086600" cy="6856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" grpId="1"/>
      <p:bldP build="whole" bldLvl="1" animBg="1" rev="0" advAuto="0" spid="3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43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7200" y="0"/>
            <a:ext cx="9601200" cy="1059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" grpId="2"/>
      <p:bldP build="whole" bldLvl="1" animBg="1" rev="0" advAuto="0"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457200" y="274638"/>
            <a:ext cx="8229600" cy="33204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59536">
              <a:defRPr b="1" sz="2200"/>
            </a:lvl1pPr>
          </a:lstStyle>
          <a:p>
            <a:pPr lvl="0">
              <a:defRPr b="0" sz="1800"/>
            </a:pPr>
            <a:r>
              <a:rPr b="1" sz="2200"/>
              <a:t>Night sky with naked eye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47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292" y="996400"/>
            <a:ext cx="7795708" cy="5976252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152400" y="197556"/>
            <a:ext cx="8657492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/>
            </a:pPr>
            <a:r>
              <a:rPr b="1" sz="2800"/>
              <a:t>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" grpId="1"/>
      <p:bldP build="whole" bldLvl="1" animBg="1" rev="0" advAuto="0" spid="4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457200" y="274635"/>
            <a:ext cx="8229600" cy="56356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2800">
                <a:solidFill>
                  <a:srgbClr val="2600B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2600BD"/>
                </a:solidFill>
              </a:rPr>
              <a:t>Beyond naked eye: Enter Telescopes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52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250" y="1029320"/>
            <a:ext cx="7169502" cy="7169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nodeType="after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1"/>
      <p:bldP build="whole" bldLvl="1" animBg="1" rev="0" advAuto="0" spid="51" grpId="2"/>
      <p:bldP build="whole" bldLvl="1" animBg="1" rev="0" advAuto="0" spid="52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