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9144000" cy="68580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" name="Shape 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7" name="Shape 7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5" name="Shape 15"/>
          <p:cNvSpPr/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algn="ctr">
        <a:defRPr sz="4400">
          <a:latin typeface="Arial"/>
          <a:ea typeface="Arial"/>
          <a:cs typeface="Arial"/>
          <a:sym typeface="Arial"/>
        </a:defRPr>
      </a:lvl6pPr>
      <a:lvl7pPr algn="ctr">
        <a:defRPr sz="4400">
          <a:latin typeface="Arial"/>
          <a:ea typeface="Arial"/>
          <a:cs typeface="Arial"/>
          <a:sym typeface="Arial"/>
        </a:defRPr>
      </a:lvl7pPr>
      <a:lvl8pPr algn="ctr">
        <a:defRPr sz="4400">
          <a:latin typeface="Arial"/>
          <a:ea typeface="Arial"/>
          <a:cs typeface="Arial"/>
          <a:sym typeface="Arial"/>
        </a:defRPr>
      </a:lvl8pPr>
      <a:lvl9pPr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7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7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685800" y="762000"/>
            <a:ext cx="7772400" cy="2362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b="1" sz="4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808080"/>
                  </a:outerShdw>
                </a:effectLst>
                <a:latin typeface="Copperplate Gothic Bold"/>
                <a:ea typeface="Copperplate Gothic Bold"/>
                <a:cs typeface="Copperplate Gothic Bold"/>
                <a:sym typeface="Copperplate Gothic Bold"/>
              </a:rPr>
              <a:t>OUR UNIVERSE : AN </a:t>
            </a: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808080"/>
                  </a:outerShdw>
                </a:effectLst>
                <a:latin typeface="Copperplate Gothic Bold"/>
                <a:ea typeface="Copperplate Gothic Bold"/>
                <a:cs typeface="Copperplate Gothic Bold"/>
                <a:sym typeface="Copperplate Gothic Bold"/>
              </a:rPr>
              <a:t>EXPANDING</a:t>
            </a:r>
            <a:r>
              <a:rPr b="1" sz="4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808080"/>
                  </a:outerShdw>
                </a:effectLst>
                <a:latin typeface="Copperplate Gothic Bold"/>
                <a:ea typeface="Copperplate Gothic Bold"/>
                <a:cs typeface="Copperplate Gothic Bold"/>
                <a:sym typeface="Copperplate Gothic Bold"/>
              </a:rPr>
              <a:t> MYSTERY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b="1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Supratik Pal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sz="1800"/>
            </a:pPr>
            <a:r>
              <a:rPr b="1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Indian Statistical Institute, Kolkata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" grpId="1"/>
      <p:bldP build="whole" bldLvl="1" animBg="1" rev="0" advAuto="0" spid="2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1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391400" cy="6378575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>
            <p:ph type="title"/>
          </p:nvPr>
        </p:nvSpPr>
        <p:spPr>
          <a:xfrm>
            <a:off x="457200" y="274637"/>
            <a:ext cx="86868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r"/>
          </a:lstStyle>
          <a:p>
            <a:pPr lvl="0">
              <a:defRPr sz="1800"/>
            </a:pPr>
            <a:r>
              <a:rPr sz="4400"/>
              <a:t>  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sp>
        <p:nvSpPr>
          <p:cNvPr id="62" name="Shape 62"/>
          <p:cNvSpPr/>
          <p:nvPr/>
        </p:nvSpPr>
        <p:spPr>
          <a:xfrm>
            <a:off x="5486400" y="228600"/>
            <a:ext cx="3505200" cy="437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     </a:t>
            </a:r>
          </a:p>
        </p:txBody>
      </p:sp>
      <p:sp>
        <p:nvSpPr>
          <p:cNvPr id="63" name="Shape 63"/>
          <p:cNvSpPr/>
          <p:nvPr/>
        </p:nvSpPr>
        <p:spPr>
          <a:xfrm>
            <a:off x="0" y="152400"/>
            <a:ext cx="7391400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1600"/>
              </a:spcBef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Eye in the Sky: Hubble Space Telescope </a:t>
            </a:r>
          </a:p>
        </p:txBody>
      </p:sp>
      <p:pic>
        <p:nvPicPr>
          <p:cNvPr id="64" name="image1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1200" y="752475"/>
            <a:ext cx="7162800" cy="6105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nodeType="after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" grpId="1"/>
      <p:bldP build="whole" bldLvl="1" animBg="1" rev="0" advAuto="0" spid="64" grpId="4"/>
      <p:bldP build="whole" bldLvl="1" animBg="1" rev="0" advAuto="0" spid="61" grpId="2"/>
      <p:bldP build="whole" bldLvl="1" animBg="1" rev="0" advAuto="0" spid="59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3657600" y="0"/>
            <a:ext cx="5334000" cy="609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r">
              <a:defRPr b="1" sz="2800"/>
            </a:lvl1pPr>
          </a:lstStyle>
          <a:p>
            <a:pPr lvl="0">
              <a:defRPr b="0" sz="1800"/>
            </a:pPr>
            <a:r>
              <a:rPr b="1" sz="2800"/>
              <a:t>Supernova Probe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68" name="image1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09600"/>
            <a:ext cx="7315200" cy="586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15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800" y="1116012"/>
            <a:ext cx="8077200" cy="5741988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1905000" y="1219200"/>
            <a:ext cx="7239000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Wilkinson Microwave Anisotropy Probe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nodeType="after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4"/>
      <p:bldP build="whole" bldLvl="1" animBg="1" rev="0" advAuto="0" spid="66" grpId="1"/>
      <p:bldP build="whole" bldLvl="1" animBg="1" rev="0" advAuto="0" spid="70" grpId="5"/>
      <p:bldP build="whole" bldLvl="1" animBg="1" rev="0" advAuto="0" spid="68" grpId="3"/>
      <p:bldP build="whole" bldLvl="1" animBg="1" rev="0" advAuto="0" spid="6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73" name="Shape 73"/>
          <p:cNvSpPr/>
          <p:nvPr>
            <p:ph type="title"/>
          </p:nvPr>
        </p:nvSpPr>
        <p:spPr>
          <a:xfrm>
            <a:off x="457200" y="92074"/>
            <a:ext cx="8229600" cy="177110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b="1" sz="2800"/>
              <a:t>ASTROSAT: A purely Indian Initiative</a:t>
            </a:r>
            <a:endParaRPr b="1" sz="2800"/>
          </a:p>
          <a:p>
            <a:pPr lvl="0">
              <a:defRPr sz="1800"/>
            </a:pPr>
            <a:r>
              <a:rPr sz="2400"/>
              <a:t>Launched successfully on Sept 28, 2015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457200" y="2319945"/>
            <a:ext cx="8229600" cy="453805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75" name="image1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354" y="1437928"/>
            <a:ext cx="7745293" cy="5143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78" name="Shape 78"/>
          <p:cNvSpPr/>
          <p:nvPr>
            <p:ph type="title"/>
          </p:nvPr>
        </p:nvSpPr>
        <p:spPr>
          <a:xfrm>
            <a:off x="4759823" y="120848"/>
            <a:ext cx="3946162" cy="78291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b="1" sz="2800"/>
              <a:t>South</a:t>
            </a:r>
            <a:r>
              <a:rPr sz="2800"/>
              <a:t> </a:t>
            </a:r>
            <a:r>
              <a:rPr b="1" sz="2800"/>
              <a:t>Pole</a:t>
            </a:r>
            <a:r>
              <a:rPr sz="2800"/>
              <a:t> </a:t>
            </a:r>
            <a:r>
              <a:rPr b="1" sz="2800"/>
              <a:t>Telescope</a:t>
            </a:r>
            <a:r>
              <a:rPr sz="3400"/>
              <a:t> 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80" name="image1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81" y="1259654"/>
            <a:ext cx="8403139" cy="5363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18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208" y="1344490"/>
            <a:ext cx="9353501" cy="5257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" grpId="2"/>
      <p:bldP build="whole" bldLvl="1" animBg="1" rev="0" advAuto="0" spid="8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xfrm>
            <a:off x="457200" y="274636"/>
            <a:ext cx="8229600" cy="26209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85" name="image1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3779913" y="304799"/>
            <a:ext cx="5364087" cy="801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/>
            </a:pPr>
            <a:r>
              <a:rPr b="1" sz="2800"/>
              <a:t>Giant Meterwave Radio Telescope: Indian initiative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" grpId="1"/>
      <p:bldP build="whole" bldLvl="1" animBg="1" rev="0" advAuto="0" spid="8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457200" y="92073"/>
            <a:ext cx="8229600" cy="14795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b="1" sz="2800"/>
              <a:t>Square Kilometer Array in the making….</a:t>
            </a:r>
            <a:endParaRPr b="1" sz="2800"/>
          </a:p>
          <a:p>
            <a:pPr lvl="0">
              <a:defRPr sz="1800"/>
            </a:pPr>
            <a:endParaRPr b="1" sz="2800"/>
          </a:p>
          <a:p>
            <a:pPr lvl="0">
              <a:defRPr sz="1800"/>
            </a:pPr>
            <a:r>
              <a:rPr sz="2400"/>
              <a:t>11 core members countries, including India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-112939" y="2094343"/>
            <a:ext cx="9144001" cy="47291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609600" indent="-609600"/>
          </a:lstStyle>
          <a:p>
            <a:pPr lvl="0">
              <a:defRPr sz="1800"/>
            </a:pPr>
            <a:r>
              <a:rPr sz="3200"/>
              <a:t>1</a:t>
            </a:r>
          </a:p>
        </p:txBody>
      </p:sp>
      <p:pic>
        <p:nvPicPr>
          <p:cNvPr id="90" name="image2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31" y="1765161"/>
            <a:ext cx="4409184" cy="4409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2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3478" y="1765161"/>
            <a:ext cx="4409184" cy="4409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94" name="Shape 94"/>
          <p:cNvSpPr/>
          <p:nvPr>
            <p:ph type="title"/>
          </p:nvPr>
        </p:nvSpPr>
        <p:spPr>
          <a:xfrm>
            <a:off x="457200" y="92074"/>
            <a:ext cx="8229600" cy="85777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3A00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A00FF"/>
                </a:solidFill>
              </a:rPr>
              <a:t>Interesting facts about SKA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457200" y="1071873"/>
            <a:ext cx="8229600" cy="578612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09964" indent="-409964">
              <a:buChar char="•"/>
              <a:defRPr sz="1800"/>
            </a:pPr>
            <a:r>
              <a:rPr sz="2300"/>
              <a:t>SKA will use enough optical fibre to wrap twice around the earth.</a:t>
            </a:r>
            <a:endParaRPr sz="2300"/>
          </a:p>
          <a:p>
            <a:pPr lvl="0" marL="409964" indent="-409964">
              <a:buChar char="•"/>
              <a:defRPr sz="1800"/>
            </a:pPr>
            <a:r>
              <a:rPr sz="2300"/>
              <a:t>The data collected by SKA in a single day would take nearly two million years to playback in an iPod.</a:t>
            </a:r>
            <a:endParaRPr sz="2300"/>
          </a:p>
          <a:p>
            <a:pPr lvl="0" marL="409964" indent="-409964">
              <a:buChar char="•"/>
              <a:defRPr sz="1800"/>
            </a:pPr>
            <a:r>
              <a:rPr sz="2300"/>
              <a:t>The SKA central computer will have processing power of about one hundred million PCs.</a:t>
            </a:r>
            <a:endParaRPr sz="2300"/>
          </a:p>
          <a:p>
            <a:pPr lvl="0" marL="409964" indent="-409964">
              <a:buChar char="•"/>
              <a:defRPr sz="1800"/>
            </a:pPr>
            <a:r>
              <a:rPr sz="2300"/>
              <a:t>The SKA will be so sensitive that it will be able to detect an airport radar on a planet tens of light years away.</a:t>
            </a:r>
            <a:endParaRPr sz="2300"/>
          </a:p>
          <a:p>
            <a:pPr lvl="0" marL="409964" indent="-409964">
              <a:buChar char="•"/>
              <a:defRPr sz="1800"/>
            </a:pPr>
            <a:r>
              <a:rPr sz="2300"/>
              <a:t>The dishes of SKA will produce 10 times the global internet traffic.</a:t>
            </a:r>
            <a:endParaRPr sz="2300"/>
          </a:p>
          <a:p>
            <a:pPr lvl="0" marL="409964" indent="-409964">
              <a:buChar char="•"/>
              <a:defRPr sz="1800"/>
            </a:pPr>
            <a:r>
              <a:rPr sz="2300"/>
              <a:t>The aperture arrays of SKA could produce more than 100 times the global internet traffic.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xfrm>
            <a:off x="457200" y="274636"/>
            <a:ext cx="8229600" cy="10636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160934">
              <a:defRPr sz="704"/>
            </a:pP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9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-2" y="228600"/>
            <a:ext cx="9144004" cy="437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400"/>
              </a:spcBef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Happy Birthday to our Universe: 13800000000 Years Ago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2"/>
      <p:bldP build="whole" bldLvl="1" animBg="1" rev="0" advAuto="0" spid="9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The First Sky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xfrm>
            <a:off x="-2209800" y="6858000"/>
            <a:ext cx="76200" cy="33496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0890" indent="-40890" defTabSz="193852">
              <a:lnSpc>
                <a:spcPct val="80000"/>
              </a:lnSpc>
              <a:spcBef>
                <a:spcPts val="100"/>
              </a:spcBef>
              <a:buChar char="•"/>
              <a:defRPr sz="370"/>
            </a:pPr>
          </a:p>
        </p:txBody>
      </p:sp>
      <p:pic>
        <p:nvPicPr>
          <p:cNvPr id="104" name="image2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850114"/>
            <a:ext cx="7620000" cy="3810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" grpId="2"/>
      <p:bldP build="whole" bldLvl="1" animBg="1" rev="0" advAuto="0" spid="10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108" name="image2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4775" y="0"/>
            <a:ext cx="9353550" cy="6824664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6172200" y="152400"/>
            <a:ext cx="2971800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1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A Star is Born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" grpId="1"/>
      <p:bldP build="whole" bldLvl="1" animBg="1" rev="0" advAuto="0" spid="10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24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0" y="152400"/>
            <a:ext cx="2819400" cy="54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FFFF"/>
                </a:solidFill>
              </a:rPr>
              <a:t>Meeeeeee…..</a:t>
            </a:r>
          </a:p>
        </p:txBody>
      </p:sp>
      <p:sp>
        <p:nvSpPr>
          <p:cNvPr id="26" name="Shape 26"/>
          <p:cNvSpPr/>
          <p:nvPr/>
        </p:nvSpPr>
        <p:spPr>
          <a:xfrm>
            <a:off x="7772400" y="152399"/>
            <a:ext cx="1371600" cy="639765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spcBef>
                <a:spcPts val="10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" grpId="1"/>
      <p:bldP build="whole" bldLvl="1" animBg="1" rev="0" advAuto="0" spid="23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113" name="image2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172200" cy="617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5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3600" y="1066800"/>
            <a:ext cx="7010400" cy="5791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228599" y="-1"/>
            <a:ext cx="4572002" cy="43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Brighter than Stars : Nebulae</a:t>
            </a:r>
          </a:p>
        </p:txBody>
      </p:sp>
      <p:pic>
        <p:nvPicPr>
          <p:cNvPr id="116" name="image26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400" y="685800"/>
            <a:ext cx="8305800" cy="601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nodeType="after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5"/>
      <p:bldP build="whole" bldLvl="1" animBg="1" rev="0" advAuto="0" spid="113" grpId="3"/>
      <p:bldP build="whole" bldLvl="1" animBg="1" rev="0" advAuto="0" spid="111" grpId="1"/>
      <p:bldP build="whole" bldLvl="1" animBg="1" rev="0" advAuto="0" spid="112" grpId="2"/>
      <p:bldP build="whole" bldLvl="1" animBg="1" rev="0" advAuto="0" spid="114" grpId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xfrm>
            <a:off x="7315200" y="0"/>
            <a:ext cx="1828800" cy="838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905255">
              <a:defRPr b="1" sz="2700">
                <a:solidFill>
                  <a:srgbClr val="33339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333399"/>
                </a:solidFill>
              </a:rPr>
              <a:t>Our Galaxy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xfrm>
            <a:off x="6324600" y="1600200"/>
            <a:ext cx="38100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b="1" sz="2800">
                <a:solidFill>
                  <a:srgbClr val="333399"/>
                </a:solidFill>
              </a:rPr>
              <a:t> </a:t>
            </a:r>
            <a:endParaRPr b="1" sz="2800">
              <a:solidFill>
                <a:srgbClr val="333399"/>
              </a:solidFill>
            </a:endParaRPr>
          </a:p>
          <a:p>
            <a:pPr lvl="0" algn="ctr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b="1" sz="2800">
                <a:solidFill>
                  <a:srgbClr val="333399"/>
                </a:solidFill>
              </a:rPr>
              <a:t>Milky Way</a:t>
            </a:r>
          </a:p>
        </p:txBody>
      </p:sp>
      <p:pic>
        <p:nvPicPr>
          <p:cNvPr id="120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315200" cy="6067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27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600" y="914400"/>
            <a:ext cx="7772400" cy="594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nodeType="after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3"/>
      <p:bldP build="whole" bldLvl="1" animBg="1" rev="0" advAuto="0" spid="118" grpId="1"/>
      <p:bldP build="p" bldLvl="5" animBg="1" rev="0" advAuto="0" spid="119" grpId="2"/>
      <p:bldP build="whole" bldLvl="1" animBg="1" rev="0" advAuto="0" spid="121" grpId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125" name="image2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0" y="0"/>
            <a:ext cx="7315200" cy="1045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spcBef>
                <a:spcPts val="1000"/>
              </a:spcBef>
            </a:pPr>
            <a:endParaRPr b="1" sz="240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600"/>
              </a:spcBef>
            </a:pPr>
            <a:r>
              <a:rPr b="1"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Cloud made of Hydrogen in our Galaxy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2"/>
      <p:bldP build="whole" bldLvl="1" animBg="1" rev="0" advAuto="0" spid="12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29" name="Shape 129"/>
          <p:cNvSpPr/>
          <p:nvPr>
            <p:ph type="title"/>
          </p:nvPr>
        </p:nvSpPr>
        <p:spPr>
          <a:xfrm>
            <a:off x="457200" y="92074"/>
            <a:ext cx="8229600" cy="395492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457200" y="4133283"/>
            <a:ext cx="8229600" cy="2619210"/>
          </a:xfrm>
          <a:prstGeom prst="rect">
            <a:avLst/>
          </a:prstGeom>
        </p:spPr>
        <p:txBody>
          <a:bodyPr/>
          <a:lstStyle/>
          <a:p>
            <a:pPr lvl="0" marL="320842" indent="-320842">
              <a:buChar char="•"/>
              <a:defRPr sz="1800"/>
            </a:pPr>
            <a:r>
              <a:rPr sz="2200"/>
              <a:t>~80% of visible matter is Neutral Hydrogen</a:t>
            </a:r>
            <a:endParaRPr sz="2200"/>
          </a:p>
          <a:p>
            <a:pPr lvl="0" marL="320842" indent="-320842">
              <a:buChar char="•"/>
              <a:defRPr sz="1800"/>
            </a:pPr>
            <a:r>
              <a:rPr sz="2200"/>
              <a:t>Neutral Hydrogen has singlet and triplet states</a:t>
            </a:r>
            <a:endParaRPr sz="2200"/>
          </a:p>
          <a:p>
            <a:pPr lvl="0" marL="320842" indent="-320842">
              <a:buChar char="•"/>
              <a:defRPr sz="1800"/>
            </a:pPr>
            <a:r>
              <a:rPr sz="2200"/>
              <a:t>Spin flip (Hyperfine splitting)</a:t>
            </a:r>
            <a:endParaRPr sz="2200"/>
          </a:p>
          <a:p>
            <a:pPr lvl="0" marL="320842" indent="-320842">
              <a:buChar char="•"/>
              <a:defRPr sz="1800"/>
            </a:pPr>
            <a:r>
              <a:rPr sz="2200"/>
              <a:t>Emits radiation with frequency 1420 MHz / wavelength 21 cm</a:t>
            </a:r>
          </a:p>
        </p:txBody>
      </p:sp>
      <p:pic>
        <p:nvPicPr>
          <p:cNvPr id="131" name="21c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3639" y="342999"/>
            <a:ext cx="4416722" cy="3453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457200" y="274636"/>
            <a:ext cx="8229600" cy="43818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04672">
              <a:defRPr b="1" sz="2400">
                <a:solidFill>
                  <a:srgbClr val="33339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333399"/>
                </a:solidFill>
              </a:rPr>
              <a:t>Even what we do not see also exists: Dark Matter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135" name="image2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990600"/>
            <a:ext cx="7239000" cy="5367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1"/>
      <p:bldP build="whole" bldLvl="1" animBg="1" rev="0" advAuto="0" spid="134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139" name="image3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228600" y="152400"/>
            <a:ext cx="8305800" cy="437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Our Galaxy is one among Millions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  <p:bldP build="whole" bldLvl="1" animBg="1" rev="0" advAuto="0" spid="138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457200" y="274636"/>
            <a:ext cx="8229600" cy="79216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33339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33399"/>
                </a:solidFill>
              </a:rPr>
              <a:t>How far are They ?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xfrm>
            <a:off x="419100" y="4248015"/>
            <a:ext cx="8305800" cy="18589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ctr">
              <a:spcBef>
                <a:spcPts val="600"/>
              </a:spcBef>
              <a:buSzTx/>
              <a:buNone/>
              <a:defRPr sz="1800"/>
            </a:pPr>
            <a:r>
              <a:rPr b="1" sz="2400"/>
              <a:t>2.5 million Light Years</a:t>
            </a:r>
            <a:endParaRPr b="1" sz="2400"/>
          </a:p>
          <a:p>
            <a:pPr lvl="0" algn="ctr">
              <a:spcBef>
                <a:spcPts val="600"/>
              </a:spcBef>
              <a:buSzTx/>
              <a:buNone/>
              <a:defRPr sz="1800"/>
            </a:pPr>
            <a:r>
              <a:rPr b="1" sz="2400"/>
              <a:t>= (300000 km/sec) X (2.5X1000000X365X24X60X60 sec)</a:t>
            </a:r>
            <a:endParaRPr b="1" sz="2400"/>
          </a:p>
          <a:p>
            <a:pPr lvl="0" algn="ctr">
              <a:spcBef>
                <a:spcPts val="600"/>
              </a:spcBef>
              <a:buSzTx/>
              <a:buNone/>
              <a:defRPr sz="1800"/>
            </a:pPr>
            <a:r>
              <a:rPr b="1" sz="2400"/>
              <a:t>= </a:t>
            </a:r>
            <a:r>
              <a:rPr b="1" sz="2400">
                <a:solidFill>
                  <a:srgbClr val="333399"/>
                </a:solidFill>
              </a:rPr>
              <a:t>20000000000000000000 kilo-meters !!!</a:t>
            </a:r>
          </a:p>
        </p:txBody>
      </p:sp>
      <p:pic>
        <p:nvPicPr>
          <p:cNvPr id="144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2895600" cy="236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27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4600" y="1600200"/>
            <a:ext cx="2819400" cy="23241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3048000" y="2057400"/>
            <a:ext cx="1219200" cy="168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spcBef>
                <a:spcPts val="1400"/>
              </a:spcBef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Our Galaxy: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400"/>
              </a:spcBef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Milky way</a:t>
            </a:r>
          </a:p>
        </p:txBody>
      </p:sp>
      <p:sp>
        <p:nvSpPr>
          <p:cNvPr id="147" name="Shape 147"/>
          <p:cNvSpPr/>
          <p:nvPr/>
        </p:nvSpPr>
        <p:spPr>
          <a:xfrm>
            <a:off x="4800600" y="1981200"/>
            <a:ext cx="1295400" cy="168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r">
              <a:spcBef>
                <a:spcPts val="1400"/>
              </a:spcBef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Nearest Galaxy: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algn="r">
              <a:spcBef>
                <a:spcPts val="1400"/>
              </a:spcBef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Andro-meda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1"/>
      <p:bldP build="p" bldLvl="5" animBg="1" rev="0" advAuto="0" spid="143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151" name="image3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381000" y="373061"/>
            <a:ext cx="5638800" cy="43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To See the Unseen: Lens in the Sky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  <p:bldP build="whole" bldLvl="1" animBg="1" rev="0" advAuto="0" spid="150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156" name="image3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8077200" cy="6102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3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90562"/>
            <a:ext cx="9296400" cy="6167438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228600" y="228600"/>
            <a:ext cx="7086600" cy="437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To See the Unseen: Collision in the Sky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3"/>
      <p:bldP build="whole" bldLvl="1" animBg="1" rev="0" advAuto="0" spid="155" grpId="2"/>
      <p:bldP build="whole" bldLvl="1" animBg="1" rev="0" advAuto="0" spid="154" grpId="1"/>
      <p:bldP build="whole" bldLvl="1" animBg="1" rev="0" advAuto="0" spid="157" grpId="4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xfrm>
            <a:off x="457200" y="274636"/>
            <a:ext cx="8229600" cy="48736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77822">
              <a:defRPr b="1" sz="26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FFFFFF"/>
                </a:solidFill>
              </a:rPr>
              <a:t>Death of a Star: Supernova Explosion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162" name="image3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990600"/>
            <a:ext cx="7620000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  <p:bldP build="whole" bldLvl="1" animBg="1" rev="0" advAuto="0" spid="16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30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2400"/>
            <a:ext cx="9144000" cy="723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" grpId="2"/>
      <p:bldP build="whole" bldLvl="1" animBg="1" rev="0" advAuto="0" spid="2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xfrm>
            <a:off x="457200" y="274636"/>
            <a:ext cx="8229600" cy="86836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/>
            </a:lvl1pPr>
          </a:lstStyle>
          <a:p>
            <a:pPr lvl="0">
              <a:defRPr b="0" sz="1800"/>
            </a:pPr>
            <a:r>
              <a:rPr b="1" sz="2800"/>
              <a:t>What do they tell us ?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xfrm>
            <a:off x="152400" y="1371600"/>
            <a:ext cx="8991600" cy="2590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ctr">
              <a:spcBef>
                <a:spcPts val="500"/>
              </a:spcBef>
              <a:buSzTx/>
              <a:buNone/>
              <a:defRPr sz="1800"/>
            </a:pPr>
            <a:r>
              <a:rPr b="1" sz="2400"/>
              <a:t>Age of the Universe = 13800000000 Years</a:t>
            </a:r>
            <a:endParaRPr b="1" sz="2400"/>
          </a:p>
          <a:p>
            <a:pPr lvl="0" algn="ctr">
              <a:buSzTx/>
              <a:buNone/>
              <a:defRPr sz="1800"/>
            </a:pPr>
            <a:endParaRPr b="1" sz="2400"/>
          </a:p>
          <a:p>
            <a:pPr lvl="0" algn="ctr">
              <a:spcBef>
                <a:spcPts val="500"/>
              </a:spcBef>
              <a:buSzTx/>
              <a:buNone/>
              <a:defRPr sz="1800"/>
            </a:pPr>
            <a:r>
              <a:rPr b="1" sz="2400"/>
              <a:t>Size of our Universe = 13800000000 Light Years</a:t>
            </a:r>
            <a:endParaRPr b="1" sz="2400"/>
          </a:p>
          <a:p>
            <a:pPr lvl="0" algn="ctr">
              <a:spcBef>
                <a:spcPts val="600"/>
              </a:spcBef>
              <a:buSzTx/>
              <a:buNone/>
              <a:defRPr sz="1800"/>
            </a:pPr>
            <a:r>
              <a:rPr b="1" sz="2400"/>
              <a:t>= </a:t>
            </a:r>
            <a:r>
              <a:rPr b="1" sz="2800">
                <a:solidFill>
                  <a:srgbClr val="333399"/>
                </a:solidFill>
              </a:rPr>
              <a:t>100000000000000000000000 kilo-meters !!!</a:t>
            </a:r>
          </a:p>
        </p:txBody>
      </p:sp>
      <p:sp>
        <p:nvSpPr>
          <p:cNvPr id="166" name="Shape 166"/>
          <p:cNvSpPr/>
          <p:nvPr/>
        </p:nvSpPr>
        <p:spPr>
          <a:xfrm>
            <a:off x="-2" y="5105400"/>
            <a:ext cx="9144004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/>
            </a:pPr>
            <a:r>
              <a:rPr b="1" sz="2800"/>
              <a:t>Why are they so important 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20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1"/>
      <p:bldP build="p" bldLvl="5" animBg="1" rev="0" advAuto="0" spid="165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Universe is expanding at accelerated rate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</a:pPr>
          </a:p>
        </p:txBody>
      </p:sp>
      <p:pic>
        <p:nvPicPr>
          <p:cNvPr id="170" name="image3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43000"/>
            <a:ext cx="7239000" cy="502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36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nodeType="after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3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3"/>
      <p:bldP build="whole" bldLvl="1" animBg="1" rev="0" advAuto="0" spid="171" grpId="4"/>
      <p:bldP build="whole" bldLvl="1" animBg="1" rev="0" advAuto="0" spid="169" grpId="2"/>
      <p:bldP build="whole" bldLvl="1" animBg="1" rev="0" advAuto="0" spid="16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xfrm>
            <a:off x="457200" y="274636"/>
            <a:ext cx="8229600" cy="79216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l">
              <a:defRPr b="1" sz="2400">
                <a:solidFill>
                  <a:srgbClr val="333399"/>
                </a:solidFill>
              </a:defRPr>
            </a:pP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175" name="image3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-2" y="144462"/>
            <a:ext cx="9144004" cy="437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400"/>
              </a:spcBef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Huge Energy Still Unknown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1"/>
      <p:bldP build="whole" bldLvl="1" animBg="1" rev="0" advAuto="0" spid="174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33339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33399"/>
                </a:solidFill>
              </a:rPr>
              <a:t>The Cosmic Constituents: As of Now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180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990600"/>
            <a:ext cx="8991600" cy="586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2"/>
      <p:bldP build="whole" bldLvl="1" animBg="1" rev="0" advAuto="0" spid="17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xfrm rot="10800000">
            <a:off x="914400" y="200025"/>
            <a:ext cx="7772400" cy="7461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365760">
              <a:defRPr sz="1600"/>
            </a:pPr>
          </a:p>
        </p:txBody>
      </p:sp>
      <p:grpSp>
        <p:nvGrpSpPr>
          <p:cNvPr id="198" name="Group 198"/>
          <p:cNvGrpSpPr/>
          <p:nvPr/>
        </p:nvGrpSpPr>
        <p:grpSpPr>
          <a:xfrm>
            <a:off x="228600" y="380998"/>
            <a:ext cx="8763001" cy="6172205"/>
            <a:chOff x="0" y="0"/>
            <a:chExt cx="8763000" cy="6172204"/>
          </a:xfrm>
        </p:grpSpPr>
        <p:sp>
          <p:nvSpPr>
            <p:cNvPr id="183" name="Shape 183"/>
            <p:cNvSpPr/>
            <p:nvPr/>
          </p:nvSpPr>
          <p:spPr>
            <a:xfrm flipH="1" rot="5400000">
              <a:off x="5297804" y="1552574"/>
              <a:ext cx="1234442" cy="3067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748" y="0"/>
                  </a:lnTo>
                  <a:lnTo>
                    <a:pt x="2748" y="2160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4" name="Shape 184"/>
            <p:cNvSpPr/>
            <p:nvPr/>
          </p:nvSpPr>
          <p:spPr>
            <a:xfrm flipV="1">
              <a:off x="4381500" y="2468880"/>
              <a:ext cx="3044" cy="123444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5" name="Shape 185"/>
            <p:cNvSpPr/>
            <p:nvPr/>
          </p:nvSpPr>
          <p:spPr>
            <a:xfrm rot="16200000">
              <a:off x="2230754" y="1552575"/>
              <a:ext cx="1234442" cy="306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748" y="0"/>
                  </a:lnTo>
                  <a:lnTo>
                    <a:pt x="2748" y="2160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188" name="Group 188"/>
            <p:cNvGrpSpPr/>
            <p:nvPr/>
          </p:nvGrpSpPr>
          <p:grpSpPr>
            <a:xfrm>
              <a:off x="3067050" y="-1"/>
              <a:ext cx="2628901" cy="2468884"/>
              <a:chOff x="0" y="0"/>
              <a:chExt cx="2628900" cy="2468883"/>
            </a:xfrm>
          </p:grpSpPr>
          <p:sp>
            <p:nvSpPr>
              <p:cNvPr id="186" name="Shape 186"/>
              <p:cNvSpPr/>
              <p:nvPr/>
            </p:nvSpPr>
            <p:spPr>
              <a:xfrm>
                <a:off x="0" y="0"/>
                <a:ext cx="2628901" cy="2468884"/>
              </a:xfrm>
              <a:prstGeom prst="roundRect">
                <a:avLst>
                  <a:gd name="adj" fmla="val 16667"/>
                </a:avLst>
              </a:prstGeom>
              <a:solidFill>
                <a:srgbClr val="00008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1" sz="3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34204" y="696234"/>
                <a:ext cx="2560490" cy="10764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 lvl="0" algn="ctr"/>
                <a:r>
                  <a:rPr b="1" sz="3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 Scientific </a:t>
                </a:r>
                <a:endParaRPr b="1" sz="3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 algn="ctr"/>
                <a:r>
                  <a:rPr b="1" sz="3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Queries</a:t>
                </a:r>
              </a:p>
            </p:txBody>
          </p:sp>
        </p:grpSp>
        <p:grpSp>
          <p:nvGrpSpPr>
            <p:cNvPr id="191" name="Group 191"/>
            <p:cNvGrpSpPr/>
            <p:nvPr/>
          </p:nvGrpSpPr>
          <p:grpSpPr>
            <a:xfrm>
              <a:off x="0" y="3703321"/>
              <a:ext cx="2628902" cy="2468883"/>
              <a:chOff x="0" y="0"/>
              <a:chExt cx="2628901" cy="2468882"/>
            </a:xfrm>
          </p:grpSpPr>
          <p:sp>
            <p:nvSpPr>
              <p:cNvPr id="189" name="Shape 189"/>
              <p:cNvSpPr/>
              <p:nvPr/>
            </p:nvSpPr>
            <p:spPr>
              <a:xfrm>
                <a:off x="0" y="0"/>
                <a:ext cx="2628902" cy="2468883"/>
              </a:xfrm>
              <a:prstGeom prst="roundRect">
                <a:avLst>
                  <a:gd name="adj" fmla="val 16667"/>
                </a:avLst>
              </a:prstGeom>
              <a:solidFill>
                <a:srgbClr val="00008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1" sz="3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0" name="Shape 190"/>
              <p:cNvSpPr/>
              <p:nvPr/>
            </p:nvSpPr>
            <p:spPr>
              <a:xfrm>
                <a:off x="571003" y="969284"/>
                <a:ext cx="1486893" cy="5303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defRPr b="1" sz="3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3800">
                    <a:solidFill>
                      <a:srgbClr val="FFFFFF"/>
                    </a:solidFill>
                  </a:rPr>
                  <a:t>What?</a:t>
                </a:r>
              </a:p>
            </p:txBody>
          </p:sp>
        </p:grpSp>
        <p:grpSp>
          <p:nvGrpSpPr>
            <p:cNvPr id="194" name="Group 194"/>
            <p:cNvGrpSpPr/>
            <p:nvPr/>
          </p:nvGrpSpPr>
          <p:grpSpPr>
            <a:xfrm>
              <a:off x="3067050" y="3703321"/>
              <a:ext cx="2628901" cy="2468883"/>
              <a:chOff x="0" y="0"/>
              <a:chExt cx="2628900" cy="2468882"/>
            </a:xfrm>
          </p:grpSpPr>
          <p:sp>
            <p:nvSpPr>
              <p:cNvPr id="192" name="Shape 192"/>
              <p:cNvSpPr/>
              <p:nvPr/>
            </p:nvSpPr>
            <p:spPr>
              <a:xfrm>
                <a:off x="0" y="0"/>
                <a:ext cx="2628901" cy="2468883"/>
              </a:xfrm>
              <a:prstGeom prst="roundRect">
                <a:avLst>
                  <a:gd name="adj" fmla="val 16667"/>
                </a:avLst>
              </a:prstGeom>
              <a:solidFill>
                <a:srgbClr val="00008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1" sz="3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3" name="Shape 193"/>
              <p:cNvSpPr/>
              <p:nvPr/>
            </p:nvSpPr>
            <p:spPr>
              <a:xfrm>
                <a:off x="651358" y="969284"/>
                <a:ext cx="1326183" cy="5303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defRPr b="1" sz="3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3800">
                    <a:solidFill>
                      <a:srgbClr val="FFFFFF"/>
                    </a:solidFill>
                  </a:rPr>
                  <a:t>Why?</a:t>
                </a:r>
              </a:p>
            </p:txBody>
          </p:sp>
        </p:grpSp>
        <p:grpSp>
          <p:nvGrpSpPr>
            <p:cNvPr id="197" name="Group 197"/>
            <p:cNvGrpSpPr/>
            <p:nvPr/>
          </p:nvGrpSpPr>
          <p:grpSpPr>
            <a:xfrm>
              <a:off x="6134100" y="3703321"/>
              <a:ext cx="2628901" cy="2468883"/>
              <a:chOff x="0" y="0"/>
              <a:chExt cx="2628900" cy="2468882"/>
            </a:xfrm>
          </p:grpSpPr>
          <p:sp>
            <p:nvSpPr>
              <p:cNvPr id="195" name="Shape 195"/>
              <p:cNvSpPr/>
              <p:nvPr/>
            </p:nvSpPr>
            <p:spPr>
              <a:xfrm>
                <a:off x="0" y="0"/>
                <a:ext cx="2628901" cy="2468883"/>
              </a:xfrm>
              <a:prstGeom prst="roundRect">
                <a:avLst>
                  <a:gd name="adj" fmla="val 16667"/>
                </a:avLst>
              </a:prstGeom>
              <a:solidFill>
                <a:srgbClr val="00008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1" sz="3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651358" y="969284"/>
                <a:ext cx="1326183" cy="5303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defRPr b="1" sz="3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3800">
                    <a:solidFill>
                      <a:srgbClr val="FFFFFF"/>
                    </a:solidFill>
                  </a:rPr>
                  <a:t>How?</a:t>
                </a:r>
              </a:p>
            </p:txBody>
          </p:sp>
        </p:grp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3200">
                <a:solidFill>
                  <a:srgbClr val="3333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200">
                <a:solidFill>
                  <a:srgbClr val="3333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And miles to go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xfrm>
            <a:off x="381000" y="1524000"/>
            <a:ext cx="8229600" cy="5029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500"/>
              </a:spcBef>
              <a:buBlip>
                <a:blip r:embed="rId2"/>
              </a:buBlip>
              <a:defRPr sz="1800"/>
            </a:pPr>
            <a:r>
              <a:rPr b="1" sz="2400"/>
              <a:t>Dark energy or cosmological constant?</a:t>
            </a:r>
            <a:endParaRPr b="1" sz="2400"/>
          </a:p>
          <a:p>
            <a:pPr lvl="0">
              <a:spcBef>
                <a:spcPts val="500"/>
              </a:spcBef>
              <a:buBlip>
                <a:blip r:embed="rId2"/>
              </a:buBlip>
              <a:defRPr sz="1800"/>
            </a:pPr>
            <a:r>
              <a:rPr b="1" sz="2400"/>
              <a:t>What is dark energy?</a:t>
            </a:r>
            <a:endParaRPr b="1" sz="2400"/>
          </a:p>
          <a:p>
            <a:pPr lvl="0">
              <a:spcBef>
                <a:spcPts val="500"/>
              </a:spcBef>
              <a:buBlip>
                <a:blip r:embed="rId2"/>
              </a:buBlip>
              <a:defRPr sz="1800"/>
            </a:pPr>
            <a:r>
              <a:rPr b="1" sz="2400"/>
              <a:t>Why is cosmological constant so small?</a:t>
            </a:r>
            <a:endParaRPr b="1" sz="2400"/>
          </a:p>
          <a:p>
            <a:pPr lvl="0">
              <a:spcBef>
                <a:spcPts val="500"/>
              </a:spcBef>
              <a:buBlip>
                <a:blip r:embed="rId2"/>
              </a:buBlip>
              <a:defRPr sz="1800"/>
            </a:pPr>
            <a:r>
              <a:rPr b="1" sz="2400"/>
              <a:t>What is dark matter?</a:t>
            </a:r>
            <a:endParaRPr b="1" sz="2400"/>
          </a:p>
          <a:p>
            <a:pPr lvl="0">
              <a:spcBef>
                <a:spcPts val="500"/>
              </a:spcBef>
              <a:buBlip>
                <a:blip r:embed="rId2"/>
              </a:buBlip>
              <a:defRPr sz="1800"/>
            </a:pPr>
            <a:r>
              <a:rPr b="1" sz="2400"/>
              <a:t>Who governs fast expansion at the beginning?</a:t>
            </a:r>
            <a:endParaRPr b="1" sz="2400"/>
          </a:p>
          <a:p>
            <a:pPr lvl="0">
              <a:spcBef>
                <a:spcPts val="500"/>
              </a:spcBef>
              <a:buBlip>
                <a:blip r:embed="rId2"/>
              </a:buBlip>
              <a:defRPr sz="1800"/>
            </a:pPr>
            <a:r>
              <a:rPr b="1" sz="2400"/>
              <a:t>How were stars, galaxies etc formed?</a:t>
            </a:r>
            <a:endParaRPr b="1" sz="2400"/>
          </a:p>
          <a:p>
            <a:pPr lvl="0">
              <a:spcBef>
                <a:spcPts val="500"/>
              </a:spcBef>
              <a:buBlip>
                <a:blip r:embed="rId2"/>
              </a:buBlip>
              <a:defRPr sz="1800"/>
            </a:pPr>
            <a:r>
              <a:rPr b="1" sz="2400"/>
              <a:t>Gravitational waves: yes or no?</a:t>
            </a:r>
            <a:endParaRPr b="1" sz="2400"/>
          </a:p>
          <a:p>
            <a:pPr lvl="0">
              <a:spcBef>
                <a:spcPts val="500"/>
              </a:spcBef>
              <a:buBlip>
                <a:blip r:embed="rId2"/>
              </a:buBlip>
              <a:defRPr sz="1800"/>
            </a:pPr>
            <a:r>
              <a:rPr b="1" sz="2400"/>
              <a:t>How to match precise observational data?</a:t>
            </a:r>
            <a:endParaRPr b="1" sz="2400"/>
          </a:p>
          <a:p>
            <a:pPr lvl="0">
              <a:spcBef>
                <a:spcPts val="500"/>
              </a:spcBef>
              <a:buBlip>
                <a:blip r:embed="rId2"/>
              </a:buBlip>
              <a:defRPr sz="1800"/>
            </a:pPr>
            <a:r>
              <a:rPr b="1" sz="2400"/>
              <a:t>How to discriminate a model from others?</a:t>
            </a:r>
            <a:endParaRPr b="1" sz="2400"/>
          </a:p>
          <a:p>
            <a:pPr lvl="0">
              <a:spcBef>
                <a:spcPts val="500"/>
              </a:spcBef>
              <a:buBlip>
                <a:blip r:embed="rId2"/>
              </a:buBlip>
              <a:defRPr sz="1800"/>
            </a:pPr>
            <a:r>
              <a:rPr b="1" sz="2400"/>
              <a:t>Many more…..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20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2000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2000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2000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2000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2000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2000"/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1"/>
      <p:bldP build="p" bldLvl="5" animBg="1" rev="0" advAuto="0" spid="201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xfrm>
            <a:off x="457200" y="274636"/>
            <a:ext cx="8229600" cy="94456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3200">
                <a:solidFill>
                  <a:srgbClr val="33339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333399"/>
                </a:solidFill>
              </a:rPr>
              <a:t>Want to make it a career?</a:t>
            </a: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b="1" sz="2400">
                <a:solidFill>
                  <a:srgbClr val="333399"/>
                </a:solidFill>
              </a:rPr>
              <a:t>Basic level …..</a:t>
            </a:r>
            <a:endParaRPr b="1" sz="2400">
              <a:solidFill>
                <a:srgbClr val="333399"/>
              </a:solid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1800"/>
            </a:pPr>
            <a:r>
              <a:rPr b="1" sz="2400"/>
              <a:t>Mathematical Methods</a:t>
            </a:r>
            <a:endParaRPr b="1" sz="2400"/>
          </a:p>
          <a:p>
            <a:pPr lvl="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1800"/>
            </a:pPr>
            <a:r>
              <a:rPr b="1" sz="2400"/>
              <a:t>Classical Mechanics</a:t>
            </a:r>
            <a:endParaRPr b="1" sz="2400"/>
          </a:p>
          <a:p>
            <a:pPr lvl="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1800"/>
            </a:pPr>
            <a:r>
              <a:rPr b="1" sz="2400"/>
              <a:t>Quantum Mechanics</a:t>
            </a:r>
            <a:endParaRPr b="1" sz="2400"/>
          </a:p>
          <a:p>
            <a:pPr lvl="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1800"/>
            </a:pPr>
            <a:r>
              <a:rPr b="1" sz="2400"/>
              <a:t>Electrodynamics</a:t>
            </a:r>
            <a:endParaRPr b="1" sz="2400"/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b="1" sz="2400"/>
          </a:p>
          <a:p>
            <a:pPr lvl="0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b="1" sz="2400">
                <a:solidFill>
                  <a:srgbClr val="333399"/>
                </a:solidFill>
              </a:rPr>
              <a:t>Advanced level …..</a:t>
            </a:r>
            <a:endParaRPr b="1" sz="2400">
              <a:solidFill>
                <a:srgbClr val="333399"/>
              </a:solid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1800"/>
            </a:pPr>
            <a:r>
              <a:rPr b="1" sz="2400"/>
              <a:t>General Relativity</a:t>
            </a:r>
            <a:endParaRPr b="1" sz="2400"/>
          </a:p>
          <a:p>
            <a:pPr lvl="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1800"/>
            </a:pPr>
            <a:r>
              <a:rPr b="1" sz="2400"/>
              <a:t>Quantum Field Theory</a:t>
            </a:r>
            <a:endParaRPr b="1" sz="2400"/>
          </a:p>
          <a:p>
            <a:pPr lvl="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1800"/>
            </a:pPr>
            <a:r>
              <a:rPr b="1" sz="2400"/>
              <a:t>Particle Physics</a:t>
            </a:r>
            <a:endParaRPr b="1" sz="2400"/>
          </a:p>
          <a:p>
            <a:pPr lvl="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1800"/>
            </a:pPr>
            <a:r>
              <a:rPr b="1" sz="2400"/>
              <a:t>Computer Programming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1"/>
      <p:bldP build="p" bldLvl="5" animBg="1" rev="0" advAuto="0" spid="204" grpId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208" name="image3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2"/>
      <p:bldP build="whole" bldLvl="1" animBg="1" rev="0" advAuto="0" spid="20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34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04800"/>
            <a:ext cx="82296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" grpId="2"/>
      <p:bldP build="whole" bldLvl="1" animBg="1" rev="0" advAuto="0"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5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0"/>
            <a:ext cx="7086600" cy="6856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6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8200" y="-228600"/>
            <a:ext cx="7467600" cy="708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" grpId="2"/>
      <p:bldP build="whole" bldLvl="1" animBg="1" rev="0" advAuto="0" spid="38" grpId="3"/>
      <p:bldP build="whole" bldLvl="1" animBg="1" rev="0" advAuto="0" spid="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42" name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7200" y="0"/>
            <a:ext cx="9601200" cy="1059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" grpId="1"/>
      <p:bldP build="whole" bldLvl="1" animBg="1" rev="0" advAuto="0" spid="4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46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152400" y="0"/>
            <a:ext cx="3810000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spcBef>
                <a:spcPts val="1600"/>
              </a:spcBef>
            </a:pP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Night Sky</a:t>
            </a:r>
          </a:p>
        </p:txBody>
      </p:sp>
      <p:sp>
        <p:nvSpPr>
          <p:cNvPr id="48" name="Shape 48"/>
          <p:cNvSpPr/>
          <p:nvPr/>
        </p:nvSpPr>
        <p:spPr>
          <a:xfrm>
            <a:off x="6019800" y="0"/>
            <a:ext cx="3124200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/>
            </a:pPr>
            <a:r>
              <a:rPr b="1" sz="2800"/>
              <a:t>From New York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" grpId="1"/>
      <p:bldP build="whole" bldLvl="1" animBg="1" rev="0" advAuto="0" spid="4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457200" y="274636"/>
            <a:ext cx="8229600" cy="56356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/>
            </a:lvl1pPr>
          </a:lstStyle>
          <a:p>
            <a:pPr lvl="0">
              <a:defRPr b="0" sz="1800"/>
            </a:pPr>
            <a:r>
              <a:rPr b="1" sz="2800"/>
              <a:t>Beyond Naked Eye: Telescopes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52" name="image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14400"/>
            <a:ext cx="5943600" cy="594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10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nodeType="after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" grpId="3"/>
      <p:bldP build="whole" bldLvl="1" animBg="1" rev="0" advAuto="0" spid="50" grpId="1"/>
      <p:bldP build="whole" bldLvl="1" animBg="1" rev="0" advAuto="0" spid="51" grpId="2"/>
      <p:bldP build="whole" bldLvl="1" animBg="1" rev="0" advAuto="0" spid="53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57" name="image1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2"/>
      <p:bldP build="whole" bldLvl="1" animBg="1" rev="0" advAuto="0" spid="57" grpId="3"/>
      <p:bldP build="whole" bldLvl="1" animBg="1" rev="0" advAuto="0" spid="5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