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256" r:id="rId2"/>
    <p:sldId id="257" r:id="rId3"/>
    <p:sldId id="258" r:id="rId4"/>
    <p:sldId id="260" r:id="rId5"/>
    <p:sldId id="259" r:id="rId6"/>
    <p:sldId id="265" r:id="rId7"/>
    <p:sldId id="267" r:id="rId8"/>
    <p:sldId id="261" r:id="rId9"/>
    <p:sldId id="262" r:id="rId10"/>
    <p:sldId id="264" r:id="rId11"/>
    <p:sldId id="268" r:id="rId12"/>
    <p:sldId id="269" r:id="rId13"/>
    <p:sldId id="270" r:id="rId14"/>
    <p:sldId id="272" r:id="rId15"/>
    <p:sldId id="271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3" r:id="rId26"/>
    <p:sldId id="282" r:id="rId27"/>
    <p:sldId id="284" r:id="rId28"/>
    <p:sldId id="285" r:id="rId29"/>
    <p:sldId id="287" r:id="rId30"/>
    <p:sldId id="286" r:id="rId31"/>
    <p:sldId id="288" r:id="rId32"/>
    <p:sldId id="292" r:id="rId33"/>
    <p:sldId id="293" r:id="rId34"/>
    <p:sldId id="289" r:id="rId35"/>
    <p:sldId id="290" r:id="rId36"/>
    <p:sldId id="291" r:id="rId37"/>
    <p:sldId id="294" r:id="rId38"/>
    <p:sldId id="295" r:id="rId39"/>
    <p:sldId id="296" r:id="rId40"/>
    <p:sldId id="297" r:id="rId41"/>
    <p:sldId id="299" r:id="rId42"/>
    <p:sldId id="300" r:id="rId43"/>
    <p:sldId id="298" r:id="rId4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8" d="100"/>
          <a:sy n="128" d="100"/>
        </p:scale>
        <p:origin x="-185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handoutMaster" Target="handoutMasters/handoutMaster1.xml"/><Relationship Id="rId47" Type="http://schemas.openxmlformats.org/officeDocument/2006/relationships/printerSettings" Target="printerSettings/printerSettings1.bin"/><Relationship Id="rId48" Type="http://schemas.openxmlformats.org/officeDocument/2006/relationships/presProps" Target="presProps.xml"/><Relationship Id="rId49" Type="http://schemas.openxmlformats.org/officeDocument/2006/relationships/viewProps" Target="view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theme" Target="theme/theme1.xml"/><Relationship Id="rId5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EBBB41-784B-0248-8F1A-53F19170125B}" type="doc">
      <dgm:prSet loTypeId="urn:microsoft.com/office/officeart/2005/8/layout/hierarchy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E456A8C-454A-544A-A645-416270C1255D}">
      <dgm:prSet phldrT="[Text]"/>
      <dgm:spPr/>
      <dgm:t>
        <a:bodyPr/>
        <a:lstStyle/>
        <a:p>
          <a:r>
            <a:rPr lang="en-US" smtClean="0"/>
            <a:t>Abstract Collection</a:t>
          </a:r>
          <a:endParaRPr lang="en-US" dirty="0"/>
        </a:p>
      </dgm:t>
    </dgm:pt>
    <dgm:pt modelId="{B3FEAD15-F0DC-1148-8CEB-76B9D9294AD4}" type="parTrans" cxnId="{D1C4EC2F-DDC8-7B4C-9A17-CDC643802211}">
      <dgm:prSet/>
      <dgm:spPr/>
      <dgm:t>
        <a:bodyPr/>
        <a:lstStyle/>
        <a:p>
          <a:endParaRPr lang="en-US"/>
        </a:p>
      </dgm:t>
    </dgm:pt>
    <dgm:pt modelId="{62C9F7E8-F310-C644-9293-E1937325EE40}" type="sibTrans" cxnId="{D1C4EC2F-DDC8-7B4C-9A17-CDC643802211}">
      <dgm:prSet/>
      <dgm:spPr/>
      <dgm:t>
        <a:bodyPr/>
        <a:lstStyle/>
        <a:p>
          <a:endParaRPr lang="en-US"/>
        </a:p>
      </dgm:t>
    </dgm:pt>
    <dgm:pt modelId="{0DAC9978-A1FF-DC42-9A3A-CFB1B6EE2C18}">
      <dgm:prSet phldrT="[Text]"/>
      <dgm:spPr/>
      <dgm:t>
        <a:bodyPr/>
        <a:lstStyle/>
        <a:p>
          <a:r>
            <a:rPr lang="en-US" dirty="0" smtClean="0"/>
            <a:t>Abstract List	</a:t>
          </a:r>
          <a:endParaRPr lang="en-US" dirty="0"/>
        </a:p>
      </dgm:t>
    </dgm:pt>
    <dgm:pt modelId="{E2141C4E-CB7A-DE4D-8C84-D93FBC02ACA0}" type="parTrans" cxnId="{4973C6A6-715D-8E47-8068-B3124DFC4B00}">
      <dgm:prSet/>
      <dgm:spPr/>
      <dgm:t>
        <a:bodyPr/>
        <a:lstStyle/>
        <a:p>
          <a:endParaRPr lang="en-US"/>
        </a:p>
      </dgm:t>
    </dgm:pt>
    <dgm:pt modelId="{F74AE56F-2DBF-D842-A315-1D7EA091E42D}" type="sibTrans" cxnId="{4973C6A6-715D-8E47-8068-B3124DFC4B00}">
      <dgm:prSet/>
      <dgm:spPr/>
      <dgm:t>
        <a:bodyPr/>
        <a:lstStyle/>
        <a:p>
          <a:endParaRPr lang="en-US"/>
        </a:p>
      </dgm:t>
    </dgm:pt>
    <dgm:pt modelId="{1D3341CB-4219-4345-8436-43EC90901A63}">
      <dgm:prSet phldrT="[Text]"/>
      <dgm:spPr/>
      <dgm:t>
        <a:bodyPr/>
        <a:lstStyle/>
        <a:p>
          <a:r>
            <a:rPr lang="en-US" dirty="0" err="1" smtClean="0"/>
            <a:t>ArrayList</a:t>
          </a:r>
          <a:endParaRPr lang="en-US" dirty="0"/>
        </a:p>
      </dgm:t>
    </dgm:pt>
    <dgm:pt modelId="{6F63CE75-B8DC-5145-BAC1-4D05FA32F644}" type="parTrans" cxnId="{CF441986-DF08-444B-B07E-E282E5C00E78}">
      <dgm:prSet/>
      <dgm:spPr/>
      <dgm:t>
        <a:bodyPr/>
        <a:lstStyle/>
        <a:p>
          <a:endParaRPr lang="en-US"/>
        </a:p>
      </dgm:t>
    </dgm:pt>
    <dgm:pt modelId="{1DF9DB0D-5E99-DA46-80F6-85F7EDF3FEFF}" type="sibTrans" cxnId="{CF441986-DF08-444B-B07E-E282E5C00E78}">
      <dgm:prSet/>
      <dgm:spPr/>
      <dgm:t>
        <a:bodyPr/>
        <a:lstStyle/>
        <a:p>
          <a:endParaRPr lang="en-US"/>
        </a:p>
      </dgm:t>
    </dgm:pt>
    <dgm:pt modelId="{18DE52ED-6967-3749-ACC2-B1990CA82429}">
      <dgm:prSet phldrT="[Text]"/>
      <dgm:spPr/>
      <dgm:t>
        <a:bodyPr/>
        <a:lstStyle/>
        <a:p>
          <a:r>
            <a:rPr lang="en-US" dirty="0" smtClean="0"/>
            <a:t>Vector</a:t>
          </a:r>
          <a:endParaRPr lang="en-US" dirty="0"/>
        </a:p>
      </dgm:t>
    </dgm:pt>
    <dgm:pt modelId="{93B9326E-F0DA-314A-8E82-ACDB9693641F}" type="parTrans" cxnId="{24295AE4-7AE4-B048-B641-F7C552BD912E}">
      <dgm:prSet/>
      <dgm:spPr/>
      <dgm:t>
        <a:bodyPr/>
        <a:lstStyle/>
        <a:p>
          <a:endParaRPr lang="en-US"/>
        </a:p>
      </dgm:t>
    </dgm:pt>
    <dgm:pt modelId="{F4B9DE13-6F78-9646-B395-D7CF4B14567D}" type="sibTrans" cxnId="{24295AE4-7AE4-B048-B641-F7C552BD912E}">
      <dgm:prSet/>
      <dgm:spPr/>
      <dgm:t>
        <a:bodyPr/>
        <a:lstStyle/>
        <a:p>
          <a:endParaRPr lang="en-US"/>
        </a:p>
      </dgm:t>
    </dgm:pt>
    <dgm:pt modelId="{D478E54E-E3AD-7544-8497-C516B630CEFE}">
      <dgm:prSet phldrT="[Text]"/>
      <dgm:spPr/>
      <dgm:t>
        <a:bodyPr/>
        <a:lstStyle/>
        <a:p>
          <a:r>
            <a:rPr lang="en-US" dirty="0" smtClean="0"/>
            <a:t>Abstract Set</a:t>
          </a:r>
          <a:endParaRPr lang="en-US" dirty="0"/>
        </a:p>
      </dgm:t>
    </dgm:pt>
    <dgm:pt modelId="{7AAFEF24-FE29-6546-A13E-5FFD9285F106}" type="parTrans" cxnId="{58DB779B-5FAB-4A4B-B5CF-403BA0D0AA7D}">
      <dgm:prSet/>
      <dgm:spPr/>
      <dgm:t>
        <a:bodyPr/>
        <a:lstStyle/>
        <a:p>
          <a:endParaRPr lang="en-US"/>
        </a:p>
      </dgm:t>
    </dgm:pt>
    <dgm:pt modelId="{447BC3F6-C5E8-B649-BF8A-F715FABF0EDE}" type="sibTrans" cxnId="{58DB779B-5FAB-4A4B-B5CF-403BA0D0AA7D}">
      <dgm:prSet/>
      <dgm:spPr/>
      <dgm:t>
        <a:bodyPr/>
        <a:lstStyle/>
        <a:p>
          <a:endParaRPr lang="en-US"/>
        </a:p>
      </dgm:t>
    </dgm:pt>
    <dgm:pt modelId="{CA5E26B2-3188-924D-A2A6-722D359B0543}">
      <dgm:prSet phldrT="[Text]"/>
      <dgm:spPr/>
      <dgm:t>
        <a:bodyPr/>
        <a:lstStyle/>
        <a:p>
          <a:r>
            <a:rPr lang="en-US" dirty="0" err="1" smtClean="0"/>
            <a:t>HashSet</a:t>
          </a:r>
          <a:endParaRPr lang="en-US" dirty="0"/>
        </a:p>
      </dgm:t>
    </dgm:pt>
    <dgm:pt modelId="{4E51BC95-037E-804C-8B9C-DB81EDACAA35}" type="parTrans" cxnId="{85463381-BA93-5148-BAE4-A1093964583C}">
      <dgm:prSet/>
      <dgm:spPr/>
      <dgm:t>
        <a:bodyPr/>
        <a:lstStyle/>
        <a:p>
          <a:endParaRPr lang="en-US"/>
        </a:p>
      </dgm:t>
    </dgm:pt>
    <dgm:pt modelId="{E86DBC1E-7764-104E-90A1-DB95EAA243EA}" type="sibTrans" cxnId="{85463381-BA93-5148-BAE4-A1093964583C}">
      <dgm:prSet/>
      <dgm:spPr/>
      <dgm:t>
        <a:bodyPr/>
        <a:lstStyle/>
        <a:p>
          <a:endParaRPr lang="en-US"/>
        </a:p>
      </dgm:t>
    </dgm:pt>
    <dgm:pt modelId="{8715FA37-DD60-904D-A846-0B7E679383A5}">
      <dgm:prSet phldrT="[Text]"/>
      <dgm:spPr/>
      <dgm:t>
        <a:bodyPr/>
        <a:lstStyle/>
        <a:p>
          <a:r>
            <a:rPr lang="en-US" dirty="0" err="1" smtClean="0"/>
            <a:t>TreeSet</a:t>
          </a:r>
          <a:endParaRPr lang="en-US" dirty="0"/>
        </a:p>
      </dgm:t>
    </dgm:pt>
    <dgm:pt modelId="{E8585CE5-5A71-8C4A-8D9F-DD66C286DA22}" type="parTrans" cxnId="{B2576D3C-61E6-CA45-8DB5-9F55139A00DC}">
      <dgm:prSet/>
      <dgm:spPr/>
      <dgm:t>
        <a:bodyPr/>
        <a:lstStyle/>
        <a:p>
          <a:endParaRPr lang="en-US"/>
        </a:p>
      </dgm:t>
    </dgm:pt>
    <dgm:pt modelId="{FBC2EBDA-A28C-7240-A626-CCDFABE9A2B2}" type="sibTrans" cxnId="{B2576D3C-61E6-CA45-8DB5-9F55139A00DC}">
      <dgm:prSet/>
      <dgm:spPr/>
      <dgm:t>
        <a:bodyPr/>
        <a:lstStyle/>
        <a:p>
          <a:endParaRPr lang="en-US"/>
        </a:p>
      </dgm:t>
    </dgm:pt>
    <dgm:pt modelId="{5221E14A-F401-FA42-A9D8-531DF684C334}">
      <dgm:prSet phldrT="[Text]"/>
      <dgm:spPr/>
      <dgm:t>
        <a:bodyPr/>
        <a:lstStyle/>
        <a:p>
          <a:r>
            <a:rPr lang="en-US" dirty="0" smtClean="0"/>
            <a:t>… … </a:t>
          </a:r>
          <a:endParaRPr lang="en-US" dirty="0"/>
        </a:p>
      </dgm:t>
    </dgm:pt>
    <dgm:pt modelId="{F5D6D840-4F75-2041-9180-AEAC53765A8E}" type="parTrans" cxnId="{937DF7D6-4DAC-6841-B76D-B63F21648BBF}">
      <dgm:prSet/>
      <dgm:spPr/>
      <dgm:t>
        <a:bodyPr/>
        <a:lstStyle/>
        <a:p>
          <a:endParaRPr lang="en-US"/>
        </a:p>
      </dgm:t>
    </dgm:pt>
    <dgm:pt modelId="{FA18FEE5-1314-9947-B9F5-9897FC11F40F}" type="sibTrans" cxnId="{937DF7D6-4DAC-6841-B76D-B63F21648BBF}">
      <dgm:prSet/>
      <dgm:spPr/>
      <dgm:t>
        <a:bodyPr/>
        <a:lstStyle/>
        <a:p>
          <a:endParaRPr lang="en-US"/>
        </a:p>
      </dgm:t>
    </dgm:pt>
    <dgm:pt modelId="{280FF5A5-5ED1-A142-A1A9-0F66E9F4986B}">
      <dgm:prSet phldrT="[Text]"/>
      <dgm:spPr/>
      <dgm:t>
        <a:bodyPr/>
        <a:lstStyle/>
        <a:p>
          <a:r>
            <a:rPr lang="en-US" dirty="0" smtClean="0"/>
            <a:t>…</a:t>
          </a:r>
          <a:endParaRPr lang="en-US" dirty="0"/>
        </a:p>
      </dgm:t>
    </dgm:pt>
    <dgm:pt modelId="{3ECFD901-6256-9D4B-B7F3-93D9B9B54351}" type="parTrans" cxnId="{6F4B5FDB-089D-CB40-AC8A-5E663A046735}">
      <dgm:prSet/>
      <dgm:spPr/>
      <dgm:t>
        <a:bodyPr/>
        <a:lstStyle/>
        <a:p>
          <a:endParaRPr lang="en-US"/>
        </a:p>
      </dgm:t>
    </dgm:pt>
    <dgm:pt modelId="{41B9796F-A0F4-974E-91DB-1869A6FDCC7B}" type="sibTrans" cxnId="{6F4B5FDB-089D-CB40-AC8A-5E663A046735}">
      <dgm:prSet/>
      <dgm:spPr/>
      <dgm:t>
        <a:bodyPr/>
        <a:lstStyle/>
        <a:p>
          <a:endParaRPr lang="en-US"/>
        </a:p>
      </dgm:t>
    </dgm:pt>
    <dgm:pt modelId="{AA4312AF-02FB-3E41-816D-78D786EBF57D}">
      <dgm:prSet phldrT="[Text]"/>
      <dgm:spPr/>
      <dgm:t>
        <a:bodyPr/>
        <a:lstStyle/>
        <a:p>
          <a:r>
            <a:rPr lang="en-US" dirty="0" smtClean="0"/>
            <a:t>…</a:t>
          </a:r>
          <a:endParaRPr lang="en-US" dirty="0"/>
        </a:p>
      </dgm:t>
    </dgm:pt>
    <dgm:pt modelId="{8B34A1F1-D473-9741-9330-BED1297F5A70}" type="parTrans" cxnId="{5ECE3959-7EC9-8E49-8049-5A0DEF536F49}">
      <dgm:prSet/>
      <dgm:spPr/>
      <dgm:t>
        <a:bodyPr/>
        <a:lstStyle/>
        <a:p>
          <a:endParaRPr lang="en-US"/>
        </a:p>
      </dgm:t>
    </dgm:pt>
    <dgm:pt modelId="{1988C9F7-E949-E74D-8568-C602996EB13F}" type="sibTrans" cxnId="{5ECE3959-7EC9-8E49-8049-5A0DEF536F49}">
      <dgm:prSet/>
      <dgm:spPr/>
      <dgm:t>
        <a:bodyPr/>
        <a:lstStyle/>
        <a:p>
          <a:endParaRPr lang="en-US"/>
        </a:p>
      </dgm:t>
    </dgm:pt>
    <dgm:pt modelId="{873753A2-04E9-414A-884C-BB97429F8504}" type="pres">
      <dgm:prSet presAssocID="{F3EBBB41-784B-0248-8F1A-53F19170125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EFF114F-D4C9-9E43-8534-9D2ADE74CDF5}" type="pres">
      <dgm:prSet presAssocID="{BE456A8C-454A-544A-A645-416270C1255D}" presName="hierRoot1" presStyleCnt="0"/>
      <dgm:spPr/>
    </dgm:pt>
    <dgm:pt modelId="{BFC8269B-468B-3241-B904-E8DCEFCA47C2}" type="pres">
      <dgm:prSet presAssocID="{BE456A8C-454A-544A-A645-416270C1255D}" presName="composite" presStyleCnt="0"/>
      <dgm:spPr/>
    </dgm:pt>
    <dgm:pt modelId="{729596BF-6DB2-B64B-84F4-93A313263480}" type="pres">
      <dgm:prSet presAssocID="{BE456A8C-454A-544A-A645-416270C1255D}" presName="background" presStyleLbl="node0" presStyleIdx="0" presStyleCnt="1"/>
      <dgm:spPr/>
    </dgm:pt>
    <dgm:pt modelId="{681C88CD-7FBE-FE45-8BBD-BDC20C63A414}" type="pres">
      <dgm:prSet presAssocID="{BE456A8C-454A-544A-A645-416270C1255D}" presName="text" presStyleLbl="fgAcc0" presStyleIdx="0" presStyleCnt="1" custLinFactY="-11089" custLinFactNeighborX="-27869" custLinFactNeighborY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E65C88B-3694-6248-8DD1-A7F300873C0E}" type="pres">
      <dgm:prSet presAssocID="{BE456A8C-454A-544A-A645-416270C1255D}" presName="hierChild2" presStyleCnt="0"/>
      <dgm:spPr/>
    </dgm:pt>
    <dgm:pt modelId="{328C1B53-BA42-3542-8E22-141ED3908AC2}" type="pres">
      <dgm:prSet presAssocID="{E2141C4E-CB7A-DE4D-8C84-D93FBC02ACA0}" presName="Name10" presStyleLbl="parChTrans1D2" presStyleIdx="0" presStyleCnt="3"/>
      <dgm:spPr/>
    </dgm:pt>
    <dgm:pt modelId="{AA3A203E-3AC8-A94F-AB37-83FEE3B75B01}" type="pres">
      <dgm:prSet presAssocID="{0DAC9978-A1FF-DC42-9A3A-CFB1B6EE2C18}" presName="hierRoot2" presStyleCnt="0"/>
      <dgm:spPr/>
    </dgm:pt>
    <dgm:pt modelId="{8EF9C08E-DDEB-5D46-82BF-55BA45D8347A}" type="pres">
      <dgm:prSet presAssocID="{0DAC9978-A1FF-DC42-9A3A-CFB1B6EE2C18}" presName="composite2" presStyleCnt="0"/>
      <dgm:spPr/>
    </dgm:pt>
    <dgm:pt modelId="{A89D84B8-38DE-9440-B6E4-FCF55B644C72}" type="pres">
      <dgm:prSet presAssocID="{0DAC9978-A1FF-DC42-9A3A-CFB1B6EE2C18}" presName="background2" presStyleLbl="node2" presStyleIdx="0" presStyleCnt="3"/>
      <dgm:spPr/>
    </dgm:pt>
    <dgm:pt modelId="{C0806231-5E12-6A48-AC13-F138119AF617}" type="pres">
      <dgm:prSet presAssocID="{0DAC9978-A1FF-DC42-9A3A-CFB1B6EE2C18}" presName="text2" presStyleLbl="fgAcc2" presStyleIdx="0" presStyleCnt="3" custLinFactNeighborX="-44417" custLinFactNeighborY="-7405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8B870B7-394F-AE4A-9B95-D2AAA6152482}" type="pres">
      <dgm:prSet presAssocID="{0DAC9978-A1FF-DC42-9A3A-CFB1B6EE2C18}" presName="hierChild3" presStyleCnt="0"/>
      <dgm:spPr/>
    </dgm:pt>
    <dgm:pt modelId="{7B4FAD40-A267-F145-90B2-1B1BE82E97C8}" type="pres">
      <dgm:prSet presAssocID="{6F63CE75-B8DC-5145-BAC1-4D05FA32F644}" presName="Name17" presStyleLbl="parChTrans1D3" presStyleIdx="0" presStyleCnt="6"/>
      <dgm:spPr/>
    </dgm:pt>
    <dgm:pt modelId="{F5EDE306-4915-0E48-B636-E0D6DBDA0237}" type="pres">
      <dgm:prSet presAssocID="{1D3341CB-4219-4345-8436-43EC90901A63}" presName="hierRoot3" presStyleCnt="0"/>
      <dgm:spPr/>
    </dgm:pt>
    <dgm:pt modelId="{F638A82E-6156-4140-8AA5-25ECA0BF3E1A}" type="pres">
      <dgm:prSet presAssocID="{1D3341CB-4219-4345-8436-43EC90901A63}" presName="composite3" presStyleCnt="0"/>
      <dgm:spPr/>
    </dgm:pt>
    <dgm:pt modelId="{79C5C246-F6E9-DD49-8509-BE75BA352740}" type="pres">
      <dgm:prSet presAssocID="{1D3341CB-4219-4345-8436-43EC90901A63}" presName="background3" presStyleLbl="node3" presStyleIdx="0" presStyleCnt="6"/>
      <dgm:spPr/>
    </dgm:pt>
    <dgm:pt modelId="{6D83ED6F-A1B0-A247-8406-F49EB4D4DE14}" type="pres">
      <dgm:prSet presAssocID="{1D3341CB-4219-4345-8436-43EC90901A63}" presName="text3" presStyleLbl="fgAcc3" presStyleIdx="0" presStyleCnt="6">
        <dgm:presLayoutVars>
          <dgm:chPref val="3"/>
        </dgm:presLayoutVars>
      </dgm:prSet>
      <dgm:spPr/>
    </dgm:pt>
    <dgm:pt modelId="{37D56CAE-56EE-814C-9843-0C5F0F08A332}" type="pres">
      <dgm:prSet presAssocID="{1D3341CB-4219-4345-8436-43EC90901A63}" presName="hierChild4" presStyleCnt="0"/>
      <dgm:spPr/>
    </dgm:pt>
    <dgm:pt modelId="{C9DAC945-18D6-114D-B875-10E734B5DF22}" type="pres">
      <dgm:prSet presAssocID="{93B9326E-F0DA-314A-8E82-ACDB9693641F}" presName="Name17" presStyleLbl="parChTrans1D3" presStyleIdx="1" presStyleCnt="6"/>
      <dgm:spPr/>
    </dgm:pt>
    <dgm:pt modelId="{9F745F94-E1C7-EC42-998D-6BA316EB4A3B}" type="pres">
      <dgm:prSet presAssocID="{18DE52ED-6967-3749-ACC2-B1990CA82429}" presName="hierRoot3" presStyleCnt="0"/>
      <dgm:spPr/>
    </dgm:pt>
    <dgm:pt modelId="{59E9B73D-B587-1848-AB81-39D012007FD5}" type="pres">
      <dgm:prSet presAssocID="{18DE52ED-6967-3749-ACC2-B1990CA82429}" presName="composite3" presStyleCnt="0"/>
      <dgm:spPr/>
    </dgm:pt>
    <dgm:pt modelId="{3559C629-2FB6-C941-8CB9-CBDD5B71EDA3}" type="pres">
      <dgm:prSet presAssocID="{18DE52ED-6967-3749-ACC2-B1990CA82429}" presName="background3" presStyleLbl="node3" presStyleIdx="1" presStyleCnt="6"/>
      <dgm:spPr/>
    </dgm:pt>
    <dgm:pt modelId="{B4DC7BAB-7CF5-0A49-A0E9-6DBB44CF7AAD}" type="pres">
      <dgm:prSet presAssocID="{18DE52ED-6967-3749-ACC2-B1990CA82429}" presName="text3" presStyleLbl="fgAcc3" presStyleIdx="1" presStyleCnt="6">
        <dgm:presLayoutVars>
          <dgm:chPref val="3"/>
        </dgm:presLayoutVars>
      </dgm:prSet>
      <dgm:spPr/>
    </dgm:pt>
    <dgm:pt modelId="{318A86D1-861E-3447-A7F3-85CE7A298E24}" type="pres">
      <dgm:prSet presAssocID="{18DE52ED-6967-3749-ACC2-B1990CA82429}" presName="hierChild4" presStyleCnt="0"/>
      <dgm:spPr/>
    </dgm:pt>
    <dgm:pt modelId="{2D154C01-CF01-A54E-ACCE-68492E6CDC81}" type="pres">
      <dgm:prSet presAssocID="{8B34A1F1-D473-9741-9330-BED1297F5A70}" presName="Name17" presStyleLbl="parChTrans1D3" presStyleIdx="2" presStyleCnt="6"/>
      <dgm:spPr/>
    </dgm:pt>
    <dgm:pt modelId="{B14C018A-4146-FA4B-90C9-6D047C49F00C}" type="pres">
      <dgm:prSet presAssocID="{AA4312AF-02FB-3E41-816D-78D786EBF57D}" presName="hierRoot3" presStyleCnt="0"/>
      <dgm:spPr/>
    </dgm:pt>
    <dgm:pt modelId="{94B3E492-F78B-1743-AC52-6D773A5414C1}" type="pres">
      <dgm:prSet presAssocID="{AA4312AF-02FB-3E41-816D-78D786EBF57D}" presName="composite3" presStyleCnt="0"/>
      <dgm:spPr/>
    </dgm:pt>
    <dgm:pt modelId="{EE79DBBE-045A-FA4A-A204-42B848F6BAB6}" type="pres">
      <dgm:prSet presAssocID="{AA4312AF-02FB-3E41-816D-78D786EBF57D}" presName="background3" presStyleLbl="node3" presStyleIdx="2" presStyleCnt="6"/>
      <dgm:spPr/>
    </dgm:pt>
    <dgm:pt modelId="{275C4A52-E99D-4547-89D1-211C0F6ED846}" type="pres">
      <dgm:prSet presAssocID="{AA4312AF-02FB-3E41-816D-78D786EBF57D}" presName="text3" presStyleLbl="fgAcc3" presStyleIdx="2" presStyleCnt="6">
        <dgm:presLayoutVars>
          <dgm:chPref val="3"/>
        </dgm:presLayoutVars>
      </dgm:prSet>
      <dgm:spPr/>
    </dgm:pt>
    <dgm:pt modelId="{9E05E93B-2326-6044-AADB-471E58A661DD}" type="pres">
      <dgm:prSet presAssocID="{AA4312AF-02FB-3E41-816D-78D786EBF57D}" presName="hierChild4" presStyleCnt="0"/>
      <dgm:spPr/>
    </dgm:pt>
    <dgm:pt modelId="{F460E7ED-9395-004C-8760-955A908F4207}" type="pres">
      <dgm:prSet presAssocID="{F5D6D840-4F75-2041-9180-AEAC53765A8E}" presName="Name10" presStyleLbl="parChTrans1D2" presStyleIdx="1" presStyleCnt="3"/>
      <dgm:spPr/>
    </dgm:pt>
    <dgm:pt modelId="{FC3CA3C9-AB48-D14A-83D8-1917DB0FC87A}" type="pres">
      <dgm:prSet presAssocID="{5221E14A-F401-FA42-A9D8-531DF684C334}" presName="hierRoot2" presStyleCnt="0"/>
      <dgm:spPr/>
    </dgm:pt>
    <dgm:pt modelId="{D3C7246C-F05A-2C4B-82C1-7A7F33A0FF93}" type="pres">
      <dgm:prSet presAssocID="{5221E14A-F401-FA42-A9D8-531DF684C334}" presName="composite2" presStyleCnt="0"/>
      <dgm:spPr/>
    </dgm:pt>
    <dgm:pt modelId="{B2D6EB36-8467-7449-A297-DC36ACB561B8}" type="pres">
      <dgm:prSet presAssocID="{5221E14A-F401-FA42-A9D8-531DF684C334}" presName="background2" presStyleLbl="node2" presStyleIdx="1" presStyleCnt="3"/>
      <dgm:spPr/>
    </dgm:pt>
    <dgm:pt modelId="{30E4A6C1-EB07-8D42-AE1C-531D8C17CCD2}" type="pres">
      <dgm:prSet presAssocID="{5221E14A-F401-FA42-A9D8-531DF684C334}" presName="text2" presStyleLbl="fgAcc2" presStyleIdx="1" presStyleCnt="3" custLinFactNeighborX="33094" custLinFactNeighborY="-54859">
        <dgm:presLayoutVars>
          <dgm:chPref val="3"/>
        </dgm:presLayoutVars>
      </dgm:prSet>
      <dgm:spPr/>
    </dgm:pt>
    <dgm:pt modelId="{7E4FD818-F676-754E-9144-4DED43C2EABF}" type="pres">
      <dgm:prSet presAssocID="{5221E14A-F401-FA42-A9D8-531DF684C334}" presName="hierChild3" presStyleCnt="0"/>
      <dgm:spPr/>
    </dgm:pt>
    <dgm:pt modelId="{323112ED-6587-C648-803B-68B8F57959A9}" type="pres">
      <dgm:prSet presAssocID="{7AAFEF24-FE29-6546-A13E-5FFD9285F106}" presName="Name10" presStyleLbl="parChTrans1D2" presStyleIdx="2" presStyleCnt="3"/>
      <dgm:spPr/>
    </dgm:pt>
    <dgm:pt modelId="{BBC7B2E9-F2F2-7049-90C9-7769D322518A}" type="pres">
      <dgm:prSet presAssocID="{D478E54E-E3AD-7544-8497-C516B630CEFE}" presName="hierRoot2" presStyleCnt="0"/>
      <dgm:spPr/>
    </dgm:pt>
    <dgm:pt modelId="{1BAD8107-3764-B44A-861C-A4E6C1B94B8A}" type="pres">
      <dgm:prSet presAssocID="{D478E54E-E3AD-7544-8497-C516B630CEFE}" presName="composite2" presStyleCnt="0"/>
      <dgm:spPr/>
    </dgm:pt>
    <dgm:pt modelId="{5D848571-1C6B-0343-8CB0-B8F141FE85EB}" type="pres">
      <dgm:prSet presAssocID="{D478E54E-E3AD-7544-8497-C516B630CEFE}" presName="background2" presStyleLbl="node2" presStyleIdx="2" presStyleCnt="3"/>
      <dgm:spPr/>
    </dgm:pt>
    <dgm:pt modelId="{677E1463-562E-434D-9CD6-4A841D6E31AE}" type="pres">
      <dgm:prSet presAssocID="{D478E54E-E3AD-7544-8497-C516B630CEFE}" presName="text2" presStyleLbl="fgAcc2" presStyleIdx="2" presStyleCnt="3" custLinFactNeighborX="35022" custLinFactNeighborY="-75430">
        <dgm:presLayoutVars>
          <dgm:chPref val="3"/>
        </dgm:presLayoutVars>
      </dgm:prSet>
      <dgm:spPr/>
    </dgm:pt>
    <dgm:pt modelId="{FB376FE0-5245-DB42-B5C0-6127B66A9068}" type="pres">
      <dgm:prSet presAssocID="{D478E54E-E3AD-7544-8497-C516B630CEFE}" presName="hierChild3" presStyleCnt="0"/>
      <dgm:spPr/>
    </dgm:pt>
    <dgm:pt modelId="{8833FAC3-93CB-9242-A232-FE551D4C6E7E}" type="pres">
      <dgm:prSet presAssocID="{4E51BC95-037E-804C-8B9C-DB81EDACAA35}" presName="Name17" presStyleLbl="parChTrans1D3" presStyleIdx="3" presStyleCnt="6"/>
      <dgm:spPr/>
    </dgm:pt>
    <dgm:pt modelId="{C4A7BEAE-1302-5B4A-AB40-5C5532F86153}" type="pres">
      <dgm:prSet presAssocID="{CA5E26B2-3188-924D-A2A6-722D359B0543}" presName="hierRoot3" presStyleCnt="0"/>
      <dgm:spPr/>
    </dgm:pt>
    <dgm:pt modelId="{E7C71C56-8D1C-6E40-BD72-D5B806EFA515}" type="pres">
      <dgm:prSet presAssocID="{CA5E26B2-3188-924D-A2A6-722D359B0543}" presName="composite3" presStyleCnt="0"/>
      <dgm:spPr/>
    </dgm:pt>
    <dgm:pt modelId="{3A43863A-4297-2544-8722-2C6B9A1AF7FA}" type="pres">
      <dgm:prSet presAssocID="{CA5E26B2-3188-924D-A2A6-722D359B0543}" presName="background3" presStyleLbl="node3" presStyleIdx="3" presStyleCnt="6"/>
      <dgm:spPr/>
    </dgm:pt>
    <dgm:pt modelId="{04772281-4718-814C-9BD4-942266B4B5F5}" type="pres">
      <dgm:prSet presAssocID="{CA5E26B2-3188-924D-A2A6-722D359B0543}" presName="text3" presStyleLbl="fgAcc3" presStyleIdx="3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F82334A-07AC-5142-9E9D-8F3C2748B3DB}" type="pres">
      <dgm:prSet presAssocID="{CA5E26B2-3188-924D-A2A6-722D359B0543}" presName="hierChild4" presStyleCnt="0"/>
      <dgm:spPr/>
    </dgm:pt>
    <dgm:pt modelId="{5BE08595-BB95-7E4C-A9B7-BC1E208A2527}" type="pres">
      <dgm:prSet presAssocID="{E8585CE5-5A71-8C4A-8D9F-DD66C286DA22}" presName="Name17" presStyleLbl="parChTrans1D3" presStyleIdx="4" presStyleCnt="6"/>
      <dgm:spPr/>
    </dgm:pt>
    <dgm:pt modelId="{1C105C72-73C0-6E4C-949F-05402271DC44}" type="pres">
      <dgm:prSet presAssocID="{8715FA37-DD60-904D-A846-0B7E679383A5}" presName="hierRoot3" presStyleCnt="0"/>
      <dgm:spPr/>
    </dgm:pt>
    <dgm:pt modelId="{F400CA48-84C9-684C-B805-550CE242B71F}" type="pres">
      <dgm:prSet presAssocID="{8715FA37-DD60-904D-A846-0B7E679383A5}" presName="composite3" presStyleCnt="0"/>
      <dgm:spPr/>
    </dgm:pt>
    <dgm:pt modelId="{DBA51E1F-5500-C74C-B17A-78F72A404EC5}" type="pres">
      <dgm:prSet presAssocID="{8715FA37-DD60-904D-A846-0B7E679383A5}" presName="background3" presStyleLbl="node3" presStyleIdx="4" presStyleCnt="6"/>
      <dgm:spPr/>
    </dgm:pt>
    <dgm:pt modelId="{386B1A21-6E57-E246-8427-0C6D9BE45ECC}" type="pres">
      <dgm:prSet presAssocID="{8715FA37-DD60-904D-A846-0B7E679383A5}" presName="text3" presStyleLbl="fgAcc3" presStyleIdx="4" presStyleCnt="6">
        <dgm:presLayoutVars>
          <dgm:chPref val="3"/>
        </dgm:presLayoutVars>
      </dgm:prSet>
      <dgm:spPr/>
    </dgm:pt>
    <dgm:pt modelId="{41A33834-A006-994B-8752-52BF634B3393}" type="pres">
      <dgm:prSet presAssocID="{8715FA37-DD60-904D-A846-0B7E679383A5}" presName="hierChild4" presStyleCnt="0"/>
      <dgm:spPr/>
    </dgm:pt>
    <dgm:pt modelId="{F46EEAA0-1079-4C4E-8056-BA1CF275F5CF}" type="pres">
      <dgm:prSet presAssocID="{3ECFD901-6256-9D4B-B7F3-93D9B9B54351}" presName="Name17" presStyleLbl="parChTrans1D3" presStyleIdx="5" presStyleCnt="6"/>
      <dgm:spPr/>
    </dgm:pt>
    <dgm:pt modelId="{C5069B82-C55D-234E-9F37-0A03992A194A}" type="pres">
      <dgm:prSet presAssocID="{280FF5A5-5ED1-A142-A1A9-0F66E9F4986B}" presName="hierRoot3" presStyleCnt="0"/>
      <dgm:spPr/>
    </dgm:pt>
    <dgm:pt modelId="{05242EC7-4915-6248-8FF3-1C2835BC67F3}" type="pres">
      <dgm:prSet presAssocID="{280FF5A5-5ED1-A142-A1A9-0F66E9F4986B}" presName="composite3" presStyleCnt="0"/>
      <dgm:spPr/>
    </dgm:pt>
    <dgm:pt modelId="{C8BF7AB9-01A1-7D43-9E46-5CBE260C09C8}" type="pres">
      <dgm:prSet presAssocID="{280FF5A5-5ED1-A142-A1A9-0F66E9F4986B}" presName="background3" presStyleLbl="node3" presStyleIdx="5" presStyleCnt="6"/>
      <dgm:spPr/>
    </dgm:pt>
    <dgm:pt modelId="{33F83677-E247-864E-BCAA-961A86C78465}" type="pres">
      <dgm:prSet presAssocID="{280FF5A5-5ED1-A142-A1A9-0F66E9F4986B}" presName="text3" presStyleLbl="fgAcc3" presStyleIdx="5" presStyleCnt="6">
        <dgm:presLayoutVars>
          <dgm:chPref val="3"/>
        </dgm:presLayoutVars>
      </dgm:prSet>
      <dgm:spPr/>
    </dgm:pt>
    <dgm:pt modelId="{F0D4EA9F-CF80-AA41-AF8B-7FEF37FC4AF6}" type="pres">
      <dgm:prSet presAssocID="{280FF5A5-5ED1-A142-A1A9-0F66E9F4986B}" presName="hierChild4" presStyleCnt="0"/>
      <dgm:spPr/>
    </dgm:pt>
  </dgm:ptLst>
  <dgm:cxnLst>
    <dgm:cxn modelId="{22AF9B82-8B7C-FD44-9DCD-80177B503963}" type="presOf" srcId="{6F63CE75-B8DC-5145-BAC1-4D05FA32F644}" destId="{7B4FAD40-A267-F145-90B2-1B1BE82E97C8}" srcOrd="0" destOrd="0" presId="urn:microsoft.com/office/officeart/2005/8/layout/hierarchy1"/>
    <dgm:cxn modelId="{4C3B0224-E75F-784F-9BE3-0780C9213848}" type="presOf" srcId="{93B9326E-F0DA-314A-8E82-ACDB9693641F}" destId="{C9DAC945-18D6-114D-B875-10E734B5DF22}" srcOrd="0" destOrd="0" presId="urn:microsoft.com/office/officeart/2005/8/layout/hierarchy1"/>
    <dgm:cxn modelId="{192EAFCD-B793-1940-83E0-2508E5593F7F}" type="presOf" srcId="{4E51BC95-037E-804C-8B9C-DB81EDACAA35}" destId="{8833FAC3-93CB-9242-A232-FE551D4C6E7E}" srcOrd="0" destOrd="0" presId="urn:microsoft.com/office/officeart/2005/8/layout/hierarchy1"/>
    <dgm:cxn modelId="{6CAD76B9-03EB-3542-95BB-3A4CAF6346B8}" type="presOf" srcId="{F5D6D840-4F75-2041-9180-AEAC53765A8E}" destId="{F460E7ED-9395-004C-8760-955A908F4207}" srcOrd="0" destOrd="0" presId="urn:microsoft.com/office/officeart/2005/8/layout/hierarchy1"/>
    <dgm:cxn modelId="{D1C4EC2F-DDC8-7B4C-9A17-CDC643802211}" srcId="{F3EBBB41-784B-0248-8F1A-53F19170125B}" destId="{BE456A8C-454A-544A-A645-416270C1255D}" srcOrd="0" destOrd="0" parTransId="{B3FEAD15-F0DC-1148-8CEB-76B9D9294AD4}" sibTransId="{62C9F7E8-F310-C644-9293-E1937325EE40}"/>
    <dgm:cxn modelId="{24295AE4-7AE4-B048-B641-F7C552BD912E}" srcId="{0DAC9978-A1FF-DC42-9A3A-CFB1B6EE2C18}" destId="{18DE52ED-6967-3749-ACC2-B1990CA82429}" srcOrd="1" destOrd="0" parTransId="{93B9326E-F0DA-314A-8E82-ACDB9693641F}" sibTransId="{F4B9DE13-6F78-9646-B395-D7CF4B14567D}"/>
    <dgm:cxn modelId="{FE9FCEE0-024B-3140-85A3-9F8609661F87}" type="presOf" srcId="{BE456A8C-454A-544A-A645-416270C1255D}" destId="{681C88CD-7FBE-FE45-8BBD-BDC20C63A414}" srcOrd="0" destOrd="0" presId="urn:microsoft.com/office/officeart/2005/8/layout/hierarchy1"/>
    <dgm:cxn modelId="{6C8C3DCA-02AF-E24F-8531-B457C21FE44F}" type="presOf" srcId="{E8585CE5-5A71-8C4A-8D9F-DD66C286DA22}" destId="{5BE08595-BB95-7E4C-A9B7-BC1E208A2527}" srcOrd="0" destOrd="0" presId="urn:microsoft.com/office/officeart/2005/8/layout/hierarchy1"/>
    <dgm:cxn modelId="{B2576D3C-61E6-CA45-8DB5-9F55139A00DC}" srcId="{D478E54E-E3AD-7544-8497-C516B630CEFE}" destId="{8715FA37-DD60-904D-A846-0B7E679383A5}" srcOrd="1" destOrd="0" parTransId="{E8585CE5-5A71-8C4A-8D9F-DD66C286DA22}" sibTransId="{FBC2EBDA-A28C-7240-A626-CCDFABE9A2B2}"/>
    <dgm:cxn modelId="{5458777C-AC53-6D40-BDA9-7ACED28E4DE5}" type="presOf" srcId="{F3EBBB41-784B-0248-8F1A-53F19170125B}" destId="{873753A2-04E9-414A-884C-BB97429F8504}" srcOrd="0" destOrd="0" presId="urn:microsoft.com/office/officeart/2005/8/layout/hierarchy1"/>
    <dgm:cxn modelId="{AE115D09-8707-D043-8337-077ED86B774A}" type="presOf" srcId="{0DAC9978-A1FF-DC42-9A3A-CFB1B6EE2C18}" destId="{C0806231-5E12-6A48-AC13-F138119AF617}" srcOrd="0" destOrd="0" presId="urn:microsoft.com/office/officeart/2005/8/layout/hierarchy1"/>
    <dgm:cxn modelId="{2697A6E5-1643-3544-B403-C2C5C62F46C0}" type="presOf" srcId="{5221E14A-F401-FA42-A9D8-531DF684C334}" destId="{30E4A6C1-EB07-8D42-AE1C-531D8C17CCD2}" srcOrd="0" destOrd="0" presId="urn:microsoft.com/office/officeart/2005/8/layout/hierarchy1"/>
    <dgm:cxn modelId="{FDB6074C-C447-B348-A82A-0419F412942B}" type="presOf" srcId="{3ECFD901-6256-9D4B-B7F3-93D9B9B54351}" destId="{F46EEAA0-1079-4C4E-8056-BA1CF275F5CF}" srcOrd="0" destOrd="0" presId="urn:microsoft.com/office/officeart/2005/8/layout/hierarchy1"/>
    <dgm:cxn modelId="{4973C6A6-715D-8E47-8068-B3124DFC4B00}" srcId="{BE456A8C-454A-544A-A645-416270C1255D}" destId="{0DAC9978-A1FF-DC42-9A3A-CFB1B6EE2C18}" srcOrd="0" destOrd="0" parTransId="{E2141C4E-CB7A-DE4D-8C84-D93FBC02ACA0}" sibTransId="{F74AE56F-2DBF-D842-A315-1D7EA091E42D}"/>
    <dgm:cxn modelId="{4C93F6EE-726C-0F4D-92AD-F96F03D1824D}" type="presOf" srcId="{AA4312AF-02FB-3E41-816D-78D786EBF57D}" destId="{275C4A52-E99D-4547-89D1-211C0F6ED846}" srcOrd="0" destOrd="0" presId="urn:microsoft.com/office/officeart/2005/8/layout/hierarchy1"/>
    <dgm:cxn modelId="{143AD834-8390-C448-BA32-9339760E8249}" type="presOf" srcId="{1D3341CB-4219-4345-8436-43EC90901A63}" destId="{6D83ED6F-A1B0-A247-8406-F49EB4D4DE14}" srcOrd="0" destOrd="0" presId="urn:microsoft.com/office/officeart/2005/8/layout/hierarchy1"/>
    <dgm:cxn modelId="{8F6F1F79-CF74-F14A-A756-F5946055E1A6}" type="presOf" srcId="{18DE52ED-6967-3749-ACC2-B1990CA82429}" destId="{B4DC7BAB-7CF5-0A49-A0E9-6DBB44CF7AAD}" srcOrd="0" destOrd="0" presId="urn:microsoft.com/office/officeart/2005/8/layout/hierarchy1"/>
    <dgm:cxn modelId="{9F09B3F6-A55B-4A49-AF41-9B518DAB1C36}" type="presOf" srcId="{D478E54E-E3AD-7544-8497-C516B630CEFE}" destId="{677E1463-562E-434D-9CD6-4A841D6E31AE}" srcOrd="0" destOrd="0" presId="urn:microsoft.com/office/officeart/2005/8/layout/hierarchy1"/>
    <dgm:cxn modelId="{8ABD47DF-2CDC-DA47-BB8C-959E11FC80C4}" type="presOf" srcId="{E2141C4E-CB7A-DE4D-8C84-D93FBC02ACA0}" destId="{328C1B53-BA42-3542-8E22-141ED3908AC2}" srcOrd="0" destOrd="0" presId="urn:microsoft.com/office/officeart/2005/8/layout/hierarchy1"/>
    <dgm:cxn modelId="{CF441986-DF08-444B-B07E-E282E5C00E78}" srcId="{0DAC9978-A1FF-DC42-9A3A-CFB1B6EE2C18}" destId="{1D3341CB-4219-4345-8436-43EC90901A63}" srcOrd="0" destOrd="0" parTransId="{6F63CE75-B8DC-5145-BAC1-4D05FA32F644}" sibTransId="{1DF9DB0D-5E99-DA46-80F6-85F7EDF3FEFF}"/>
    <dgm:cxn modelId="{6F4B5FDB-089D-CB40-AC8A-5E663A046735}" srcId="{D478E54E-E3AD-7544-8497-C516B630CEFE}" destId="{280FF5A5-5ED1-A142-A1A9-0F66E9F4986B}" srcOrd="2" destOrd="0" parTransId="{3ECFD901-6256-9D4B-B7F3-93D9B9B54351}" sibTransId="{41B9796F-A0F4-974E-91DB-1869A6FDCC7B}"/>
    <dgm:cxn modelId="{A21D4A7D-2BD5-AF4C-8139-CDAA9A01D6A3}" type="presOf" srcId="{280FF5A5-5ED1-A142-A1A9-0F66E9F4986B}" destId="{33F83677-E247-864E-BCAA-961A86C78465}" srcOrd="0" destOrd="0" presId="urn:microsoft.com/office/officeart/2005/8/layout/hierarchy1"/>
    <dgm:cxn modelId="{5518CA1C-6015-A24F-95F9-AF21136C4569}" type="presOf" srcId="{8715FA37-DD60-904D-A846-0B7E679383A5}" destId="{386B1A21-6E57-E246-8427-0C6D9BE45ECC}" srcOrd="0" destOrd="0" presId="urn:microsoft.com/office/officeart/2005/8/layout/hierarchy1"/>
    <dgm:cxn modelId="{58DB779B-5FAB-4A4B-B5CF-403BA0D0AA7D}" srcId="{BE456A8C-454A-544A-A645-416270C1255D}" destId="{D478E54E-E3AD-7544-8497-C516B630CEFE}" srcOrd="2" destOrd="0" parTransId="{7AAFEF24-FE29-6546-A13E-5FFD9285F106}" sibTransId="{447BC3F6-C5E8-B649-BF8A-F715FABF0EDE}"/>
    <dgm:cxn modelId="{5ECE3959-7EC9-8E49-8049-5A0DEF536F49}" srcId="{0DAC9978-A1FF-DC42-9A3A-CFB1B6EE2C18}" destId="{AA4312AF-02FB-3E41-816D-78D786EBF57D}" srcOrd="2" destOrd="0" parTransId="{8B34A1F1-D473-9741-9330-BED1297F5A70}" sibTransId="{1988C9F7-E949-E74D-8568-C602996EB13F}"/>
    <dgm:cxn modelId="{FE66E8B3-295B-BE48-B7AD-094E7D56A850}" type="presOf" srcId="{8B34A1F1-D473-9741-9330-BED1297F5A70}" destId="{2D154C01-CF01-A54E-ACCE-68492E6CDC81}" srcOrd="0" destOrd="0" presId="urn:microsoft.com/office/officeart/2005/8/layout/hierarchy1"/>
    <dgm:cxn modelId="{3D6AE37E-E01F-C348-B64F-C4662A8DCF7D}" type="presOf" srcId="{CA5E26B2-3188-924D-A2A6-722D359B0543}" destId="{04772281-4718-814C-9BD4-942266B4B5F5}" srcOrd="0" destOrd="0" presId="urn:microsoft.com/office/officeart/2005/8/layout/hierarchy1"/>
    <dgm:cxn modelId="{CCFD0DE6-18DE-F74E-9D49-A2C71B72A2BF}" type="presOf" srcId="{7AAFEF24-FE29-6546-A13E-5FFD9285F106}" destId="{323112ED-6587-C648-803B-68B8F57959A9}" srcOrd="0" destOrd="0" presId="urn:microsoft.com/office/officeart/2005/8/layout/hierarchy1"/>
    <dgm:cxn modelId="{937DF7D6-4DAC-6841-B76D-B63F21648BBF}" srcId="{BE456A8C-454A-544A-A645-416270C1255D}" destId="{5221E14A-F401-FA42-A9D8-531DF684C334}" srcOrd="1" destOrd="0" parTransId="{F5D6D840-4F75-2041-9180-AEAC53765A8E}" sibTransId="{FA18FEE5-1314-9947-B9F5-9897FC11F40F}"/>
    <dgm:cxn modelId="{85463381-BA93-5148-BAE4-A1093964583C}" srcId="{D478E54E-E3AD-7544-8497-C516B630CEFE}" destId="{CA5E26B2-3188-924D-A2A6-722D359B0543}" srcOrd="0" destOrd="0" parTransId="{4E51BC95-037E-804C-8B9C-DB81EDACAA35}" sibTransId="{E86DBC1E-7764-104E-90A1-DB95EAA243EA}"/>
    <dgm:cxn modelId="{D5ABD2D2-112E-344E-AF9A-5DBC146043AF}" type="presParOf" srcId="{873753A2-04E9-414A-884C-BB97429F8504}" destId="{1EFF114F-D4C9-9E43-8534-9D2ADE74CDF5}" srcOrd="0" destOrd="0" presId="urn:microsoft.com/office/officeart/2005/8/layout/hierarchy1"/>
    <dgm:cxn modelId="{56A69ED6-5ABB-C74C-92E0-A1592DE8602E}" type="presParOf" srcId="{1EFF114F-D4C9-9E43-8534-9D2ADE74CDF5}" destId="{BFC8269B-468B-3241-B904-E8DCEFCA47C2}" srcOrd="0" destOrd="0" presId="urn:microsoft.com/office/officeart/2005/8/layout/hierarchy1"/>
    <dgm:cxn modelId="{639FF7AE-2CF0-BE4E-9553-68E7ADFB3B5B}" type="presParOf" srcId="{BFC8269B-468B-3241-B904-E8DCEFCA47C2}" destId="{729596BF-6DB2-B64B-84F4-93A313263480}" srcOrd="0" destOrd="0" presId="urn:microsoft.com/office/officeart/2005/8/layout/hierarchy1"/>
    <dgm:cxn modelId="{9F3AF5B7-CBFB-C742-B222-766F75208030}" type="presParOf" srcId="{BFC8269B-468B-3241-B904-E8DCEFCA47C2}" destId="{681C88CD-7FBE-FE45-8BBD-BDC20C63A414}" srcOrd="1" destOrd="0" presId="urn:microsoft.com/office/officeart/2005/8/layout/hierarchy1"/>
    <dgm:cxn modelId="{24BD9963-06FC-9F47-A016-BDA51799C40B}" type="presParOf" srcId="{1EFF114F-D4C9-9E43-8534-9D2ADE74CDF5}" destId="{CE65C88B-3694-6248-8DD1-A7F300873C0E}" srcOrd="1" destOrd="0" presId="urn:microsoft.com/office/officeart/2005/8/layout/hierarchy1"/>
    <dgm:cxn modelId="{C5F40D87-6B72-5A45-B30A-B0510E4D3792}" type="presParOf" srcId="{CE65C88B-3694-6248-8DD1-A7F300873C0E}" destId="{328C1B53-BA42-3542-8E22-141ED3908AC2}" srcOrd="0" destOrd="0" presId="urn:microsoft.com/office/officeart/2005/8/layout/hierarchy1"/>
    <dgm:cxn modelId="{0EA866F5-B90D-0149-B813-CD8287A45D9B}" type="presParOf" srcId="{CE65C88B-3694-6248-8DD1-A7F300873C0E}" destId="{AA3A203E-3AC8-A94F-AB37-83FEE3B75B01}" srcOrd="1" destOrd="0" presId="urn:microsoft.com/office/officeart/2005/8/layout/hierarchy1"/>
    <dgm:cxn modelId="{A769E799-EFB1-3F49-B54C-29BF0E9EFC73}" type="presParOf" srcId="{AA3A203E-3AC8-A94F-AB37-83FEE3B75B01}" destId="{8EF9C08E-DDEB-5D46-82BF-55BA45D8347A}" srcOrd="0" destOrd="0" presId="urn:microsoft.com/office/officeart/2005/8/layout/hierarchy1"/>
    <dgm:cxn modelId="{19165650-C1E0-F740-882A-BA17D46CAAD6}" type="presParOf" srcId="{8EF9C08E-DDEB-5D46-82BF-55BA45D8347A}" destId="{A89D84B8-38DE-9440-B6E4-FCF55B644C72}" srcOrd="0" destOrd="0" presId="urn:microsoft.com/office/officeart/2005/8/layout/hierarchy1"/>
    <dgm:cxn modelId="{747900E0-650B-7B4A-9178-1BE9240C782A}" type="presParOf" srcId="{8EF9C08E-DDEB-5D46-82BF-55BA45D8347A}" destId="{C0806231-5E12-6A48-AC13-F138119AF617}" srcOrd="1" destOrd="0" presId="urn:microsoft.com/office/officeart/2005/8/layout/hierarchy1"/>
    <dgm:cxn modelId="{83D5E1EE-16EB-BB41-983A-C21BAC77C8C6}" type="presParOf" srcId="{AA3A203E-3AC8-A94F-AB37-83FEE3B75B01}" destId="{18B870B7-394F-AE4A-9B95-D2AAA6152482}" srcOrd="1" destOrd="0" presId="urn:microsoft.com/office/officeart/2005/8/layout/hierarchy1"/>
    <dgm:cxn modelId="{61CDC4D5-9B74-FA4C-A10F-2D245F9D8A0E}" type="presParOf" srcId="{18B870B7-394F-AE4A-9B95-D2AAA6152482}" destId="{7B4FAD40-A267-F145-90B2-1B1BE82E97C8}" srcOrd="0" destOrd="0" presId="urn:microsoft.com/office/officeart/2005/8/layout/hierarchy1"/>
    <dgm:cxn modelId="{C64998AC-C623-464C-B842-7C97A69C5243}" type="presParOf" srcId="{18B870B7-394F-AE4A-9B95-D2AAA6152482}" destId="{F5EDE306-4915-0E48-B636-E0D6DBDA0237}" srcOrd="1" destOrd="0" presId="urn:microsoft.com/office/officeart/2005/8/layout/hierarchy1"/>
    <dgm:cxn modelId="{95932EA7-9158-2D42-8547-57F0FA03D9B8}" type="presParOf" srcId="{F5EDE306-4915-0E48-B636-E0D6DBDA0237}" destId="{F638A82E-6156-4140-8AA5-25ECA0BF3E1A}" srcOrd="0" destOrd="0" presId="urn:microsoft.com/office/officeart/2005/8/layout/hierarchy1"/>
    <dgm:cxn modelId="{9D3862F1-06F4-C741-9BA9-9CDEFF1DBD78}" type="presParOf" srcId="{F638A82E-6156-4140-8AA5-25ECA0BF3E1A}" destId="{79C5C246-F6E9-DD49-8509-BE75BA352740}" srcOrd="0" destOrd="0" presId="urn:microsoft.com/office/officeart/2005/8/layout/hierarchy1"/>
    <dgm:cxn modelId="{60B62B0A-98EE-284F-8966-FA1E148D1CF4}" type="presParOf" srcId="{F638A82E-6156-4140-8AA5-25ECA0BF3E1A}" destId="{6D83ED6F-A1B0-A247-8406-F49EB4D4DE14}" srcOrd="1" destOrd="0" presId="urn:microsoft.com/office/officeart/2005/8/layout/hierarchy1"/>
    <dgm:cxn modelId="{16FF89D6-E082-5E42-9212-D92DAB53E159}" type="presParOf" srcId="{F5EDE306-4915-0E48-B636-E0D6DBDA0237}" destId="{37D56CAE-56EE-814C-9843-0C5F0F08A332}" srcOrd="1" destOrd="0" presId="urn:microsoft.com/office/officeart/2005/8/layout/hierarchy1"/>
    <dgm:cxn modelId="{4E5A2594-FF94-9D40-965E-6B9516F29A6E}" type="presParOf" srcId="{18B870B7-394F-AE4A-9B95-D2AAA6152482}" destId="{C9DAC945-18D6-114D-B875-10E734B5DF22}" srcOrd="2" destOrd="0" presId="urn:microsoft.com/office/officeart/2005/8/layout/hierarchy1"/>
    <dgm:cxn modelId="{527046E9-44DF-C640-BEC4-AF2C8D0E0222}" type="presParOf" srcId="{18B870B7-394F-AE4A-9B95-D2AAA6152482}" destId="{9F745F94-E1C7-EC42-998D-6BA316EB4A3B}" srcOrd="3" destOrd="0" presId="urn:microsoft.com/office/officeart/2005/8/layout/hierarchy1"/>
    <dgm:cxn modelId="{E495FB84-D143-2B44-8C2C-273CD168E1DF}" type="presParOf" srcId="{9F745F94-E1C7-EC42-998D-6BA316EB4A3B}" destId="{59E9B73D-B587-1848-AB81-39D012007FD5}" srcOrd="0" destOrd="0" presId="urn:microsoft.com/office/officeart/2005/8/layout/hierarchy1"/>
    <dgm:cxn modelId="{0316A0B3-1A31-B64C-83EC-F2868E81199B}" type="presParOf" srcId="{59E9B73D-B587-1848-AB81-39D012007FD5}" destId="{3559C629-2FB6-C941-8CB9-CBDD5B71EDA3}" srcOrd="0" destOrd="0" presId="urn:microsoft.com/office/officeart/2005/8/layout/hierarchy1"/>
    <dgm:cxn modelId="{D8BD30D7-32F9-B34B-B941-C3A609733341}" type="presParOf" srcId="{59E9B73D-B587-1848-AB81-39D012007FD5}" destId="{B4DC7BAB-7CF5-0A49-A0E9-6DBB44CF7AAD}" srcOrd="1" destOrd="0" presId="urn:microsoft.com/office/officeart/2005/8/layout/hierarchy1"/>
    <dgm:cxn modelId="{BB24DB8B-F740-354E-8982-33B79CA6A759}" type="presParOf" srcId="{9F745F94-E1C7-EC42-998D-6BA316EB4A3B}" destId="{318A86D1-861E-3447-A7F3-85CE7A298E24}" srcOrd="1" destOrd="0" presId="urn:microsoft.com/office/officeart/2005/8/layout/hierarchy1"/>
    <dgm:cxn modelId="{22FA7D04-5605-CE41-82DC-B5EA44116AC0}" type="presParOf" srcId="{18B870B7-394F-AE4A-9B95-D2AAA6152482}" destId="{2D154C01-CF01-A54E-ACCE-68492E6CDC81}" srcOrd="4" destOrd="0" presId="urn:microsoft.com/office/officeart/2005/8/layout/hierarchy1"/>
    <dgm:cxn modelId="{A6FA8196-64C2-C746-8447-0AA681D53FF9}" type="presParOf" srcId="{18B870B7-394F-AE4A-9B95-D2AAA6152482}" destId="{B14C018A-4146-FA4B-90C9-6D047C49F00C}" srcOrd="5" destOrd="0" presId="urn:microsoft.com/office/officeart/2005/8/layout/hierarchy1"/>
    <dgm:cxn modelId="{E3976371-485C-5247-8996-DFF73F229F8E}" type="presParOf" srcId="{B14C018A-4146-FA4B-90C9-6D047C49F00C}" destId="{94B3E492-F78B-1743-AC52-6D773A5414C1}" srcOrd="0" destOrd="0" presId="urn:microsoft.com/office/officeart/2005/8/layout/hierarchy1"/>
    <dgm:cxn modelId="{96A89EDE-92D8-7E42-AEFC-C029263447C7}" type="presParOf" srcId="{94B3E492-F78B-1743-AC52-6D773A5414C1}" destId="{EE79DBBE-045A-FA4A-A204-42B848F6BAB6}" srcOrd="0" destOrd="0" presId="urn:microsoft.com/office/officeart/2005/8/layout/hierarchy1"/>
    <dgm:cxn modelId="{7C79777B-C3B3-5645-9CA0-F8CC166A64A7}" type="presParOf" srcId="{94B3E492-F78B-1743-AC52-6D773A5414C1}" destId="{275C4A52-E99D-4547-89D1-211C0F6ED846}" srcOrd="1" destOrd="0" presId="urn:microsoft.com/office/officeart/2005/8/layout/hierarchy1"/>
    <dgm:cxn modelId="{75F17877-7375-1041-BA9C-7C21DCAF13E3}" type="presParOf" srcId="{B14C018A-4146-FA4B-90C9-6D047C49F00C}" destId="{9E05E93B-2326-6044-AADB-471E58A661DD}" srcOrd="1" destOrd="0" presId="urn:microsoft.com/office/officeart/2005/8/layout/hierarchy1"/>
    <dgm:cxn modelId="{BA114E02-2DE8-AF43-A3AC-9743B2CA8C33}" type="presParOf" srcId="{CE65C88B-3694-6248-8DD1-A7F300873C0E}" destId="{F460E7ED-9395-004C-8760-955A908F4207}" srcOrd="2" destOrd="0" presId="urn:microsoft.com/office/officeart/2005/8/layout/hierarchy1"/>
    <dgm:cxn modelId="{DCA37DDF-352A-7942-9E4D-CDF1AD1F2C1D}" type="presParOf" srcId="{CE65C88B-3694-6248-8DD1-A7F300873C0E}" destId="{FC3CA3C9-AB48-D14A-83D8-1917DB0FC87A}" srcOrd="3" destOrd="0" presId="urn:microsoft.com/office/officeart/2005/8/layout/hierarchy1"/>
    <dgm:cxn modelId="{C77F1EA3-3A6F-534D-937D-0732561806E8}" type="presParOf" srcId="{FC3CA3C9-AB48-D14A-83D8-1917DB0FC87A}" destId="{D3C7246C-F05A-2C4B-82C1-7A7F33A0FF93}" srcOrd="0" destOrd="0" presId="urn:microsoft.com/office/officeart/2005/8/layout/hierarchy1"/>
    <dgm:cxn modelId="{85074550-3BA2-B346-9DBF-25D820B23BA9}" type="presParOf" srcId="{D3C7246C-F05A-2C4B-82C1-7A7F33A0FF93}" destId="{B2D6EB36-8467-7449-A297-DC36ACB561B8}" srcOrd="0" destOrd="0" presId="urn:microsoft.com/office/officeart/2005/8/layout/hierarchy1"/>
    <dgm:cxn modelId="{C2A9A570-94F7-184E-9837-A48F25419312}" type="presParOf" srcId="{D3C7246C-F05A-2C4B-82C1-7A7F33A0FF93}" destId="{30E4A6C1-EB07-8D42-AE1C-531D8C17CCD2}" srcOrd="1" destOrd="0" presId="urn:microsoft.com/office/officeart/2005/8/layout/hierarchy1"/>
    <dgm:cxn modelId="{FA8CB356-86E4-A24E-906D-59FD32E63069}" type="presParOf" srcId="{FC3CA3C9-AB48-D14A-83D8-1917DB0FC87A}" destId="{7E4FD818-F676-754E-9144-4DED43C2EABF}" srcOrd="1" destOrd="0" presId="urn:microsoft.com/office/officeart/2005/8/layout/hierarchy1"/>
    <dgm:cxn modelId="{5326AC2B-E812-6642-B896-F23DD3CD6EE4}" type="presParOf" srcId="{CE65C88B-3694-6248-8DD1-A7F300873C0E}" destId="{323112ED-6587-C648-803B-68B8F57959A9}" srcOrd="4" destOrd="0" presId="urn:microsoft.com/office/officeart/2005/8/layout/hierarchy1"/>
    <dgm:cxn modelId="{917A0393-369F-4C42-BFF6-079B8178B727}" type="presParOf" srcId="{CE65C88B-3694-6248-8DD1-A7F300873C0E}" destId="{BBC7B2E9-F2F2-7049-90C9-7769D322518A}" srcOrd="5" destOrd="0" presId="urn:microsoft.com/office/officeart/2005/8/layout/hierarchy1"/>
    <dgm:cxn modelId="{FC9A4D4F-30FD-3D4E-8261-731B1CEE6EA2}" type="presParOf" srcId="{BBC7B2E9-F2F2-7049-90C9-7769D322518A}" destId="{1BAD8107-3764-B44A-861C-A4E6C1B94B8A}" srcOrd="0" destOrd="0" presId="urn:microsoft.com/office/officeart/2005/8/layout/hierarchy1"/>
    <dgm:cxn modelId="{B7BB09F7-0FC3-264C-8C64-0DC3CA15826E}" type="presParOf" srcId="{1BAD8107-3764-B44A-861C-A4E6C1B94B8A}" destId="{5D848571-1C6B-0343-8CB0-B8F141FE85EB}" srcOrd="0" destOrd="0" presId="urn:microsoft.com/office/officeart/2005/8/layout/hierarchy1"/>
    <dgm:cxn modelId="{7F392660-82BD-5E42-AAFC-5338D7863A14}" type="presParOf" srcId="{1BAD8107-3764-B44A-861C-A4E6C1B94B8A}" destId="{677E1463-562E-434D-9CD6-4A841D6E31AE}" srcOrd="1" destOrd="0" presId="urn:microsoft.com/office/officeart/2005/8/layout/hierarchy1"/>
    <dgm:cxn modelId="{294EEBF2-963E-B246-AD7D-950040FEE8BB}" type="presParOf" srcId="{BBC7B2E9-F2F2-7049-90C9-7769D322518A}" destId="{FB376FE0-5245-DB42-B5C0-6127B66A9068}" srcOrd="1" destOrd="0" presId="urn:microsoft.com/office/officeart/2005/8/layout/hierarchy1"/>
    <dgm:cxn modelId="{23DC81B0-6D76-FE48-9885-D9779160DE3C}" type="presParOf" srcId="{FB376FE0-5245-DB42-B5C0-6127B66A9068}" destId="{8833FAC3-93CB-9242-A232-FE551D4C6E7E}" srcOrd="0" destOrd="0" presId="urn:microsoft.com/office/officeart/2005/8/layout/hierarchy1"/>
    <dgm:cxn modelId="{5D8B0240-BFF4-A744-9BD1-B3D169372C98}" type="presParOf" srcId="{FB376FE0-5245-DB42-B5C0-6127B66A9068}" destId="{C4A7BEAE-1302-5B4A-AB40-5C5532F86153}" srcOrd="1" destOrd="0" presId="urn:microsoft.com/office/officeart/2005/8/layout/hierarchy1"/>
    <dgm:cxn modelId="{E6ACFEE3-3164-E941-8F6D-7E415FC273CC}" type="presParOf" srcId="{C4A7BEAE-1302-5B4A-AB40-5C5532F86153}" destId="{E7C71C56-8D1C-6E40-BD72-D5B806EFA515}" srcOrd="0" destOrd="0" presId="urn:microsoft.com/office/officeart/2005/8/layout/hierarchy1"/>
    <dgm:cxn modelId="{A179760F-C958-404A-8584-53308191083D}" type="presParOf" srcId="{E7C71C56-8D1C-6E40-BD72-D5B806EFA515}" destId="{3A43863A-4297-2544-8722-2C6B9A1AF7FA}" srcOrd="0" destOrd="0" presId="urn:microsoft.com/office/officeart/2005/8/layout/hierarchy1"/>
    <dgm:cxn modelId="{31C69FF7-4D0C-F642-B228-98DC4BE41F20}" type="presParOf" srcId="{E7C71C56-8D1C-6E40-BD72-D5B806EFA515}" destId="{04772281-4718-814C-9BD4-942266B4B5F5}" srcOrd="1" destOrd="0" presId="urn:microsoft.com/office/officeart/2005/8/layout/hierarchy1"/>
    <dgm:cxn modelId="{7ECCA57F-409E-4F43-ABDE-B4CAB15C3FA0}" type="presParOf" srcId="{C4A7BEAE-1302-5B4A-AB40-5C5532F86153}" destId="{0F82334A-07AC-5142-9E9D-8F3C2748B3DB}" srcOrd="1" destOrd="0" presId="urn:microsoft.com/office/officeart/2005/8/layout/hierarchy1"/>
    <dgm:cxn modelId="{FD467D8B-FE6D-494E-BD3C-F28137F9FBF1}" type="presParOf" srcId="{FB376FE0-5245-DB42-B5C0-6127B66A9068}" destId="{5BE08595-BB95-7E4C-A9B7-BC1E208A2527}" srcOrd="2" destOrd="0" presId="urn:microsoft.com/office/officeart/2005/8/layout/hierarchy1"/>
    <dgm:cxn modelId="{F1562E47-4A40-7C41-93D3-8202F685C8AA}" type="presParOf" srcId="{FB376FE0-5245-DB42-B5C0-6127B66A9068}" destId="{1C105C72-73C0-6E4C-949F-05402271DC44}" srcOrd="3" destOrd="0" presId="urn:microsoft.com/office/officeart/2005/8/layout/hierarchy1"/>
    <dgm:cxn modelId="{1B7CEC31-078C-C041-A4E1-3DE0E89628D5}" type="presParOf" srcId="{1C105C72-73C0-6E4C-949F-05402271DC44}" destId="{F400CA48-84C9-684C-B805-550CE242B71F}" srcOrd="0" destOrd="0" presId="urn:microsoft.com/office/officeart/2005/8/layout/hierarchy1"/>
    <dgm:cxn modelId="{217EB87F-B645-D745-8D01-288647E5CC65}" type="presParOf" srcId="{F400CA48-84C9-684C-B805-550CE242B71F}" destId="{DBA51E1F-5500-C74C-B17A-78F72A404EC5}" srcOrd="0" destOrd="0" presId="urn:microsoft.com/office/officeart/2005/8/layout/hierarchy1"/>
    <dgm:cxn modelId="{AA2701A7-E8A1-E145-B9D1-873F9A0DBD3A}" type="presParOf" srcId="{F400CA48-84C9-684C-B805-550CE242B71F}" destId="{386B1A21-6E57-E246-8427-0C6D9BE45ECC}" srcOrd="1" destOrd="0" presId="urn:microsoft.com/office/officeart/2005/8/layout/hierarchy1"/>
    <dgm:cxn modelId="{2326118D-D5BB-5041-AA2A-2FC5F72BBF8C}" type="presParOf" srcId="{1C105C72-73C0-6E4C-949F-05402271DC44}" destId="{41A33834-A006-994B-8752-52BF634B3393}" srcOrd="1" destOrd="0" presId="urn:microsoft.com/office/officeart/2005/8/layout/hierarchy1"/>
    <dgm:cxn modelId="{963B1AFA-EA28-8A43-872B-195E4B5D97C5}" type="presParOf" srcId="{FB376FE0-5245-DB42-B5C0-6127B66A9068}" destId="{F46EEAA0-1079-4C4E-8056-BA1CF275F5CF}" srcOrd="4" destOrd="0" presId="urn:microsoft.com/office/officeart/2005/8/layout/hierarchy1"/>
    <dgm:cxn modelId="{788DA31E-BE3B-C74A-88CE-9A718BA923FD}" type="presParOf" srcId="{FB376FE0-5245-DB42-B5C0-6127B66A9068}" destId="{C5069B82-C55D-234E-9F37-0A03992A194A}" srcOrd="5" destOrd="0" presId="urn:microsoft.com/office/officeart/2005/8/layout/hierarchy1"/>
    <dgm:cxn modelId="{AA590FE3-6EC7-4548-8167-D0C4DE4912D6}" type="presParOf" srcId="{C5069B82-C55D-234E-9F37-0A03992A194A}" destId="{05242EC7-4915-6248-8FF3-1C2835BC67F3}" srcOrd="0" destOrd="0" presId="urn:microsoft.com/office/officeart/2005/8/layout/hierarchy1"/>
    <dgm:cxn modelId="{6FA295E2-C5B4-0F45-ADE8-EC65602AEA88}" type="presParOf" srcId="{05242EC7-4915-6248-8FF3-1C2835BC67F3}" destId="{C8BF7AB9-01A1-7D43-9E46-5CBE260C09C8}" srcOrd="0" destOrd="0" presId="urn:microsoft.com/office/officeart/2005/8/layout/hierarchy1"/>
    <dgm:cxn modelId="{444BBF48-9D9F-A846-91A1-FE2261C97DCD}" type="presParOf" srcId="{05242EC7-4915-6248-8FF3-1C2835BC67F3}" destId="{33F83677-E247-864E-BCAA-961A86C78465}" srcOrd="1" destOrd="0" presId="urn:microsoft.com/office/officeart/2005/8/layout/hierarchy1"/>
    <dgm:cxn modelId="{622BABFC-AF7F-E245-8F43-C6B1497168C7}" type="presParOf" srcId="{C5069B82-C55D-234E-9F37-0A03992A194A}" destId="{F0D4EA9F-CF80-AA41-AF8B-7FEF37FC4AF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6EEAA0-1079-4C4E-8056-BA1CF275F5CF}">
      <dsp:nvSpPr>
        <dsp:cNvPr id="0" name=""/>
        <dsp:cNvSpPr/>
      </dsp:nvSpPr>
      <dsp:spPr>
        <a:xfrm>
          <a:off x="6539025" y="2267572"/>
          <a:ext cx="993389" cy="8769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1441"/>
              </a:lnTo>
              <a:lnTo>
                <a:pt x="993389" y="771441"/>
              </a:lnTo>
              <a:lnTo>
                <a:pt x="993389" y="87697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E08595-BB95-7E4C-A9B7-BC1E208A2527}">
      <dsp:nvSpPr>
        <dsp:cNvPr id="0" name=""/>
        <dsp:cNvSpPr/>
      </dsp:nvSpPr>
      <dsp:spPr>
        <a:xfrm>
          <a:off x="6140053" y="2267572"/>
          <a:ext cx="398972" cy="876975"/>
        </a:xfrm>
        <a:custGeom>
          <a:avLst/>
          <a:gdLst/>
          <a:ahLst/>
          <a:cxnLst/>
          <a:rect l="0" t="0" r="0" b="0"/>
          <a:pathLst>
            <a:path>
              <a:moveTo>
                <a:pt x="398972" y="0"/>
              </a:moveTo>
              <a:lnTo>
                <a:pt x="398972" y="771441"/>
              </a:lnTo>
              <a:lnTo>
                <a:pt x="0" y="771441"/>
              </a:lnTo>
              <a:lnTo>
                <a:pt x="0" y="87697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33FAC3-93CB-9242-A232-FE551D4C6E7E}">
      <dsp:nvSpPr>
        <dsp:cNvPr id="0" name=""/>
        <dsp:cNvSpPr/>
      </dsp:nvSpPr>
      <dsp:spPr>
        <a:xfrm>
          <a:off x="4747691" y="2267572"/>
          <a:ext cx="1791333" cy="876975"/>
        </a:xfrm>
        <a:custGeom>
          <a:avLst/>
          <a:gdLst/>
          <a:ahLst/>
          <a:cxnLst/>
          <a:rect l="0" t="0" r="0" b="0"/>
          <a:pathLst>
            <a:path>
              <a:moveTo>
                <a:pt x="1791333" y="0"/>
              </a:moveTo>
              <a:lnTo>
                <a:pt x="1791333" y="771441"/>
              </a:lnTo>
              <a:lnTo>
                <a:pt x="0" y="771441"/>
              </a:lnTo>
              <a:lnTo>
                <a:pt x="0" y="87697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3112ED-6587-C648-803B-68B8F57959A9}">
      <dsp:nvSpPr>
        <dsp:cNvPr id="0" name=""/>
        <dsp:cNvSpPr/>
      </dsp:nvSpPr>
      <dsp:spPr>
        <a:xfrm>
          <a:off x="3734025" y="954903"/>
          <a:ext cx="2804999" cy="5892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3739"/>
              </a:lnTo>
              <a:lnTo>
                <a:pt x="2804999" y="483739"/>
              </a:lnTo>
              <a:lnTo>
                <a:pt x="2804999" y="5892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60E7ED-9395-004C-8760-955A908F4207}">
      <dsp:nvSpPr>
        <dsp:cNvPr id="0" name=""/>
        <dsp:cNvSpPr/>
      </dsp:nvSpPr>
      <dsp:spPr>
        <a:xfrm>
          <a:off x="3686618" y="954903"/>
          <a:ext cx="91440" cy="738083"/>
        </a:xfrm>
        <a:custGeom>
          <a:avLst/>
          <a:gdLst/>
          <a:ahLst/>
          <a:cxnLst/>
          <a:rect l="0" t="0" r="0" b="0"/>
          <a:pathLst>
            <a:path>
              <a:moveTo>
                <a:pt x="47407" y="0"/>
              </a:moveTo>
              <a:lnTo>
                <a:pt x="47407" y="632549"/>
              </a:lnTo>
              <a:lnTo>
                <a:pt x="45720" y="632549"/>
              </a:lnTo>
              <a:lnTo>
                <a:pt x="45720" y="73808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154C01-CF01-A54E-ACCE-68492E6CDC81}">
      <dsp:nvSpPr>
        <dsp:cNvPr id="0" name=""/>
        <dsp:cNvSpPr/>
      </dsp:nvSpPr>
      <dsp:spPr>
        <a:xfrm>
          <a:off x="1456967" y="2277490"/>
          <a:ext cx="1898362" cy="8670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1523"/>
              </a:lnTo>
              <a:lnTo>
                <a:pt x="1898362" y="761523"/>
              </a:lnTo>
              <a:lnTo>
                <a:pt x="1898362" y="86705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DAC945-18D6-114D-B875-10E734B5DF22}">
      <dsp:nvSpPr>
        <dsp:cNvPr id="0" name=""/>
        <dsp:cNvSpPr/>
      </dsp:nvSpPr>
      <dsp:spPr>
        <a:xfrm>
          <a:off x="1456967" y="2277490"/>
          <a:ext cx="506000" cy="8670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1523"/>
              </a:lnTo>
              <a:lnTo>
                <a:pt x="506000" y="761523"/>
              </a:lnTo>
              <a:lnTo>
                <a:pt x="506000" y="86705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4FAD40-A267-F145-90B2-1B1BE82E97C8}">
      <dsp:nvSpPr>
        <dsp:cNvPr id="0" name=""/>
        <dsp:cNvSpPr/>
      </dsp:nvSpPr>
      <dsp:spPr>
        <a:xfrm>
          <a:off x="570607" y="2277490"/>
          <a:ext cx="886360" cy="867057"/>
        </a:xfrm>
        <a:custGeom>
          <a:avLst/>
          <a:gdLst/>
          <a:ahLst/>
          <a:cxnLst/>
          <a:rect l="0" t="0" r="0" b="0"/>
          <a:pathLst>
            <a:path>
              <a:moveTo>
                <a:pt x="886360" y="0"/>
              </a:moveTo>
              <a:lnTo>
                <a:pt x="886360" y="761523"/>
              </a:lnTo>
              <a:lnTo>
                <a:pt x="0" y="761523"/>
              </a:lnTo>
              <a:lnTo>
                <a:pt x="0" y="86705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8C1B53-BA42-3542-8E22-141ED3908AC2}">
      <dsp:nvSpPr>
        <dsp:cNvPr id="0" name=""/>
        <dsp:cNvSpPr/>
      </dsp:nvSpPr>
      <dsp:spPr>
        <a:xfrm>
          <a:off x="1456967" y="954903"/>
          <a:ext cx="2277057" cy="599191"/>
        </a:xfrm>
        <a:custGeom>
          <a:avLst/>
          <a:gdLst/>
          <a:ahLst/>
          <a:cxnLst/>
          <a:rect l="0" t="0" r="0" b="0"/>
          <a:pathLst>
            <a:path>
              <a:moveTo>
                <a:pt x="2277057" y="0"/>
              </a:moveTo>
              <a:lnTo>
                <a:pt x="2277057" y="493657"/>
              </a:lnTo>
              <a:lnTo>
                <a:pt x="0" y="493657"/>
              </a:lnTo>
              <a:lnTo>
                <a:pt x="0" y="5991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9596BF-6DB2-B64B-84F4-93A313263480}">
      <dsp:nvSpPr>
        <dsp:cNvPr id="0" name=""/>
        <dsp:cNvSpPr/>
      </dsp:nvSpPr>
      <dsp:spPr>
        <a:xfrm>
          <a:off x="3164423" y="231508"/>
          <a:ext cx="1139204" cy="7233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1C88CD-7FBE-FE45-8BBD-BDC20C63A414}">
      <dsp:nvSpPr>
        <dsp:cNvPr id="0" name=""/>
        <dsp:cNvSpPr/>
      </dsp:nvSpPr>
      <dsp:spPr>
        <a:xfrm>
          <a:off x="3291001" y="351757"/>
          <a:ext cx="1139204" cy="7233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smtClean="0"/>
            <a:t>Abstract Collection</a:t>
          </a:r>
          <a:endParaRPr lang="en-US" sz="1800" kern="1200" dirty="0"/>
        </a:p>
      </dsp:txBody>
      <dsp:txXfrm>
        <a:off x="3312189" y="372945"/>
        <a:ext cx="1096828" cy="681019"/>
      </dsp:txXfrm>
    </dsp:sp>
    <dsp:sp modelId="{A89D84B8-38DE-9440-B6E4-FCF55B644C72}">
      <dsp:nvSpPr>
        <dsp:cNvPr id="0" name=""/>
        <dsp:cNvSpPr/>
      </dsp:nvSpPr>
      <dsp:spPr>
        <a:xfrm>
          <a:off x="887365" y="1554095"/>
          <a:ext cx="1139204" cy="7233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806231-5E12-6A48-AC13-F138119AF617}">
      <dsp:nvSpPr>
        <dsp:cNvPr id="0" name=""/>
        <dsp:cNvSpPr/>
      </dsp:nvSpPr>
      <dsp:spPr>
        <a:xfrm>
          <a:off x="1013943" y="1674344"/>
          <a:ext cx="1139204" cy="7233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Abstract List	</a:t>
          </a:r>
          <a:endParaRPr lang="en-US" sz="1800" kern="1200" dirty="0"/>
        </a:p>
      </dsp:txBody>
      <dsp:txXfrm>
        <a:off x="1035131" y="1695532"/>
        <a:ext cx="1096828" cy="681019"/>
      </dsp:txXfrm>
    </dsp:sp>
    <dsp:sp modelId="{79C5C246-F6E9-DD49-8509-BE75BA352740}">
      <dsp:nvSpPr>
        <dsp:cNvPr id="0" name=""/>
        <dsp:cNvSpPr/>
      </dsp:nvSpPr>
      <dsp:spPr>
        <a:xfrm>
          <a:off x="1004" y="3144548"/>
          <a:ext cx="1139204" cy="7233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83ED6F-A1B0-A247-8406-F49EB4D4DE14}">
      <dsp:nvSpPr>
        <dsp:cNvPr id="0" name=""/>
        <dsp:cNvSpPr/>
      </dsp:nvSpPr>
      <dsp:spPr>
        <a:xfrm>
          <a:off x="127582" y="3264797"/>
          <a:ext cx="1139204" cy="7233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ArrayList</a:t>
          </a:r>
          <a:endParaRPr lang="en-US" sz="1800" kern="1200" dirty="0"/>
        </a:p>
      </dsp:txBody>
      <dsp:txXfrm>
        <a:off x="148770" y="3285985"/>
        <a:ext cx="1096828" cy="681019"/>
      </dsp:txXfrm>
    </dsp:sp>
    <dsp:sp modelId="{3559C629-2FB6-C941-8CB9-CBDD5B71EDA3}">
      <dsp:nvSpPr>
        <dsp:cNvPr id="0" name=""/>
        <dsp:cNvSpPr/>
      </dsp:nvSpPr>
      <dsp:spPr>
        <a:xfrm>
          <a:off x="1393366" y="3144548"/>
          <a:ext cx="1139204" cy="7233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DC7BAB-7CF5-0A49-A0E9-6DBB44CF7AAD}">
      <dsp:nvSpPr>
        <dsp:cNvPr id="0" name=""/>
        <dsp:cNvSpPr/>
      </dsp:nvSpPr>
      <dsp:spPr>
        <a:xfrm>
          <a:off x="1519944" y="3264797"/>
          <a:ext cx="1139204" cy="7233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Vector</a:t>
          </a:r>
          <a:endParaRPr lang="en-US" sz="1800" kern="1200" dirty="0"/>
        </a:p>
      </dsp:txBody>
      <dsp:txXfrm>
        <a:off x="1541132" y="3285985"/>
        <a:ext cx="1096828" cy="681019"/>
      </dsp:txXfrm>
    </dsp:sp>
    <dsp:sp modelId="{EE79DBBE-045A-FA4A-A204-42B848F6BAB6}">
      <dsp:nvSpPr>
        <dsp:cNvPr id="0" name=""/>
        <dsp:cNvSpPr/>
      </dsp:nvSpPr>
      <dsp:spPr>
        <a:xfrm>
          <a:off x="2785727" y="3144548"/>
          <a:ext cx="1139204" cy="7233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5C4A52-E99D-4547-89D1-211C0F6ED846}">
      <dsp:nvSpPr>
        <dsp:cNvPr id="0" name=""/>
        <dsp:cNvSpPr/>
      </dsp:nvSpPr>
      <dsp:spPr>
        <a:xfrm>
          <a:off x="2912305" y="3264797"/>
          <a:ext cx="1139204" cy="7233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…</a:t>
          </a:r>
          <a:endParaRPr lang="en-US" sz="1800" kern="1200" dirty="0"/>
        </a:p>
      </dsp:txBody>
      <dsp:txXfrm>
        <a:off x="2933493" y="3285985"/>
        <a:ext cx="1096828" cy="681019"/>
      </dsp:txXfrm>
    </dsp:sp>
    <dsp:sp modelId="{B2D6EB36-8467-7449-A297-DC36ACB561B8}">
      <dsp:nvSpPr>
        <dsp:cNvPr id="0" name=""/>
        <dsp:cNvSpPr/>
      </dsp:nvSpPr>
      <dsp:spPr>
        <a:xfrm>
          <a:off x="3162736" y="1692986"/>
          <a:ext cx="1139204" cy="7233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E4A6C1-EB07-8D42-AE1C-531D8C17CCD2}">
      <dsp:nvSpPr>
        <dsp:cNvPr id="0" name=""/>
        <dsp:cNvSpPr/>
      </dsp:nvSpPr>
      <dsp:spPr>
        <a:xfrm>
          <a:off x="3289314" y="1813236"/>
          <a:ext cx="1139204" cy="7233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… … </a:t>
          </a:r>
          <a:endParaRPr lang="en-US" sz="1800" kern="1200" dirty="0"/>
        </a:p>
      </dsp:txBody>
      <dsp:txXfrm>
        <a:off x="3310502" y="1834424"/>
        <a:ext cx="1096828" cy="681019"/>
      </dsp:txXfrm>
    </dsp:sp>
    <dsp:sp modelId="{5D848571-1C6B-0343-8CB0-B8F141FE85EB}">
      <dsp:nvSpPr>
        <dsp:cNvPr id="0" name=""/>
        <dsp:cNvSpPr/>
      </dsp:nvSpPr>
      <dsp:spPr>
        <a:xfrm>
          <a:off x="5969423" y="1544177"/>
          <a:ext cx="1139204" cy="7233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7E1463-562E-434D-9CD6-4A841D6E31AE}">
      <dsp:nvSpPr>
        <dsp:cNvPr id="0" name=""/>
        <dsp:cNvSpPr/>
      </dsp:nvSpPr>
      <dsp:spPr>
        <a:xfrm>
          <a:off x="6096001" y="1664426"/>
          <a:ext cx="1139204" cy="7233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Abstract Set</a:t>
          </a:r>
          <a:endParaRPr lang="en-US" sz="1800" kern="1200" dirty="0"/>
        </a:p>
      </dsp:txBody>
      <dsp:txXfrm>
        <a:off x="6117189" y="1685614"/>
        <a:ext cx="1096828" cy="681019"/>
      </dsp:txXfrm>
    </dsp:sp>
    <dsp:sp modelId="{3A43863A-4297-2544-8722-2C6B9A1AF7FA}">
      <dsp:nvSpPr>
        <dsp:cNvPr id="0" name=""/>
        <dsp:cNvSpPr/>
      </dsp:nvSpPr>
      <dsp:spPr>
        <a:xfrm>
          <a:off x="4178089" y="3144548"/>
          <a:ext cx="1139204" cy="7233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772281-4718-814C-9BD4-942266B4B5F5}">
      <dsp:nvSpPr>
        <dsp:cNvPr id="0" name=""/>
        <dsp:cNvSpPr/>
      </dsp:nvSpPr>
      <dsp:spPr>
        <a:xfrm>
          <a:off x="4304667" y="3264797"/>
          <a:ext cx="1139204" cy="7233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HashSet</a:t>
          </a:r>
          <a:endParaRPr lang="en-US" sz="1800" kern="1200" dirty="0"/>
        </a:p>
      </dsp:txBody>
      <dsp:txXfrm>
        <a:off x="4325855" y="3285985"/>
        <a:ext cx="1096828" cy="681019"/>
      </dsp:txXfrm>
    </dsp:sp>
    <dsp:sp modelId="{DBA51E1F-5500-C74C-B17A-78F72A404EC5}">
      <dsp:nvSpPr>
        <dsp:cNvPr id="0" name=""/>
        <dsp:cNvSpPr/>
      </dsp:nvSpPr>
      <dsp:spPr>
        <a:xfrm>
          <a:off x="5570450" y="3144548"/>
          <a:ext cx="1139204" cy="7233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6B1A21-6E57-E246-8427-0C6D9BE45ECC}">
      <dsp:nvSpPr>
        <dsp:cNvPr id="0" name=""/>
        <dsp:cNvSpPr/>
      </dsp:nvSpPr>
      <dsp:spPr>
        <a:xfrm>
          <a:off x="5697029" y="3264797"/>
          <a:ext cx="1139204" cy="7233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TreeSet</a:t>
          </a:r>
          <a:endParaRPr lang="en-US" sz="1800" kern="1200" dirty="0"/>
        </a:p>
      </dsp:txBody>
      <dsp:txXfrm>
        <a:off x="5718217" y="3285985"/>
        <a:ext cx="1096828" cy="681019"/>
      </dsp:txXfrm>
    </dsp:sp>
    <dsp:sp modelId="{C8BF7AB9-01A1-7D43-9E46-5CBE260C09C8}">
      <dsp:nvSpPr>
        <dsp:cNvPr id="0" name=""/>
        <dsp:cNvSpPr/>
      </dsp:nvSpPr>
      <dsp:spPr>
        <a:xfrm>
          <a:off x="6962812" y="3144548"/>
          <a:ext cx="1139204" cy="7233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F83677-E247-864E-BCAA-961A86C78465}">
      <dsp:nvSpPr>
        <dsp:cNvPr id="0" name=""/>
        <dsp:cNvSpPr/>
      </dsp:nvSpPr>
      <dsp:spPr>
        <a:xfrm>
          <a:off x="7089390" y="3264797"/>
          <a:ext cx="1139204" cy="7233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…</a:t>
          </a:r>
          <a:endParaRPr lang="en-US" sz="1800" kern="1200" dirty="0"/>
        </a:p>
      </dsp:txBody>
      <dsp:txXfrm>
        <a:off x="7110578" y="3285985"/>
        <a:ext cx="1096828" cy="6810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059E54-AE6E-F549-B9AE-618A7B46237A}" type="datetimeFigureOut">
              <a:rPr lang="en-US" smtClean="0"/>
              <a:t>21/08/14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A55C02-97D2-4641-A637-652E7F0AF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686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BE47CD-8708-F948-A779-36F32D6EDB11}" type="datetimeFigureOut">
              <a:rPr lang="en-US" smtClean="0"/>
              <a:t>21/08/14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283283-9BD9-774E-AC54-847D0E689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27158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2932C-24CA-1E4E-9E48-227CF96E677D}" type="datetime1">
              <a:rPr lang="en-IN" smtClean="0"/>
              <a:t>21/08/14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274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30467-EAF4-0C49-A6B4-5CE2544C8A6F}" type="datetime1">
              <a:rPr lang="en-IN" smtClean="0"/>
              <a:t>21/08/14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988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3DE79-9C59-6D42-91C9-41C00DF73B59}" type="datetime1">
              <a:rPr lang="en-IN" smtClean="0"/>
              <a:t>21/08/14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648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C4E21-72D3-4240-8C68-D2E986FDA5F3}" type="datetime1">
              <a:rPr lang="en-IN" smtClean="0"/>
              <a:t>21/08/14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568610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4034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EF56C-D5B5-DF40-96F0-9877E040F308}" type="datetime1">
              <a:rPr lang="en-IN" smtClean="0"/>
              <a:t>21/08/14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800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6DB18-4A0C-9346-AD57-D9C419797433}" type="datetime1">
              <a:rPr lang="en-IN" smtClean="0"/>
              <a:t>21/08/14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4671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9E9FC-CEDA-CD41-8723-DC267E373F82}" type="datetime1">
              <a:rPr lang="en-IN" smtClean="0"/>
              <a:t>21/08/14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0133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86668-3FC2-A14A-996F-646A80ACE2AE}" type="datetime1">
              <a:rPr lang="en-IN" smtClean="0"/>
              <a:t>21/08/14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8900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5B9B7-643B-544A-A669-6D750EC190C6}" type="datetime1">
              <a:rPr lang="en-IN" smtClean="0"/>
              <a:t>21/08/14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34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54151-54EB-2F49-B577-E55A35040111}" type="datetime1">
              <a:rPr lang="en-IN" smtClean="0"/>
              <a:t>21/08/14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858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DD49F-B6E9-6C42-A666-13711E427086}" type="datetime1">
              <a:rPr lang="en-IN" smtClean="0"/>
              <a:t>21/08/14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410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99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02850"/>
            <a:ext cx="8229600" cy="50233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D391D-480E-2C41-8470-F98C0A0CC8E0}" type="datetime1">
              <a:rPr lang="en-IN" smtClean="0"/>
              <a:t>21/08/14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897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000" kern="1200">
          <a:solidFill>
            <a:schemeClr val="tx2">
              <a:lumMod val="75000"/>
            </a:schemeClr>
          </a:solidFill>
          <a:latin typeface="+mj-lt"/>
          <a:ea typeface="+mj-ea"/>
          <a:cs typeface="Athelas Regular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800" kern="1200">
          <a:solidFill>
            <a:schemeClr val="tx1"/>
          </a:solidFill>
          <a:latin typeface="Times New Roman"/>
          <a:ea typeface="+mn-ea"/>
          <a:cs typeface="Times New Roman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accent1"/>
        </a:buClr>
        <a:buFont typeface="Arial"/>
        <a:buChar char="–"/>
        <a:defRPr sz="2400" kern="1200">
          <a:solidFill>
            <a:schemeClr val="tx1"/>
          </a:solidFill>
          <a:latin typeface="Times New Roman"/>
          <a:ea typeface="+mn-ea"/>
          <a:cs typeface="Times New Roman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Times New Roman"/>
          <a:ea typeface="+mn-ea"/>
          <a:cs typeface="Times New Roman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Times New Roman"/>
          <a:ea typeface="+mn-ea"/>
          <a:cs typeface="Times New Roman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Times New Roman"/>
          <a:ea typeface="+mn-ea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Object Oriented Programming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199"/>
            <a:ext cx="6400800" cy="2344891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Debapriyo Majumdar</a:t>
            </a:r>
          </a:p>
          <a:p>
            <a:endParaRPr lang="en-US" sz="2400" dirty="0" smtClean="0"/>
          </a:p>
          <a:p>
            <a:r>
              <a:rPr lang="en-US" sz="2400" dirty="0" smtClean="0"/>
              <a:t>Programming and Data Structure Lab</a:t>
            </a:r>
          </a:p>
          <a:p>
            <a:r>
              <a:rPr lang="en-US" sz="2400" dirty="0" smtClean="0"/>
              <a:t>M Tech CS I – Semester I</a:t>
            </a:r>
          </a:p>
          <a:p>
            <a:r>
              <a:rPr lang="en-US" sz="2400" dirty="0" smtClean="0"/>
              <a:t>Indian Statistical Institute Kolkata</a:t>
            </a:r>
          </a:p>
          <a:p>
            <a:endParaRPr lang="en-US" sz="2400" dirty="0" smtClean="0"/>
          </a:p>
          <a:p>
            <a:r>
              <a:rPr lang="en-US" sz="2000" smtClean="0"/>
              <a:t>August 7 and 14, </a:t>
            </a:r>
            <a:r>
              <a:rPr lang="en-US" sz="2000" dirty="0" smtClean="0"/>
              <a:t>2014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271008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Student Object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7F0055"/>
                </a:solidFill>
                <a:latin typeface="+mn-lt"/>
              </a:rPr>
              <a:t>File: </a:t>
            </a:r>
            <a:r>
              <a:rPr lang="en-US" b="1" dirty="0" err="1" smtClean="0">
                <a:solidFill>
                  <a:srgbClr val="7F0055"/>
                </a:solidFill>
                <a:latin typeface="+mn-lt"/>
              </a:rPr>
              <a:t>Student.java</a:t>
            </a:r>
            <a:endParaRPr lang="en-US" b="1" dirty="0" smtClean="0">
              <a:solidFill>
                <a:srgbClr val="7F0055"/>
              </a:solidFill>
              <a:latin typeface="+mn-lt"/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rgbClr val="7F0055"/>
                </a:solidFill>
                <a:latin typeface="Monaco"/>
              </a:rPr>
              <a:t>package</a:t>
            </a:r>
            <a:r>
              <a:rPr lang="en-US" sz="2000" b="1" dirty="0" smtClean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Monaco"/>
              </a:rPr>
              <a:t>isical</a:t>
            </a:r>
            <a:r>
              <a:rPr lang="en-US" sz="2000" b="1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pPr marL="0" indent="0">
              <a:buNone/>
            </a:pPr>
            <a:endParaRPr lang="en-US" sz="2000" dirty="0" smtClean="0">
              <a:latin typeface="Monaco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rgbClr val="7F0055"/>
                </a:solidFill>
                <a:latin typeface="Monaco"/>
              </a:rPr>
              <a:t>p</a:t>
            </a:r>
            <a:r>
              <a:rPr lang="en-US" sz="2000" b="1" dirty="0" smtClean="0">
                <a:solidFill>
                  <a:srgbClr val="7F0055"/>
                </a:solidFill>
                <a:latin typeface="Monaco"/>
              </a:rPr>
              <a:t>ublic</a:t>
            </a:r>
            <a:r>
              <a:rPr lang="en-US" sz="2000" b="1" dirty="0" smtClean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2000" b="1" dirty="0" smtClean="0">
                <a:solidFill>
                  <a:srgbClr val="7F0055"/>
                </a:solidFill>
                <a:latin typeface="Monaco"/>
              </a:rPr>
              <a:t>class</a:t>
            </a:r>
            <a:r>
              <a:rPr lang="en-US" sz="2000" b="1" dirty="0" smtClean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2000" b="1" dirty="0">
                <a:solidFill>
                  <a:srgbClr val="000000"/>
                </a:solidFill>
                <a:latin typeface="Monaco"/>
              </a:rPr>
              <a:t>Student </a:t>
            </a:r>
            <a:r>
              <a:rPr lang="en-US" sz="2000" b="1" dirty="0" smtClean="0">
                <a:solidFill>
                  <a:srgbClr val="000000"/>
                </a:solidFill>
                <a:latin typeface="Monaco"/>
              </a:rPr>
              <a:t>{</a:t>
            </a:r>
            <a:endParaRPr lang="en-US" sz="2000" dirty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2000" b="1" dirty="0">
                <a:solidFill>
                  <a:srgbClr val="7F0055"/>
                </a:solidFill>
                <a:latin typeface="Monaco"/>
              </a:rPr>
              <a:t>private</a:t>
            </a:r>
            <a:r>
              <a:rPr lang="en-US" sz="2000" b="1" dirty="0">
                <a:solidFill>
                  <a:srgbClr val="000000"/>
                </a:solidFill>
                <a:latin typeface="Monaco"/>
              </a:rPr>
              <a:t> String </a:t>
            </a:r>
            <a:r>
              <a:rPr lang="en-US" sz="2000" b="1" dirty="0">
                <a:solidFill>
                  <a:srgbClr val="0000C0"/>
                </a:solidFill>
                <a:latin typeface="Monaco"/>
              </a:rPr>
              <a:t>name</a:t>
            </a:r>
            <a:r>
              <a:rPr lang="en-US" sz="2000" b="1" dirty="0">
                <a:solidFill>
                  <a:srgbClr val="000000"/>
                </a:solidFill>
                <a:latin typeface="Monaco"/>
              </a:rPr>
              <a:t>; </a:t>
            </a:r>
            <a:endParaRPr lang="en-US" sz="2000" b="1" dirty="0" smtClean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2000" b="1" dirty="0" smtClean="0">
                <a:solidFill>
                  <a:srgbClr val="3F7F5F"/>
                </a:solidFill>
                <a:latin typeface="Monaco"/>
              </a:rPr>
              <a:t>/</a:t>
            </a:r>
            <a:r>
              <a:rPr lang="en-US" sz="2000" b="1" dirty="0">
                <a:solidFill>
                  <a:srgbClr val="3F7F5F"/>
                </a:solidFill>
                <a:latin typeface="Monaco"/>
              </a:rPr>
              <a:t>/ The name of the student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2000" b="1" dirty="0">
                <a:solidFill>
                  <a:srgbClr val="7F0055"/>
                </a:solidFill>
                <a:latin typeface="Monaco"/>
              </a:rPr>
              <a:t>private</a:t>
            </a:r>
            <a:r>
              <a:rPr lang="en-US" sz="20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2000" b="1" dirty="0" err="1">
                <a:solidFill>
                  <a:srgbClr val="7F0055"/>
                </a:solidFill>
                <a:latin typeface="Monaco"/>
              </a:rPr>
              <a:t>int</a:t>
            </a:r>
            <a:r>
              <a:rPr lang="en-US" sz="20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2000" b="1" dirty="0" err="1">
                <a:solidFill>
                  <a:srgbClr val="0000C0"/>
                </a:solidFill>
                <a:latin typeface="Monaco"/>
              </a:rPr>
              <a:t>rollNumber</a:t>
            </a:r>
            <a:r>
              <a:rPr lang="en-US" sz="2000" b="1" dirty="0">
                <a:solidFill>
                  <a:srgbClr val="000000"/>
                </a:solidFill>
                <a:latin typeface="Monaco"/>
              </a:rPr>
              <a:t>; </a:t>
            </a:r>
            <a:endParaRPr lang="en-US" sz="2000" b="1" dirty="0" smtClean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2000" b="1" dirty="0" smtClean="0">
                <a:solidFill>
                  <a:srgbClr val="3F7F5F"/>
                </a:solidFill>
                <a:latin typeface="Monaco"/>
              </a:rPr>
              <a:t>/</a:t>
            </a:r>
            <a:r>
              <a:rPr lang="en-US" sz="2000" b="1" dirty="0">
                <a:solidFill>
                  <a:srgbClr val="3F7F5F"/>
                </a:solidFill>
                <a:latin typeface="Monaco"/>
              </a:rPr>
              <a:t>/ The numeric roll number of the </a:t>
            </a:r>
            <a:r>
              <a:rPr lang="en-US" sz="2000" b="1" dirty="0" smtClean="0">
                <a:solidFill>
                  <a:srgbClr val="3F7F5F"/>
                </a:solidFill>
                <a:latin typeface="Monaco"/>
              </a:rPr>
              <a:t>student</a:t>
            </a:r>
            <a:endParaRPr lang="en-US" sz="2000" b="1" dirty="0">
              <a:solidFill>
                <a:srgbClr val="3F7F5F"/>
              </a:solidFill>
              <a:latin typeface="Monaco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3F5FBF"/>
                </a:solidFill>
                <a:latin typeface="Monaco"/>
              </a:rPr>
              <a:t>	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F5FBF"/>
                </a:solidFill>
                <a:latin typeface="Monaco"/>
              </a:rPr>
              <a:t>	</a:t>
            </a:r>
            <a:r>
              <a:rPr lang="en-US" sz="2000" dirty="0" smtClean="0">
                <a:solidFill>
                  <a:srgbClr val="3F5FBF"/>
                </a:solidFill>
                <a:latin typeface="Monaco"/>
              </a:rPr>
              <a:t>/</a:t>
            </a:r>
            <a:r>
              <a:rPr lang="en-US" sz="2000" dirty="0">
                <a:solidFill>
                  <a:srgbClr val="3F5FBF"/>
                </a:solidFill>
                <a:latin typeface="Monaco"/>
              </a:rPr>
              <a:t>**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F5FBF"/>
                </a:solidFill>
                <a:latin typeface="Monaco"/>
              </a:rPr>
              <a:t>	 * Constructs an instance of a student</a:t>
            </a:r>
          </a:p>
          <a:p>
            <a:pPr marL="0" indent="0">
              <a:buNone/>
            </a:pPr>
            <a:r>
              <a:rPr lang="is-IS" sz="2000" dirty="0">
                <a:solidFill>
                  <a:srgbClr val="3F5FBF"/>
                </a:solidFill>
                <a:latin typeface="Monaco"/>
              </a:rPr>
              <a:t>	 * </a:t>
            </a:r>
            <a:r>
              <a:rPr lang="is-IS" sz="2000" b="1" dirty="0">
                <a:solidFill>
                  <a:srgbClr val="7F9FBF"/>
                </a:solidFill>
                <a:latin typeface="Monaco"/>
              </a:rPr>
              <a:t>@return</a:t>
            </a:r>
          </a:p>
          <a:p>
            <a:pPr marL="0" indent="0">
              <a:buNone/>
            </a:pPr>
            <a:r>
              <a:rPr lang="is-IS" sz="2000" dirty="0">
                <a:solidFill>
                  <a:srgbClr val="3F5FBF"/>
                </a:solidFill>
                <a:latin typeface="Monaco"/>
              </a:rPr>
              <a:t>	 */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2000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2000" b="1" dirty="0">
                <a:solidFill>
                  <a:srgbClr val="000000"/>
                </a:solidFill>
                <a:latin typeface="Monaco"/>
              </a:rPr>
              <a:t> Student(String </a:t>
            </a:r>
            <a:r>
              <a:rPr lang="en-US" sz="2000" b="1" dirty="0">
                <a:solidFill>
                  <a:srgbClr val="6A3E3E"/>
                </a:solidFill>
                <a:latin typeface="Monaco"/>
              </a:rPr>
              <a:t>name</a:t>
            </a:r>
            <a:r>
              <a:rPr lang="en-US" sz="2000" b="1" dirty="0">
                <a:solidFill>
                  <a:srgbClr val="000000"/>
                </a:solidFill>
                <a:latin typeface="Monaco"/>
              </a:rPr>
              <a:t>, </a:t>
            </a:r>
            <a:r>
              <a:rPr lang="en-US" sz="2000" b="1" dirty="0" err="1">
                <a:solidFill>
                  <a:srgbClr val="7F0055"/>
                </a:solidFill>
                <a:latin typeface="Monaco"/>
              </a:rPr>
              <a:t>int</a:t>
            </a:r>
            <a:r>
              <a:rPr lang="en-US" sz="20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2000" b="1" dirty="0" err="1">
                <a:solidFill>
                  <a:srgbClr val="6A3E3E"/>
                </a:solidFill>
                <a:latin typeface="Monaco"/>
              </a:rPr>
              <a:t>rollNumber</a:t>
            </a:r>
            <a:r>
              <a:rPr lang="en-US" sz="2000" b="1" dirty="0">
                <a:solidFill>
                  <a:srgbClr val="000000"/>
                </a:solidFill>
                <a:latin typeface="Monaco"/>
              </a:rPr>
              <a:t>) {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2000" b="1" dirty="0" err="1">
                <a:solidFill>
                  <a:srgbClr val="7F0055"/>
                </a:solidFill>
                <a:latin typeface="Monaco"/>
              </a:rPr>
              <a:t>this</a:t>
            </a:r>
            <a:r>
              <a:rPr lang="en-US" sz="2000" b="1" dirty="0" err="1">
                <a:solidFill>
                  <a:srgbClr val="000000"/>
                </a:solidFill>
                <a:latin typeface="Monaco"/>
              </a:rPr>
              <a:t>.</a:t>
            </a:r>
            <a:r>
              <a:rPr lang="en-US" sz="2000" b="1" dirty="0" err="1">
                <a:solidFill>
                  <a:srgbClr val="0000C0"/>
                </a:solidFill>
                <a:latin typeface="Monaco"/>
              </a:rPr>
              <a:t>name</a:t>
            </a:r>
            <a:r>
              <a:rPr lang="en-US" sz="2000" b="1" dirty="0">
                <a:solidFill>
                  <a:srgbClr val="000000"/>
                </a:solidFill>
                <a:latin typeface="Monaco"/>
              </a:rPr>
              <a:t> = </a:t>
            </a:r>
            <a:r>
              <a:rPr lang="en-US" sz="2000" b="1" dirty="0">
                <a:solidFill>
                  <a:srgbClr val="6A3E3E"/>
                </a:solidFill>
                <a:latin typeface="Monaco"/>
              </a:rPr>
              <a:t>name</a:t>
            </a:r>
            <a:r>
              <a:rPr lang="en-US" sz="2000" b="1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2000" b="1" dirty="0" err="1">
                <a:solidFill>
                  <a:srgbClr val="7F0055"/>
                </a:solidFill>
                <a:latin typeface="Monaco"/>
              </a:rPr>
              <a:t>this</a:t>
            </a:r>
            <a:r>
              <a:rPr lang="en-US" sz="2000" b="1" dirty="0" err="1">
                <a:solidFill>
                  <a:srgbClr val="000000"/>
                </a:solidFill>
                <a:latin typeface="Monaco"/>
              </a:rPr>
              <a:t>.</a:t>
            </a:r>
            <a:r>
              <a:rPr lang="en-US" sz="2000" b="1" dirty="0" err="1">
                <a:solidFill>
                  <a:srgbClr val="0000C0"/>
                </a:solidFill>
                <a:latin typeface="Monaco"/>
              </a:rPr>
              <a:t>rollNumber</a:t>
            </a:r>
            <a:r>
              <a:rPr lang="en-US" sz="2000" b="1" dirty="0">
                <a:solidFill>
                  <a:srgbClr val="000000"/>
                </a:solidFill>
                <a:latin typeface="Monaco"/>
              </a:rPr>
              <a:t> = </a:t>
            </a:r>
            <a:r>
              <a:rPr lang="en-US" sz="2000" b="1" dirty="0" err="1">
                <a:solidFill>
                  <a:srgbClr val="6A3E3E"/>
                </a:solidFill>
                <a:latin typeface="Monaco"/>
              </a:rPr>
              <a:t>rollNumber</a:t>
            </a:r>
            <a:r>
              <a:rPr lang="en-US" sz="2000" b="1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latin typeface="Monaco"/>
              </a:rPr>
              <a:t>	}</a:t>
            </a:r>
            <a:endParaRPr lang="en-US" sz="2000" dirty="0" smtClean="0">
              <a:solidFill>
                <a:srgbClr val="000000"/>
              </a:solidFill>
              <a:highlight>
                <a:srgbClr val="E8F2FE"/>
              </a:highlight>
              <a:latin typeface="Monaco"/>
            </a:endParaRP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  <a:highlight>
                <a:srgbClr val="E8F2FE"/>
              </a:highlight>
              <a:latin typeface="Monaco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}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612047" y="2116834"/>
            <a:ext cx="30747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8000"/>
                </a:solidFill>
              </a:rPr>
              <a:t>Now compile </a:t>
            </a:r>
            <a:r>
              <a:rPr lang="en-US" sz="2000" b="1" dirty="0" err="1" smtClean="0">
                <a:solidFill>
                  <a:srgbClr val="008000"/>
                </a:solidFill>
              </a:rPr>
              <a:t>Student.java</a:t>
            </a:r>
            <a:endParaRPr lang="en-US" sz="2000" b="1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4159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Student Object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7F0055"/>
                </a:solidFill>
                <a:latin typeface="+mn-lt"/>
              </a:rPr>
              <a:t>File: </a:t>
            </a:r>
            <a:r>
              <a:rPr lang="en-US" b="1" dirty="0" err="1" smtClean="0">
                <a:solidFill>
                  <a:srgbClr val="7F0055"/>
                </a:solidFill>
                <a:latin typeface="+mn-lt"/>
              </a:rPr>
              <a:t>Student.java</a:t>
            </a:r>
            <a:endParaRPr lang="en-US" b="1" dirty="0" smtClean="0">
              <a:solidFill>
                <a:srgbClr val="7F0055"/>
              </a:solidFill>
              <a:latin typeface="+mn-lt"/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rgbClr val="7F0055"/>
                </a:solidFill>
                <a:latin typeface="Monaco"/>
              </a:rPr>
              <a:t>package</a:t>
            </a:r>
            <a:r>
              <a:rPr lang="en-US" sz="2000" b="1" dirty="0" smtClean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Monaco"/>
              </a:rPr>
              <a:t>isical</a:t>
            </a:r>
            <a:r>
              <a:rPr lang="en-US" sz="2000" b="1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pPr marL="0" indent="0">
              <a:buNone/>
            </a:pPr>
            <a:endParaRPr lang="en-US" sz="2000" dirty="0" smtClean="0">
              <a:latin typeface="Monaco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rgbClr val="7F0055"/>
                </a:solidFill>
                <a:latin typeface="Monaco"/>
              </a:rPr>
              <a:t>p</a:t>
            </a:r>
            <a:r>
              <a:rPr lang="en-US" sz="2000" b="1" dirty="0" smtClean="0">
                <a:solidFill>
                  <a:srgbClr val="7F0055"/>
                </a:solidFill>
                <a:latin typeface="Monaco"/>
              </a:rPr>
              <a:t>ublic</a:t>
            </a:r>
            <a:r>
              <a:rPr lang="en-US" sz="2000" b="1" dirty="0" smtClean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2000" b="1" dirty="0" smtClean="0">
                <a:solidFill>
                  <a:srgbClr val="7F0055"/>
                </a:solidFill>
                <a:latin typeface="Monaco"/>
              </a:rPr>
              <a:t>class</a:t>
            </a:r>
            <a:r>
              <a:rPr lang="en-US" sz="2000" b="1" dirty="0" smtClean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2000" b="1" dirty="0">
                <a:solidFill>
                  <a:srgbClr val="000000"/>
                </a:solidFill>
                <a:latin typeface="Monaco"/>
              </a:rPr>
              <a:t>Student </a:t>
            </a:r>
            <a:r>
              <a:rPr lang="en-US" sz="2000" b="1" dirty="0" smtClean="0">
                <a:solidFill>
                  <a:srgbClr val="000000"/>
                </a:solidFill>
                <a:latin typeface="Monaco"/>
              </a:rPr>
              <a:t>{</a:t>
            </a:r>
            <a:endParaRPr lang="en-US" sz="2000" dirty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2000" b="1" dirty="0">
                <a:solidFill>
                  <a:srgbClr val="7F0055"/>
                </a:solidFill>
                <a:latin typeface="Monaco"/>
              </a:rPr>
              <a:t>private</a:t>
            </a:r>
            <a:r>
              <a:rPr lang="en-US" sz="2000" b="1" dirty="0">
                <a:solidFill>
                  <a:srgbClr val="000000"/>
                </a:solidFill>
                <a:latin typeface="Monaco"/>
              </a:rPr>
              <a:t> String </a:t>
            </a:r>
            <a:r>
              <a:rPr lang="en-US" sz="2000" b="1" dirty="0">
                <a:solidFill>
                  <a:srgbClr val="0000C0"/>
                </a:solidFill>
                <a:latin typeface="Monaco"/>
              </a:rPr>
              <a:t>name</a:t>
            </a:r>
            <a:r>
              <a:rPr lang="en-US" sz="2000" b="1" dirty="0">
                <a:solidFill>
                  <a:srgbClr val="000000"/>
                </a:solidFill>
                <a:latin typeface="Monaco"/>
              </a:rPr>
              <a:t>; </a:t>
            </a:r>
            <a:endParaRPr lang="en-US" sz="2000" b="1" dirty="0" smtClean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2000" b="1" dirty="0" smtClean="0">
                <a:solidFill>
                  <a:srgbClr val="3F7F5F"/>
                </a:solidFill>
                <a:latin typeface="Monaco"/>
              </a:rPr>
              <a:t>/</a:t>
            </a:r>
            <a:r>
              <a:rPr lang="en-US" sz="2000" b="1" dirty="0">
                <a:solidFill>
                  <a:srgbClr val="3F7F5F"/>
                </a:solidFill>
                <a:latin typeface="Monaco"/>
              </a:rPr>
              <a:t>/ The name of the student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2000" b="1" dirty="0">
                <a:solidFill>
                  <a:srgbClr val="7F0055"/>
                </a:solidFill>
                <a:latin typeface="Monaco"/>
              </a:rPr>
              <a:t>private</a:t>
            </a:r>
            <a:r>
              <a:rPr lang="en-US" sz="20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2000" b="1" dirty="0" err="1">
                <a:solidFill>
                  <a:srgbClr val="7F0055"/>
                </a:solidFill>
                <a:latin typeface="Monaco"/>
              </a:rPr>
              <a:t>int</a:t>
            </a:r>
            <a:r>
              <a:rPr lang="en-US" sz="20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2000" b="1" dirty="0" err="1">
                <a:solidFill>
                  <a:srgbClr val="0000C0"/>
                </a:solidFill>
                <a:latin typeface="Monaco"/>
              </a:rPr>
              <a:t>rollNumber</a:t>
            </a:r>
            <a:r>
              <a:rPr lang="en-US" sz="2000" b="1" dirty="0">
                <a:solidFill>
                  <a:srgbClr val="000000"/>
                </a:solidFill>
                <a:latin typeface="Monaco"/>
              </a:rPr>
              <a:t>; </a:t>
            </a:r>
            <a:endParaRPr lang="en-US" sz="2000" b="1" dirty="0" smtClean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2000" b="1" dirty="0" smtClean="0">
                <a:solidFill>
                  <a:srgbClr val="3F7F5F"/>
                </a:solidFill>
                <a:latin typeface="Monaco"/>
              </a:rPr>
              <a:t>/</a:t>
            </a:r>
            <a:r>
              <a:rPr lang="en-US" sz="2000" b="1" dirty="0">
                <a:solidFill>
                  <a:srgbClr val="3F7F5F"/>
                </a:solidFill>
                <a:latin typeface="Monaco"/>
              </a:rPr>
              <a:t>/ The numeric roll number of the </a:t>
            </a:r>
            <a:r>
              <a:rPr lang="en-US" sz="2000" b="1" dirty="0" smtClean="0">
                <a:solidFill>
                  <a:srgbClr val="3F7F5F"/>
                </a:solidFill>
                <a:latin typeface="Monaco"/>
              </a:rPr>
              <a:t>student</a:t>
            </a:r>
            <a:endParaRPr lang="en-US" sz="2000" b="1" dirty="0">
              <a:solidFill>
                <a:srgbClr val="3F7F5F"/>
              </a:solidFill>
              <a:latin typeface="Monaco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3F5FBF"/>
                </a:solidFill>
                <a:latin typeface="Monaco"/>
              </a:rPr>
              <a:t>	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F5FBF"/>
                </a:solidFill>
                <a:latin typeface="Monaco"/>
              </a:rPr>
              <a:t>	</a:t>
            </a:r>
            <a:r>
              <a:rPr lang="en-US" sz="2000" dirty="0" smtClean="0">
                <a:solidFill>
                  <a:srgbClr val="3F5FBF"/>
                </a:solidFill>
                <a:latin typeface="Monaco"/>
              </a:rPr>
              <a:t>/</a:t>
            </a:r>
            <a:r>
              <a:rPr lang="en-US" sz="2000" dirty="0">
                <a:solidFill>
                  <a:srgbClr val="3F5FBF"/>
                </a:solidFill>
                <a:latin typeface="Monaco"/>
              </a:rPr>
              <a:t>**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3F5FBF"/>
                </a:solidFill>
                <a:latin typeface="Monaco"/>
              </a:rPr>
              <a:t>	 * Constructs an instance of a student</a:t>
            </a:r>
          </a:p>
          <a:p>
            <a:pPr marL="0" indent="0">
              <a:buNone/>
            </a:pPr>
            <a:r>
              <a:rPr lang="is-IS" sz="2000" dirty="0">
                <a:solidFill>
                  <a:srgbClr val="3F5FBF"/>
                </a:solidFill>
                <a:latin typeface="Monaco"/>
              </a:rPr>
              <a:t>	 * </a:t>
            </a:r>
            <a:r>
              <a:rPr lang="is-IS" sz="2000" b="1" dirty="0">
                <a:solidFill>
                  <a:srgbClr val="7F9FBF"/>
                </a:solidFill>
                <a:latin typeface="Monaco"/>
              </a:rPr>
              <a:t>@return</a:t>
            </a:r>
          </a:p>
          <a:p>
            <a:pPr marL="0" indent="0">
              <a:buNone/>
            </a:pPr>
            <a:r>
              <a:rPr lang="is-IS" sz="2000" dirty="0">
                <a:solidFill>
                  <a:srgbClr val="3F5FBF"/>
                </a:solidFill>
                <a:latin typeface="Monaco"/>
              </a:rPr>
              <a:t>	 */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2000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2000" b="1" dirty="0">
                <a:solidFill>
                  <a:srgbClr val="000000"/>
                </a:solidFill>
                <a:latin typeface="Monaco"/>
              </a:rPr>
              <a:t> Student(String </a:t>
            </a:r>
            <a:r>
              <a:rPr lang="en-US" sz="2000" b="1" dirty="0">
                <a:solidFill>
                  <a:srgbClr val="6A3E3E"/>
                </a:solidFill>
                <a:latin typeface="Monaco"/>
              </a:rPr>
              <a:t>name</a:t>
            </a:r>
            <a:r>
              <a:rPr lang="en-US" sz="2000" b="1" dirty="0">
                <a:solidFill>
                  <a:srgbClr val="000000"/>
                </a:solidFill>
                <a:latin typeface="Monaco"/>
              </a:rPr>
              <a:t>, </a:t>
            </a:r>
            <a:r>
              <a:rPr lang="en-US" sz="2000" b="1" dirty="0" err="1">
                <a:solidFill>
                  <a:srgbClr val="7F0055"/>
                </a:solidFill>
                <a:latin typeface="Monaco"/>
              </a:rPr>
              <a:t>int</a:t>
            </a:r>
            <a:r>
              <a:rPr lang="en-US" sz="20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2000" b="1" dirty="0" err="1">
                <a:solidFill>
                  <a:srgbClr val="6A3E3E"/>
                </a:solidFill>
                <a:latin typeface="Monaco"/>
              </a:rPr>
              <a:t>rollNumber</a:t>
            </a:r>
            <a:r>
              <a:rPr lang="en-US" sz="2000" b="1" dirty="0">
                <a:solidFill>
                  <a:srgbClr val="000000"/>
                </a:solidFill>
                <a:latin typeface="Monaco"/>
              </a:rPr>
              <a:t>) {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2000" b="1" dirty="0" err="1">
                <a:solidFill>
                  <a:srgbClr val="7F0055"/>
                </a:solidFill>
                <a:latin typeface="Monaco"/>
              </a:rPr>
              <a:t>this</a:t>
            </a:r>
            <a:r>
              <a:rPr lang="en-US" sz="2000" b="1" dirty="0" err="1">
                <a:solidFill>
                  <a:srgbClr val="000000"/>
                </a:solidFill>
                <a:latin typeface="Monaco"/>
              </a:rPr>
              <a:t>.</a:t>
            </a:r>
            <a:r>
              <a:rPr lang="en-US" sz="2000" b="1" dirty="0" err="1">
                <a:solidFill>
                  <a:srgbClr val="0000C0"/>
                </a:solidFill>
                <a:latin typeface="Monaco"/>
              </a:rPr>
              <a:t>name</a:t>
            </a:r>
            <a:r>
              <a:rPr lang="en-US" sz="2000" b="1" dirty="0">
                <a:solidFill>
                  <a:srgbClr val="000000"/>
                </a:solidFill>
                <a:latin typeface="Monaco"/>
              </a:rPr>
              <a:t> = </a:t>
            </a:r>
            <a:r>
              <a:rPr lang="en-US" sz="2000" b="1" dirty="0">
                <a:solidFill>
                  <a:srgbClr val="6A3E3E"/>
                </a:solidFill>
                <a:latin typeface="Monaco"/>
              </a:rPr>
              <a:t>name</a:t>
            </a:r>
            <a:r>
              <a:rPr lang="en-US" sz="2000" b="1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2000" b="1" dirty="0" err="1">
                <a:solidFill>
                  <a:srgbClr val="7F0055"/>
                </a:solidFill>
                <a:latin typeface="Monaco"/>
              </a:rPr>
              <a:t>this</a:t>
            </a:r>
            <a:r>
              <a:rPr lang="en-US" sz="2000" b="1" dirty="0" err="1">
                <a:solidFill>
                  <a:srgbClr val="000000"/>
                </a:solidFill>
                <a:latin typeface="Monaco"/>
              </a:rPr>
              <a:t>.</a:t>
            </a:r>
            <a:r>
              <a:rPr lang="en-US" sz="2000" b="1" dirty="0" err="1">
                <a:solidFill>
                  <a:srgbClr val="0000C0"/>
                </a:solidFill>
                <a:latin typeface="Monaco"/>
              </a:rPr>
              <a:t>rollNumber</a:t>
            </a:r>
            <a:r>
              <a:rPr lang="en-US" sz="2000" b="1" dirty="0">
                <a:solidFill>
                  <a:srgbClr val="000000"/>
                </a:solidFill>
                <a:latin typeface="Monaco"/>
              </a:rPr>
              <a:t> = </a:t>
            </a:r>
            <a:r>
              <a:rPr lang="en-US" sz="2000" b="1" dirty="0" err="1">
                <a:solidFill>
                  <a:srgbClr val="6A3E3E"/>
                </a:solidFill>
                <a:latin typeface="Monaco"/>
              </a:rPr>
              <a:t>rollNumber</a:t>
            </a:r>
            <a:r>
              <a:rPr lang="en-US" sz="2000" b="1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latin typeface="Monaco"/>
              </a:rPr>
              <a:t>	}</a:t>
            </a:r>
            <a:endParaRPr lang="en-US" sz="2000" dirty="0" smtClean="0">
              <a:solidFill>
                <a:srgbClr val="000000"/>
              </a:solidFill>
              <a:highlight>
                <a:srgbClr val="E8F2FE"/>
              </a:highlight>
              <a:latin typeface="Monaco"/>
            </a:endParaRP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  <a:highlight>
                <a:srgbClr val="E8F2FE"/>
              </a:highlight>
              <a:latin typeface="Monaco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}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266024" y="1102850"/>
            <a:ext cx="4420776" cy="16312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What does the Student class do for me?</a:t>
            </a:r>
          </a:p>
          <a:p>
            <a:endParaRPr lang="en-US" sz="2000" b="1" dirty="0">
              <a:solidFill>
                <a:srgbClr val="008000"/>
              </a:solidFill>
            </a:endParaRPr>
          </a:p>
          <a:p>
            <a:r>
              <a:rPr lang="en-US" sz="2000" b="1" dirty="0" smtClean="0">
                <a:solidFill>
                  <a:srgbClr val="FF6600"/>
                </a:solidFill>
              </a:rPr>
              <a:t>Nothing yet!! </a:t>
            </a:r>
          </a:p>
          <a:p>
            <a:r>
              <a:rPr lang="en-US" sz="2000" b="1" dirty="0" smtClean="0">
                <a:solidFill>
                  <a:srgbClr val="FF6600"/>
                </a:solidFill>
              </a:rPr>
              <a:t>The student needs to tell his/her name and roll number!!</a:t>
            </a:r>
            <a:endParaRPr lang="en-US" sz="2000" b="1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44331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Student Object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7F0055"/>
                </a:solidFill>
                <a:latin typeface="+mn-lt"/>
              </a:rPr>
              <a:t>File: </a:t>
            </a:r>
            <a:r>
              <a:rPr lang="en-US" b="1" dirty="0" err="1" smtClean="0">
                <a:solidFill>
                  <a:srgbClr val="7F0055"/>
                </a:solidFill>
                <a:latin typeface="+mn-lt"/>
              </a:rPr>
              <a:t>Student.java</a:t>
            </a:r>
            <a:endParaRPr lang="en-US" b="1" dirty="0" smtClean="0">
              <a:solidFill>
                <a:srgbClr val="7F0055"/>
              </a:solidFill>
              <a:latin typeface="+mn-lt"/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rgbClr val="7F0055"/>
                </a:solidFill>
                <a:latin typeface="Monaco"/>
              </a:rPr>
              <a:t>package</a:t>
            </a:r>
            <a:r>
              <a:rPr lang="en-US" sz="2000" b="1" dirty="0" smtClean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Monaco"/>
              </a:rPr>
              <a:t>isical</a:t>
            </a:r>
            <a:r>
              <a:rPr lang="en-US" sz="2000" b="1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pPr marL="0" indent="0">
              <a:buNone/>
            </a:pPr>
            <a:endParaRPr lang="en-US" sz="2000" dirty="0" smtClean="0">
              <a:latin typeface="Monaco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rgbClr val="7F0055"/>
                </a:solidFill>
                <a:latin typeface="Monaco"/>
              </a:rPr>
              <a:t>p</a:t>
            </a:r>
            <a:r>
              <a:rPr lang="en-US" sz="2000" b="1" dirty="0" smtClean="0">
                <a:solidFill>
                  <a:srgbClr val="7F0055"/>
                </a:solidFill>
                <a:latin typeface="Monaco"/>
              </a:rPr>
              <a:t>ublic</a:t>
            </a:r>
            <a:r>
              <a:rPr lang="en-US" sz="2000" b="1" dirty="0" smtClean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2000" b="1" dirty="0" smtClean="0">
                <a:solidFill>
                  <a:srgbClr val="7F0055"/>
                </a:solidFill>
                <a:latin typeface="Monaco"/>
              </a:rPr>
              <a:t>class</a:t>
            </a:r>
            <a:r>
              <a:rPr lang="en-US" sz="2000" b="1" dirty="0" smtClean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2000" b="1" dirty="0">
                <a:solidFill>
                  <a:srgbClr val="000000"/>
                </a:solidFill>
                <a:latin typeface="Monaco"/>
              </a:rPr>
              <a:t>Student </a:t>
            </a:r>
            <a:r>
              <a:rPr lang="en-US" sz="2000" b="1" dirty="0" smtClean="0">
                <a:solidFill>
                  <a:srgbClr val="000000"/>
                </a:solidFill>
                <a:latin typeface="Monaco"/>
              </a:rPr>
              <a:t>{</a:t>
            </a:r>
            <a:endParaRPr lang="en-US" sz="2000" dirty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2000" dirty="0" smtClean="0">
                <a:solidFill>
                  <a:srgbClr val="000000"/>
                </a:solidFill>
                <a:latin typeface="Monaco"/>
              </a:rPr>
              <a:t>…………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2000" dirty="0" smtClean="0">
                <a:solidFill>
                  <a:srgbClr val="000000"/>
                </a:solidFill>
                <a:latin typeface="Monaco"/>
              </a:rPr>
              <a:t>ADD THE FOLLOWING LINES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	</a:t>
            </a:r>
            <a:r>
              <a:rPr lang="en-US" sz="2000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…………</a:t>
            </a:r>
            <a:endParaRPr lang="en-US" sz="2000" dirty="0">
              <a:solidFill>
                <a:srgbClr val="000000"/>
              </a:solidFill>
              <a:highlight>
                <a:srgbClr val="E8F2FE"/>
              </a:highlight>
              <a:latin typeface="Monaco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3F7F5F"/>
                </a:solidFill>
                <a:latin typeface="Monaco"/>
              </a:rPr>
              <a:t>	/</a:t>
            </a:r>
            <a:r>
              <a:rPr lang="en-US" sz="2000" dirty="0">
                <a:solidFill>
                  <a:srgbClr val="3F7F5F"/>
                </a:solidFill>
                <a:latin typeface="Monaco"/>
              </a:rPr>
              <a:t>* What can the student do? */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2000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2000" b="1" dirty="0">
                <a:solidFill>
                  <a:srgbClr val="000000"/>
                </a:solidFill>
                <a:latin typeface="Monaco"/>
              </a:rPr>
              <a:t> String </a:t>
            </a:r>
            <a:r>
              <a:rPr lang="en-US" sz="2000" b="1" dirty="0" err="1">
                <a:solidFill>
                  <a:srgbClr val="000000"/>
                </a:solidFill>
                <a:latin typeface="Monaco"/>
              </a:rPr>
              <a:t>getName</a:t>
            </a:r>
            <a:r>
              <a:rPr lang="en-US" sz="2000" b="1" dirty="0">
                <a:solidFill>
                  <a:srgbClr val="000000"/>
                </a:solidFill>
                <a:latin typeface="Monaco"/>
              </a:rPr>
              <a:t>() {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2000" b="1" dirty="0">
                <a:solidFill>
                  <a:srgbClr val="7F0055"/>
                </a:solidFill>
                <a:latin typeface="Monaco"/>
              </a:rPr>
              <a:t>return</a:t>
            </a:r>
            <a:r>
              <a:rPr lang="en-US" sz="20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2000" b="1" dirty="0">
                <a:solidFill>
                  <a:srgbClr val="0000C0"/>
                </a:solidFill>
                <a:latin typeface="Monaco"/>
              </a:rPr>
              <a:t>name</a:t>
            </a:r>
            <a:r>
              <a:rPr lang="en-US" sz="2000" b="1" dirty="0">
                <a:solidFill>
                  <a:srgbClr val="000000"/>
                </a:solidFill>
                <a:latin typeface="Monaco"/>
              </a:rPr>
              <a:t>; </a:t>
            </a:r>
            <a:r>
              <a:rPr lang="en-US" sz="2000" b="1" dirty="0">
                <a:solidFill>
                  <a:srgbClr val="3F7F5F"/>
                </a:solidFill>
                <a:latin typeface="Monaco"/>
              </a:rPr>
              <a:t>// Returns the name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latin typeface="Monaco"/>
              </a:rPr>
              <a:t>	}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latin typeface="Monaco"/>
              </a:rPr>
              <a:t>	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2000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20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2000" b="1" dirty="0" err="1">
                <a:solidFill>
                  <a:srgbClr val="7F0055"/>
                </a:solidFill>
                <a:latin typeface="Monaco"/>
              </a:rPr>
              <a:t>int</a:t>
            </a:r>
            <a:r>
              <a:rPr lang="en-US" sz="20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Monaco"/>
              </a:rPr>
              <a:t>getRollNumber</a:t>
            </a:r>
            <a:r>
              <a:rPr lang="en-US" sz="2000" b="1" dirty="0">
                <a:solidFill>
                  <a:srgbClr val="000000"/>
                </a:solidFill>
                <a:latin typeface="Monaco"/>
              </a:rPr>
              <a:t>() {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2000" b="1" dirty="0">
                <a:solidFill>
                  <a:srgbClr val="7F0055"/>
                </a:solidFill>
                <a:latin typeface="Monaco"/>
              </a:rPr>
              <a:t>return</a:t>
            </a:r>
            <a:r>
              <a:rPr lang="en-US" sz="20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2000" b="1" dirty="0" err="1">
                <a:solidFill>
                  <a:srgbClr val="0000C0"/>
                </a:solidFill>
                <a:latin typeface="Monaco"/>
              </a:rPr>
              <a:t>rollNumber</a:t>
            </a:r>
            <a:r>
              <a:rPr lang="en-US" sz="2000" b="1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latin typeface="Monaco"/>
              </a:rPr>
              <a:t>	}</a:t>
            </a:r>
            <a:endParaRPr lang="en-US" sz="2000" dirty="0" smtClean="0">
              <a:solidFill>
                <a:srgbClr val="000000"/>
              </a:solidFill>
              <a:highlight>
                <a:srgbClr val="E8F2FE"/>
              </a:highlight>
              <a:latin typeface="Monaco"/>
            </a:endParaRP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  <a:highlight>
                <a:srgbClr val="E8F2FE"/>
              </a:highlight>
              <a:latin typeface="Monaco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}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058441" y="2318673"/>
            <a:ext cx="1867064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Now (s)he can</a:t>
            </a:r>
            <a:endParaRPr lang="en-US" sz="2000" b="1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46123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Instructor Object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3800" b="1" dirty="0" smtClean="0">
                <a:solidFill>
                  <a:srgbClr val="7F0055"/>
                </a:solidFill>
                <a:latin typeface="+mn-lt"/>
              </a:rPr>
              <a:t>Filename: ?</a:t>
            </a:r>
          </a:p>
          <a:p>
            <a:pPr marL="0" indent="0">
              <a:buNone/>
            </a:pPr>
            <a:endParaRPr lang="en-US" b="1" dirty="0">
              <a:solidFill>
                <a:srgbClr val="7F0055"/>
              </a:solidFill>
              <a:latin typeface="Monaco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7F0055"/>
                </a:solidFill>
                <a:latin typeface="Monaco"/>
              </a:rPr>
              <a:t>package</a:t>
            </a:r>
            <a:r>
              <a:rPr lang="en-US" b="1" dirty="0" smtClean="0">
                <a:solidFill>
                  <a:srgbClr val="000000"/>
                </a:solidFill>
                <a:latin typeface="Monaco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Monaco"/>
              </a:rPr>
              <a:t>isical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pPr marL="0" indent="0">
              <a:buNone/>
            </a:pPr>
            <a:endParaRPr lang="en-US" dirty="0">
              <a:latin typeface="Monaco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Monaco"/>
              </a:rPr>
              <a:t>class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 Instructor {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Monaco"/>
              </a:rPr>
              <a:t>	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b="1" dirty="0">
                <a:solidFill>
                  <a:srgbClr val="7F0055"/>
                </a:solidFill>
                <a:latin typeface="Monaco"/>
              </a:rPr>
              <a:t>private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 String </a:t>
            </a:r>
            <a:r>
              <a:rPr lang="en-US" b="1" dirty="0">
                <a:solidFill>
                  <a:srgbClr val="0000C0"/>
                </a:solidFill>
                <a:latin typeface="Monaco"/>
              </a:rPr>
              <a:t>name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; </a:t>
            </a:r>
            <a:r>
              <a:rPr lang="en-US" b="1" dirty="0">
                <a:solidFill>
                  <a:srgbClr val="3F7F5F"/>
                </a:solidFill>
                <a:latin typeface="Monaco"/>
              </a:rPr>
              <a:t>// The name of the student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b="1" dirty="0">
                <a:solidFill>
                  <a:srgbClr val="7F0055"/>
                </a:solidFill>
                <a:latin typeface="Monaco"/>
              </a:rPr>
              <a:t>private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 String </a:t>
            </a:r>
            <a:r>
              <a:rPr lang="en-US" b="1" dirty="0">
                <a:solidFill>
                  <a:srgbClr val="0000C0"/>
                </a:solidFill>
                <a:latin typeface="Monaco"/>
              </a:rPr>
              <a:t>unit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; </a:t>
            </a:r>
            <a:r>
              <a:rPr lang="en-US" b="1" dirty="0">
                <a:solidFill>
                  <a:srgbClr val="3F7F5F"/>
                </a:solidFill>
                <a:latin typeface="Monaco"/>
              </a:rPr>
              <a:t>// Which unit does the instructor belong to?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Monaco"/>
              </a:rPr>
              <a:t>	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 Instructor(String </a:t>
            </a:r>
            <a:r>
              <a:rPr lang="en-US" b="1" dirty="0">
                <a:solidFill>
                  <a:srgbClr val="6A3E3E"/>
                </a:solidFill>
                <a:latin typeface="Monaco"/>
              </a:rPr>
              <a:t>name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, String </a:t>
            </a:r>
            <a:r>
              <a:rPr lang="en-US" b="1" dirty="0">
                <a:solidFill>
                  <a:srgbClr val="6A3E3E"/>
                </a:solidFill>
                <a:latin typeface="Monaco"/>
              </a:rPr>
              <a:t>unit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) {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b="1" dirty="0" err="1">
                <a:solidFill>
                  <a:srgbClr val="7F0055"/>
                </a:solidFill>
                <a:latin typeface="Monaco"/>
              </a:rPr>
              <a:t>this</a:t>
            </a:r>
            <a:r>
              <a:rPr lang="en-US" b="1" dirty="0" err="1">
                <a:solidFill>
                  <a:srgbClr val="000000"/>
                </a:solidFill>
                <a:latin typeface="Monaco"/>
              </a:rPr>
              <a:t>.</a:t>
            </a:r>
            <a:r>
              <a:rPr lang="en-US" b="1" dirty="0" err="1">
                <a:solidFill>
                  <a:srgbClr val="0000C0"/>
                </a:solidFill>
                <a:latin typeface="Monaco"/>
              </a:rPr>
              <a:t>name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 = </a:t>
            </a:r>
            <a:r>
              <a:rPr lang="en-US" b="1" dirty="0">
                <a:solidFill>
                  <a:srgbClr val="6A3E3E"/>
                </a:solidFill>
                <a:latin typeface="Monaco"/>
              </a:rPr>
              <a:t>name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b="1" dirty="0" err="1">
                <a:solidFill>
                  <a:srgbClr val="7F0055"/>
                </a:solidFill>
                <a:latin typeface="Monaco"/>
              </a:rPr>
              <a:t>this</a:t>
            </a:r>
            <a:r>
              <a:rPr lang="en-US" b="1" dirty="0" err="1">
                <a:solidFill>
                  <a:srgbClr val="000000"/>
                </a:solidFill>
                <a:latin typeface="Monaco"/>
              </a:rPr>
              <a:t>.</a:t>
            </a:r>
            <a:r>
              <a:rPr lang="en-US" b="1" dirty="0" err="1">
                <a:solidFill>
                  <a:srgbClr val="0000C0"/>
                </a:solidFill>
                <a:latin typeface="Monaco"/>
              </a:rPr>
              <a:t>unit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 = </a:t>
            </a:r>
            <a:r>
              <a:rPr lang="en-US" b="1" dirty="0">
                <a:solidFill>
                  <a:srgbClr val="6A3E3E"/>
                </a:solidFill>
                <a:latin typeface="Monaco"/>
              </a:rPr>
              <a:t>unit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Monaco"/>
              </a:rPr>
              <a:t>	}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Monaco"/>
              </a:rPr>
              <a:t>	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dirty="0">
                <a:solidFill>
                  <a:srgbClr val="3F7F5F"/>
                </a:solidFill>
                <a:latin typeface="Monaco"/>
              </a:rPr>
              <a:t>/* What can the student do? */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 String </a:t>
            </a:r>
            <a:r>
              <a:rPr lang="en-US" b="1" dirty="0" err="1">
                <a:solidFill>
                  <a:srgbClr val="000000"/>
                </a:solidFill>
                <a:latin typeface="Monaco"/>
              </a:rPr>
              <a:t>getName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() {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b="1" dirty="0">
                <a:solidFill>
                  <a:srgbClr val="7F0055"/>
                </a:solidFill>
                <a:latin typeface="Monaco"/>
              </a:rPr>
              <a:t>return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b="1" dirty="0">
                <a:solidFill>
                  <a:srgbClr val="0000C0"/>
                </a:solidFill>
                <a:latin typeface="Monaco"/>
              </a:rPr>
              <a:t>name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; </a:t>
            </a:r>
            <a:r>
              <a:rPr lang="en-US" b="1" dirty="0">
                <a:solidFill>
                  <a:srgbClr val="3F7F5F"/>
                </a:solidFill>
                <a:latin typeface="Monaco"/>
              </a:rPr>
              <a:t>// Returns the name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Monaco"/>
              </a:rPr>
              <a:t>	}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Monaco"/>
              </a:rPr>
              <a:t>	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 String </a:t>
            </a:r>
            <a:r>
              <a:rPr lang="en-US" b="1" dirty="0" err="1">
                <a:solidFill>
                  <a:srgbClr val="000000"/>
                </a:solidFill>
                <a:latin typeface="Monaco"/>
              </a:rPr>
              <a:t>getUnit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() {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b="1" dirty="0">
                <a:solidFill>
                  <a:srgbClr val="7F0055"/>
                </a:solidFill>
                <a:latin typeface="Monaco"/>
              </a:rPr>
              <a:t>return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b="1" dirty="0">
                <a:solidFill>
                  <a:srgbClr val="0000C0"/>
                </a:solidFill>
                <a:latin typeface="Monaco"/>
              </a:rPr>
              <a:t>unit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; </a:t>
            </a:r>
            <a:r>
              <a:rPr lang="en-US" b="1" dirty="0">
                <a:solidFill>
                  <a:srgbClr val="3F7F5F"/>
                </a:solidFill>
                <a:latin typeface="Monaco"/>
              </a:rPr>
              <a:t>// Returns the name of the unit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Monaco"/>
              </a:rPr>
              <a:t>	}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Monaco"/>
              </a:rPr>
              <a:t>	</a:t>
            </a:r>
            <a:endParaRPr lang="en-US" dirty="0">
              <a:latin typeface="Monaco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Monaco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765354" y="3165407"/>
            <a:ext cx="3831823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0000"/>
                </a:solidFill>
              </a:rPr>
              <a:t>What does (s)he need to do?</a:t>
            </a:r>
          </a:p>
          <a:p>
            <a:endParaRPr lang="en-US" sz="2000" b="1" dirty="0">
              <a:solidFill>
                <a:srgbClr val="000000"/>
              </a:solidFill>
            </a:endParaRPr>
          </a:p>
          <a:p>
            <a:r>
              <a:rPr lang="en-US" sz="2000" b="1" dirty="0" smtClean="0">
                <a:solidFill>
                  <a:srgbClr val="000000"/>
                </a:solidFill>
              </a:rPr>
              <a:t>Get names from students and write down</a:t>
            </a:r>
            <a:endParaRPr lang="en-US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60160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method to do that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1400" b="1" dirty="0" smtClean="0">
              <a:solidFill>
                <a:srgbClr val="7F0055"/>
              </a:solidFill>
              <a:latin typeface="Monaco"/>
            </a:endParaRPr>
          </a:p>
          <a:p>
            <a:pPr marL="0" indent="0">
              <a:buNone/>
            </a:pPr>
            <a:endParaRPr lang="en-US" sz="1400" b="1" dirty="0">
              <a:solidFill>
                <a:srgbClr val="7F0055"/>
              </a:solidFill>
              <a:latin typeface="Monaco"/>
            </a:endParaRPr>
          </a:p>
          <a:p>
            <a:pPr marL="0" indent="0">
              <a:buNone/>
            </a:pPr>
            <a:r>
              <a:rPr lang="en-US" sz="1400" b="1" dirty="0" smtClean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400" b="1" dirty="0" smtClean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void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Monaco"/>
              </a:rPr>
              <a:t>writeNamesOfStudents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(Student[] </a:t>
            </a:r>
            <a:r>
              <a:rPr lang="en-US" sz="1400" b="1" dirty="0" err="1">
                <a:solidFill>
                  <a:srgbClr val="6A3E3E"/>
                </a:solidFill>
                <a:latin typeface="Monaco"/>
              </a:rPr>
              <a:t>listOfStudents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) {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for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(</a:t>
            </a:r>
            <a:r>
              <a:rPr lang="en-US" sz="1400" b="1" dirty="0" err="1">
                <a:solidFill>
                  <a:srgbClr val="7F0055"/>
                </a:solidFill>
                <a:latin typeface="Monaco"/>
              </a:rPr>
              <a:t>int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smtClean="0">
                <a:solidFill>
                  <a:srgbClr val="6A3E3E"/>
                </a:solidFill>
                <a:latin typeface="Monaco"/>
              </a:rPr>
              <a:t>index</a:t>
            </a:r>
            <a:r>
              <a:rPr lang="en-US" sz="1400" b="1" dirty="0" smtClean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= 0; </a:t>
            </a:r>
            <a:r>
              <a:rPr lang="en-US" sz="1400" b="1" dirty="0" smtClean="0">
                <a:solidFill>
                  <a:srgbClr val="6A3E3E"/>
                </a:solidFill>
                <a:latin typeface="Monaco"/>
              </a:rPr>
              <a:t>index</a:t>
            </a:r>
            <a:r>
              <a:rPr lang="en-US" sz="1400" b="1" dirty="0" smtClean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&lt; </a:t>
            </a:r>
            <a:r>
              <a:rPr lang="en-US" sz="1400" b="1" dirty="0" err="1">
                <a:solidFill>
                  <a:srgbClr val="6A3E3E"/>
                </a:solidFill>
                <a:latin typeface="Monaco"/>
              </a:rPr>
              <a:t>listOfStudents</a:t>
            </a:r>
            <a:r>
              <a:rPr lang="en-US" sz="1400" b="1" dirty="0" err="1">
                <a:solidFill>
                  <a:srgbClr val="000000"/>
                </a:solidFill>
                <a:latin typeface="Monaco"/>
              </a:rPr>
              <a:t>.</a:t>
            </a:r>
            <a:r>
              <a:rPr lang="en-US" sz="1400" b="1" dirty="0" err="1">
                <a:solidFill>
                  <a:srgbClr val="0000C0"/>
                </a:solidFill>
                <a:latin typeface="Monaco"/>
              </a:rPr>
              <a:t>length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; </a:t>
            </a:r>
            <a:r>
              <a:rPr lang="en-US" sz="1400" b="1" dirty="0" smtClean="0">
                <a:solidFill>
                  <a:srgbClr val="000000"/>
                </a:solidFill>
                <a:latin typeface="Monaco"/>
              </a:rPr>
              <a:t>						</a:t>
            </a:r>
            <a:r>
              <a:rPr lang="en-US" sz="1400" b="1" dirty="0" smtClean="0">
                <a:solidFill>
                  <a:srgbClr val="6A3E3E"/>
                </a:solidFill>
                <a:latin typeface="Monaco"/>
              </a:rPr>
              <a:t>index</a:t>
            </a:r>
            <a:r>
              <a:rPr lang="en-US" sz="1400" b="1" dirty="0" smtClean="0">
                <a:solidFill>
                  <a:srgbClr val="000000"/>
                </a:solidFill>
                <a:latin typeface="Monaco"/>
              </a:rPr>
              <a:t>+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+) {</a:t>
            </a:r>
          </a:p>
          <a:p>
            <a:pPr marL="400050" lvl="1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		String </a:t>
            </a:r>
            <a:r>
              <a:rPr lang="en-US" sz="1400" dirty="0" err="1">
                <a:solidFill>
                  <a:srgbClr val="6A3E3E"/>
                </a:solidFill>
                <a:latin typeface="Monaco"/>
              </a:rPr>
              <a:t>nameOfStudent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= </a:t>
            </a:r>
            <a:r>
              <a:rPr lang="en-US" sz="1400" dirty="0" err="1" smtClean="0">
                <a:solidFill>
                  <a:srgbClr val="6A3E3E"/>
                </a:solidFill>
                <a:latin typeface="Monaco"/>
              </a:rPr>
              <a:t>listOfStudents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[</a:t>
            </a:r>
            <a:r>
              <a:rPr lang="en-US" sz="1400" dirty="0" smtClean="0">
                <a:solidFill>
                  <a:srgbClr val="6A3E3E"/>
                </a:solidFill>
                <a:latin typeface="Monaco"/>
              </a:rPr>
              <a:t>index</a:t>
            </a:r>
            <a:r>
              <a:rPr lang="en-US" sz="1400" dirty="0" smtClean="0">
                <a:solidFill>
                  <a:srgbClr val="000000"/>
                </a:solidFill>
                <a:latin typeface="Monaco"/>
              </a:rPr>
              <a:t>]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.</a:t>
            </a:r>
            <a:r>
              <a:rPr lang="en-US" sz="1400" dirty="0" err="1">
                <a:solidFill>
                  <a:srgbClr val="000000"/>
                </a:solidFill>
                <a:latin typeface="Monaco"/>
              </a:rPr>
              <a:t>getName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();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		</a:t>
            </a:r>
            <a:r>
              <a:rPr lang="en-US" sz="1400" dirty="0" err="1">
                <a:solidFill>
                  <a:srgbClr val="000000"/>
                </a:solidFill>
                <a:latin typeface="Monaco"/>
              </a:rPr>
              <a:t>System.</a:t>
            </a:r>
            <a:r>
              <a:rPr lang="en-US" sz="1400" b="1" i="1" dirty="0" err="1">
                <a:solidFill>
                  <a:srgbClr val="0000C0"/>
                </a:solidFill>
                <a:latin typeface="Monaco"/>
              </a:rPr>
              <a:t>out</a:t>
            </a:r>
            <a:r>
              <a:rPr lang="en-US" sz="1400" b="1" i="1" dirty="0" err="1">
                <a:solidFill>
                  <a:srgbClr val="000000"/>
                </a:solidFill>
                <a:latin typeface="Monaco"/>
              </a:rPr>
              <a:t>.println</a:t>
            </a:r>
            <a:r>
              <a:rPr lang="en-US" sz="1400" b="1" i="1" dirty="0">
                <a:solidFill>
                  <a:srgbClr val="000000"/>
                </a:solidFill>
                <a:latin typeface="Monaco"/>
              </a:rPr>
              <a:t>(</a:t>
            </a:r>
            <a:r>
              <a:rPr lang="en-US" sz="1400" b="1" i="1" dirty="0" err="1">
                <a:solidFill>
                  <a:srgbClr val="6A3E3E"/>
                </a:solidFill>
                <a:latin typeface="Monaco"/>
              </a:rPr>
              <a:t>nameOfStudent</a:t>
            </a:r>
            <a:r>
              <a:rPr lang="en-US" sz="1400" b="1" i="1" dirty="0">
                <a:solidFill>
                  <a:srgbClr val="000000"/>
                </a:solidFill>
                <a:latin typeface="Monaco"/>
              </a:rPr>
              <a:t>);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	}</a:t>
            </a:r>
          </a:p>
          <a:p>
            <a:pPr marL="0" indent="0">
              <a:buNone/>
            </a:pPr>
            <a:r>
              <a:rPr lang="en-US" sz="1400" dirty="0" smtClean="0">
                <a:solidFill>
                  <a:srgbClr val="000000"/>
                </a:solidFill>
                <a:latin typeface="Monaco"/>
              </a:rPr>
              <a:t>}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0186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final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sz="4500" dirty="0" smtClean="0"/>
              <a:t>Filename: </a:t>
            </a:r>
            <a:r>
              <a:rPr lang="en-US" sz="4500" dirty="0" err="1" smtClean="0"/>
              <a:t>Main.java</a:t>
            </a:r>
            <a:endParaRPr lang="en-US" sz="4500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3000" b="1" dirty="0">
                <a:solidFill>
                  <a:srgbClr val="7F0055"/>
                </a:solidFill>
                <a:latin typeface="Monaco"/>
              </a:rPr>
              <a:t>package</a:t>
            </a:r>
            <a:r>
              <a:rPr lang="en-US" sz="30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latin typeface="Monaco"/>
              </a:rPr>
              <a:t>isical</a:t>
            </a:r>
            <a:r>
              <a:rPr lang="en-US" sz="3000" b="1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pPr marL="0" indent="0">
              <a:buNone/>
            </a:pPr>
            <a:endParaRPr lang="en-US" sz="3000" dirty="0">
              <a:latin typeface="Monaco"/>
            </a:endParaRPr>
          </a:p>
          <a:p>
            <a:pPr marL="0" indent="0">
              <a:buNone/>
            </a:pPr>
            <a:r>
              <a:rPr lang="en-US" sz="3000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30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3000" b="1" dirty="0">
                <a:solidFill>
                  <a:srgbClr val="7F0055"/>
                </a:solidFill>
                <a:latin typeface="Monaco"/>
              </a:rPr>
              <a:t>class</a:t>
            </a:r>
            <a:r>
              <a:rPr lang="en-US" sz="3000" b="1" dirty="0">
                <a:solidFill>
                  <a:srgbClr val="000000"/>
                </a:solidFill>
                <a:latin typeface="Monaco"/>
              </a:rPr>
              <a:t> Main {</a:t>
            </a:r>
          </a:p>
          <a:p>
            <a:pPr marL="0" indent="0">
              <a:buNone/>
            </a:pPr>
            <a:r>
              <a:rPr lang="en-US" sz="3000" dirty="0">
                <a:solidFill>
                  <a:srgbClr val="000000"/>
                </a:solidFill>
                <a:latin typeface="Monaco"/>
              </a:rPr>
              <a:t>	</a:t>
            </a:r>
          </a:p>
          <a:p>
            <a:pPr marL="0" indent="0">
              <a:buNone/>
            </a:pPr>
            <a:r>
              <a:rPr lang="en-US" sz="30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3000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30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3000" b="1" dirty="0">
                <a:solidFill>
                  <a:srgbClr val="7F0055"/>
                </a:solidFill>
                <a:latin typeface="Monaco"/>
              </a:rPr>
              <a:t>static</a:t>
            </a:r>
            <a:r>
              <a:rPr lang="en-US" sz="30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3000" b="1" dirty="0">
                <a:solidFill>
                  <a:srgbClr val="7F0055"/>
                </a:solidFill>
                <a:latin typeface="Monaco"/>
              </a:rPr>
              <a:t>void</a:t>
            </a:r>
            <a:r>
              <a:rPr lang="en-US" sz="3000" b="1" dirty="0">
                <a:solidFill>
                  <a:srgbClr val="000000"/>
                </a:solidFill>
                <a:latin typeface="Monaco"/>
              </a:rPr>
              <a:t> main(String[] </a:t>
            </a:r>
            <a:r>
              <a:rPr lang="en-US" sz="3000" b="1" dirty="0" err="1">
                <a:solidFill>
                  <a:srgbClr val="6A3E3E"/>
                </a:solidFill>
                <a:latin typeface="Monaco"/>
              </a:rPr>
              <a:t>args</a:t>
            </a:r>
            <a:r>
              <a:rPr lang="en-US" sz="3000" b="1" dirty="0">
                <a:solidFill>
                  <a:srgbClr val="000000"/>
                </a:solidFill>
                <a:latin typeface="Monaco"/>
              </a:rPr>
              <a:t>) </a:t>
            </a:r>
            <a:r>
              <a:rPr lang="en-US" sz="3000" b="1" dirty="0" smtClean="0">
                <a:solidFill>
                  <a:srgbClr val="000000"/>
                </a:solidFill>
                <a:latin typeface="Monaco"/>
              </a:rPr>
              <a:t>{</a:t>
            </a:r>
            <a:r>
              <a:rPr lang="en-US" sz="3000" dirty="0">
                <a:solidFill>
                  <a:srgbClr val="000000"/>
                </a:solidFill>
                <a:latin typeface="Monaco"/>
              </a:rPr>
              <a:t>	</a:t>
            </a:r>
          </a:p>
          <a:p>
            <a:pPr marL="0" indent="0">
              <a:buNone/>
            </a:pPr>
            <a:r>
              <a:rPr lang="en-US" sz="30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3000" dirty="0">
                <a:solidFill>
                  <a:srgbClr val="3F7F5F"/>
                </a:solidFill>
                <a:latin typeface="Monaco"/>
              </a:rPr>
              <a:t>// Create an array of Students</a:t>
            </a:r>
          </a:p>
          <a:p>
            <a:pPr marL="0" indent="0">
              <a:buNone/>
            </a:pPr>
            <a:r>
              <a:rPr lang="en-US" sz="3000" dirty="0">
                <a:solidFill>
                  <a:srgbClr val="000000"/>
                </a:solidFill>
                <a:latin typeface="Monaco"/>
              </a:rPr>
              <a:t>		Student[] </a:t>
            </a:r>
            <a:r>
              <a:rPr lang="en-US" sz="3000" dirty="0" err="1">
                <a:solidFill>
                  <a:srgbClr val="6A3E3E"/>
                </a:solidFill>
                <a:latin typeface="Monaco"/>
              </a:rPr>
              <a:t>listOfStudents</a:t>
            </a:r>
            <a:r>
              <a:rPr lang="en-US" sz="3000" dirty="0">
                <a:solidFill>
                  <a:srgbClr val="000000"/>
                </a:solidFill>
                <a:latin typeface="Monaco"/>
              </a:rPr>
              <a:t> = </a:t>
            </a:r>
            <a:r>
              <a:rPr lang="en-US" sz="3000" b="1" dirty="0">
                <a:solidFill>
                  <a:srgbClr val="7F0055"/>
                </a:solidFill>
                <a:latin typeface="Monaco"/>
              </a:rPr>
              <a:t>new</a:t>
            </a:r>
            <a:r>
              <a:rPr lang="en-US" sz="3000" b="1" dirty="0">
                <a:solidFill>
                  <a:srgbClr val="000000"/>
                </a:solidFill>
                <a:latin typeface="Monaco"/>
              </a:rPr>
              <a:t> Student[10]</a:t>
            </a:r>
            <a:r>
              <a:rPr lang="en-US" sz="3000" b="1" dirty="0" smtClean="0">
                <a:solidFill>
                  <a:srgbClr val="000000"/>
                </a:solidFill>
                <a:latin typeface="Monaco"/>
              </a:rPr>
              <a:t>;</a:t>
            </a:r>
          </a:p>
          <a:p>
            <a:pPr marL="0" indent="0">
              <a:buNone/>
            </a:pPr>
            <a:r>
              <a:rPr lang="en-US" sz="3000" dirty="0">
                <a:solidFill>
                  <a:srgbClr val="000000"/>
                </a:solidFill>
                <a:latin typeface="Monaco"/>
              </a:rPr>
              <a:t>	</a:t>
            </a:r>
          </a:p>
          <a:p>
            <a:pPr marL="0" indent="0">
              <a:buNone/>
            </a:pPr>
            <a:r>
              <a:rPr lang="en-US" sz="30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3000" dirty="0">
                <a:solidFill>
                  <a:srgbClr val="3F7F5F"/>
                </a:solidFill>
                <a:latin typeface="Monaco"/>
              </a:rPr>
              <a:t>// Create the students</a:t>
            </a:r>
          </a:p>
          <a:p>
            <a:pPr marL="0" indent="0">
              <a:buNone/>
            </a:pPr>
            <a:r>
              <a:rPr lang="en-US" sz="30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3000" b="1" dirty="0">
                <a:solidFill>
                  <a:srgbClr val="7F0055"/>
                </a:solidFill>
                <a:latin typeface="Monaco"/>
              </a:rPr>
              <a:t>for</a:t>
            </a:r>
            <a:r>
              <a:rPr lang="en-US" sz="3000" b="1" dirty="0">
                <a:solidFill>
                  <a:srgbClr val="000000"/>
                </a:solidFill>
                <a:latin typeface="Monaco"/>
              </a:rPr>
              <a:t> (</a:t>
            </a:r>
            <a:r>
              <a:rPr lang="en-US" sz="3000" b="1" dirty="0" err="1">
                <a:solidFill>
                  <a:srgbClr val="7F0055"/>
                </a:solidFill>
                <a:latin typeface="Monaco"/>
              </a:rPr>
              <a:t>int</a:t>
            </a:r>
            <a:r>
              <a:rPr lang="en-US" sz="30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3000" b="1" dirty="0" err="1">
                <a:solidFill>
                  <a:srgbClr val="6A3E3E"/>
                </a:solidFill>
                <a:latin typeface="Monaco"/>
              </a:rPr>
              <a:t>studentNum</a:t>
            </a:r>
            <a:r>
              <a:rPr lang="en-US" sz="3000" b="1" dirty="0">
                <a:solidFill>
                  <a:srgbClr val="000000"/>
                </a:solidFill>
                <a:latin typeface="Monaco"/>
              </a:rPr>
              <a:t> = 0; </a:t>
            </a:r>
            <a:r>
              <a:rPr lang="en-US" sz="3000" b="1" dirty="0" err="1">
                <a:solidFill>
                  <a:srgbClr val="6A3E3E"/>
                </a:solidFill>
                <a:latin typeface="Monaco"/>
              </a:rPr>
              <a:t>studentNum</a:t>
            </a:r>
            <a:r>
              <a:rPr lang="en-US" sz="3000" b="1" dirty="0">
                <a:solidFill>
                  <a:srgbClr val="000000"/>
                </a:solidFill>
                <a:latin typeface="Monaco"/>
              </a:rPr>
              <a:t> &lt; 10; </a:t>
            </a:r>
            <a:r>
              <a:rPr lang="en-US" sz="3000" b="1" dirty="0" err="1">
                <a:solidFill>
                  <a:srgbClr val="6A3E3E"/>
                </a:solidFill>
                <a:latin typeface="Monaco"/>
              </a:rPr>
              <a:t>studentNum</a:t>
            </a:r>
            <a:r>
              <a:rPr lang="en-US" sz="3000" b="1" dirty="0">
                <a:solidFill>
                  <a:srgbClr val="000000"/>
                </a:solidFill>
                <a:latin typeface="Monaco"/>
              </a:rPr>
              <a:t>++) {</a:t>
            </a:r>
          </a:p>
          <a:p>
            <a:pPr marL="0" indent="0">
              <a:buNone/>
            </a:pPr>
            <a:r>
              <a:rPr lang="en-US" sz="3000" dirty="0">
                <a:solidFill>
                  <a:srgbClr val="000000"/>
                </a:solidFill>
                <a:latin typeface="Monaco"/>
              </a:rPr>
              <a:t>			Student </a:t>
            </a:r>
            <a:r>
              <a:rPr lang="en-US" sz="3000" dirty="0">
                <a:solidFill>
                  <a:srgbClr val="6A3E3E"/>
                </a:solidFill>
                <a:latin typeface="Monaco"/>
              </a:rPr>
              <a:t>student</a:t>
            </a:r>
            <a:r>
              <a:rPr lang="en-US" sz="3000" dirty="0">
                <a:solidFill>
                  <a:srgbClr val="000000"/>
                </a:solidFill>
                <a:latin typeface="Monaco"/>
              </a:rPr>
              <a:t> = </a:t>
            </a:r>
            <a:r>
              <a:rPr lang="en-US" sz="3000" b="1" dirty="0">
                <a:solidFill>
                  <a:srgbClr val="7F0055"/>
                </a:solidFill>
                <a:latin typeface="Monaco"/>
              </a:rPr>
              <a:t>new</a:t>
            </a:r>
            <a:r>
              <a:rPr lang="en-US" sz="3000" b="1" dirty="0">
                <a:solidFill>
                  <a:srgbClr val="000000"/>
                </a:solidFill>
                <a:latin typeface="Monaco"/>
              </a:rPr>
              <a:t> Student(</a:t>
            </a:r>
            <a:r>
              <a:rPr lang="en-US" sz="3000" b="1" dirty="0">
                <a:solidFill>
                  <a:srgbClr val="2A00FF"/>
                </a:solidFill>
                <a:latin typeface="Monaco"/>
              </a:rPr>
              <a:t>"Student Number"</a:t>
            </a:r>
            <a:r>
              <a:rPr lang="en-US" sz="3000" b="1" dirty="0">
                <a:solidFill>
                  <a:srgbClr val="000000"/>
                </a:solidFill>
                <a:latin typeface="Monaco"/>
              </a:rPr>
              <a:t>+</a:t>
            </a:r>
            <a:r>
              <a:rPr lang="en-US" sz="3000" b="1" dirty="0" err="1">
                <a:solidFill>
                  <a:srgbClr val="6A3E3E"/>
                </a:solidFill>
                <a:latin typeface="Monaco"/>
              </a:rPr>
              <a:t>studentNum</a:t>
            </a:r>
            <a:r>
              <a:rPr lang="en-US" sz="3000" b="1" dirty="0">
                <a:solidFill>
                  <a:srgbClr val="000000"/>
                </a:solidFill>
                <a:latin typeface="Monaco"/>
              </a:rPr>
              <a:t>, </a:t>
            </a:r>
            <a:r>
              <a:rPr lang="en-US" sz="3000" b="1" dirty="0" err="1">
                <a:solidFill>
                  <a:srgbClr val="6A3E3E"/>
                </a:solidFill>
                <a:latin typeface="Monaco"/>
              </a:rPr>
              <a:t>studentNum</a:t>
            </a:r>
            <a:r>
              <a:rPr lang="en-US" sz="3000" b="1" dirty="0">
                <a:solidFill>
                  <a:srgbClr val="000000"/>
                </a:solidFill>
                <a:latin typeface="Monaco"/>
              </a:rPr>
              <a:t>);</a:t>
            </a:r>
          </a:p>
          <a:p>
            <a:pPr marL="0" indent="0">
              <a:buNone/>
            </a:pPr>
            <a:r>
              <a:rPr lang="en-US" sz="3000" dirty="0">
                <a:solidFill>
                  <a:srgbClr val="000000"/>
                </a:solidFill>
                <a:latin typeface="Monaco"/>
              </a:rPr>
              <a:t>			</a:t>
            </a:r>
            <a:r>
              <a:rPr lang="en-US" sz="3000" dirty="0" err="1">
                <a:solidFill>
                  <a:srgbClr val="6A3E3E"/>
                </a:solidFill>
                <a:latin typeface="Monaco"/>
              </a:rPr>
              <a:t>listOfStudents</a:t>
            </a:r>
            <a:r>
              <a:rPr lang="en-US" sz="3000" dirty="0">
                <a:solidFill>
                  <a:srgbClr val="000000"/>
                </a:solidFill>
                <a:latin typeface="Monaco"/>
              </a:rPr>
              <a:t>[</a:t>
            </a:r>
            <a:r>
              <a:rPr lang="en-US" sz="3000" dirty="0" err="1">
                <a:solidFill>
                  <a:srgbClr val="6A3E3E"/>
                </a:solidFill>
                <a:latin typeface="Monaco"/>
              </a:rPr>
              <a:t>studentNum</a:t>
            </a:r>
            <a:r>
              <a:rPr lang="en-US" sz="3000" dirty="0">
                <a:solidFill>
                  <a:srgbClr val="000000"/>
                </a:solidFill>
                <a:latin typeface="Monaco"/>
              </a:rPr>
              <a:t>] = </a:t>
            </a:r>
            <a:r>
              <a:rPr lang="en-US" sz="3000" dirty="0">
                <a:solidFill>
                  <a:srgbClr val="6A3E3E"/>
                </a:solidFill>
                <a:latin typeface="Monaco"/>
              </a:rPr>
              <a:t>student</a:t>
            </a:r>
            <a:r>
              <a:rPr lang="en-US" sz="3000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pPr marL="0" indent="0">
              <a:buNone/>
            </a:pPr>
            <a:r>
              <a:rPr lang="en-US" sz="3000" dirty="0">
                <a:solidFill>
                  <a:srgbClr val="000000"/>
                </a:solidFill>
                <a:latin typeface="Monaco"/>
              </a:rPr>
              <a:t>		}</a:t>
            </a:r>
          </a:p>
          <a:p>
            <a:pPr marL="0" indent="0">
              <a:buNone/>
            </a:pPr>
            <a:r>
              <a:rPr lang="en-US" sz="3000" dirty="0">
                <a:solidFill>
                  <a:srgbClr val="000000"/>
                </a:solidFill>
                <a:latin typeface="Monaco"/>
              </a:rPr>
              <a:t>		</a:t>
            </a:r>
          </a:p>
          <a:p>
            <a:pPr marL="0" indent="0">
              <a:buNone/>
            </a:pPr>
            <a:r>
              <a:rPr lang="en-US" sz="30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3000" dirty="0">
                <a:solidFill>
                  <a:srgbClr val="3F7F5F"/>
                </a:solidFill>
                <a:latin typeface="Monaco"/>
              </a:rPr>
              <a:t>// Create an instructor</a:t>
            </a:r>
          </a:p>
          <a:p>
            <a:pPr marL="0" indent="0">
              <a:buNone/>
            </a:pPr>
            <a:r>
              <a:rPr lang="en-US" sz="3000" dirty="0">
                <a:solidFill>
                  <a:srgbClr val="000000"/>
                </a:solidFill>
                <a:latin typeface="Monaco"/>
              </a:rPr>
              <a:t>		Instructor </a:t>
            </a:r>
            <a:r>
              <a:rPr lang="en-US" sz="3000" dirty="0">
                <a:solidFill>
                  <a:srgbClr val="6A3E3E"/>
                </a:solidFill>
                <a:latin typeface="Monaco"/>
              </a:rPr>
              <a:t>instructor</a:t>
            </a:r>
            <a:r>
              <a:rPr lang="en-US" sz="3000" dirty="0">
                <a:solidFill>
                  <a:srgbClr val="000000"/>
                </a:solidFill>
                <a:latin typeface="Monaco"/>
              </a:rPr>
              <a:t> = </a:t>
            </a:r>
            <a:r>
              <a:rPr lang="en-US" sz="3000" b="1" dirty="0">
                <a:solidFill>
                  <a:srgbClr val="7F0055"/>
                </a:solidFill>
                <a:latin typeface="Monaco"/>
              </a:rPr>
              <a:t>new</a:t>
            </a:r>
            <a:r>
              <a:rPr lang="en-US" sz="3000" b="1" dirty="0">
                <a:solidFill>
                  <a:srgbClr val="000000"/>
                </a:solidFill>
                <a:latin typeface="Monaco"/>
              </a:rPr>
              <a:t> Instructor(</a:t>
            </a:r>
            <a:r>
              <a:rPr lang="en-US" sz="3000" b="1" dirty="0">
                <a:solidFill>
                  <a:srgbClr val="2A00FF"/>
                </a:solidFill>
                <a:latin typeface="Monaco"/>
              </a:rPr>
              <a:t>"Instructor1"</a:t>
            </a:r>
            <a:r>
              <a:rPr lang="en-US" sz="3000" b="1" dirty="0">
                <a:solidFill>
                  <a:srgbClr val="000000"/>
                </a:solidFill>
                <a:latin typeface="Monaco"/>
              </a:rPr>
              <a:t>,</a:t>
            </a:r>
            <a:r>
              <a:rPr lang="en-US" sz="3000" b="1" dirty="0">
                <a:solidFill>
                  <a:srgbClr val="2A00FF"/>
                </a:solidFill>
                <a:latin typeface="Monaco"/>
              </a:rPr>
              <a:t>"Some Unit Who cares"</a:t>
            </a:r>
            <a:r>
              <a:rPr lang="en-US" sz="3000" b="1" dirty="0">
                <a:solidFill>
                  <a:srgbClr val="000000"/>
                </a:solidFill>
                <a:latin typeface="Monaco"/>
              </a:rPr>
              <a:t>);</a:t>
            </a:r>
          </a:p>
          <a:p>
            <a:pPr marL="0" indent="0">
              <a:buNone/>
            </a:pPr>
            <a:r>
              <a:rPr lang="en-US" sz="3000" dirty="0">
                <a:solidFill>
                  <a:srgbClr val="000000"/>
                </a:solidFill>
                <a:latin typeface="Monaco"/>
              </a:rPr>
              <a:t>		</a:t>
            </a:r>
          </a:p>
          <a:p>
            <a:pPr marL="0" indent="0">
              <a:buNone/>
            </a:pPr>
            <a:r>
              <a:rPr lang="en-US" sz="30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3000" dirty="0">
                <a:solidFill>
                  <a:srgbClr val="3F7F5F"/>
                </a:solidFill>
                <a:latin typeface="Monaco"/>
              </a:rPr>
              <a:t>// Now get the instructor to do the work</a:t>
            </a:r>
          </a:p>
          <a:p>
            <a:pPr marL="0" indent="0">
              <a:buNone/>
            </a:pPr>
            <a:r>
              <a:rPr lang="en-US" sz="30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3000" dirty="0" err="1">
                <a:solidFill>
                  <a:srgbClr val="6A3E3E"/>
                </a:solidFill>
                <a:latin typeface="Monaco"/>
              </a:rPr>
              <a:t>instructor</a:t>
            </a:r>
            <a:r>
              <a:rPr lang="en-US" sz="3000" dirty="0" err="1">
                <a:solidFill>
                  <a:srgbClr val="000000"/>
                </a:solidFill>
                <a:latin typeface="Monaco"/>
              </a:rPr>
              <a:t>.writeNamesOfStudents</a:t>
            </a:r>
            <a:r>
              <a:rPr lang="en-US" sz="3000" dirty="0">
                <a:solidFill>
                  <a:srgbClr val="000000"/>
                </a:solidFill>
                <a:latin typeface="Monaco"/>
              </a:rPr>
              <a:t>(</a:t>
            </a:r>
            <a:r>
              <a:rPr lang="en-US" sz="3000" dirty="0" err="1">
                <a:solidFill>
                  <a:srgbClr val="6A3E3E"/>
                </a:solidFill>
                <a:latin typeface="Monaco"/>
              </a:rPr>
              <a:t>listOfStudents</a:t>
            </a:r>
            <a:r>
              <a:rPr lang="en-US" sz="3000" dirty="0">
                <a:solidFill>
                  <a:srgbClr val="000000"/>
                </a:solidFill>
                <a:latin typeface="Monaco"/>
              </a:rPr>
              <a:t>);</a:t>
            </a:r>
          </a:p>
          <a:p>
            <a:pPr marL="0" indent="0">
              <a:buNone/>
            </a:pPr>
            <a:r>
              <a:rPr lang="en-US" sz="3000" dirty="0">
                <a:solidFill>
                  <a:srgbClr val="000000"/>
                </a:solidFill>
                <a:latin typeface="Monaco"/>
              </a:rPr>
              <a:t>		</a:t>
            </a:r>
          </a:p>
          <a:p>
            <a:pPr marL="0" indent="0">
              <a:buNone/>
            </a:pPr>
            <a:r>
              <a:rPr lang="en-US" sz="3000" dirty="0">
                <a:solidFill>
                  <a:srgbClr val="000000"/>
                </a:solidFill>
                <a:latin typeface="Monaco"/>
              </a:rPr>
              <a:t>	}</a:t>
            </a:r>
          </a:p>
          <a:p>
            <a:pPr marL="0" indent="0">
              <a:buNone/>
            </a:pPr>
            <a:endParaRPr lang="en-US" sz="3000" dirty="0">
              <a:latin typeface="Monaco"/>
            </a:endParaRPr>
          </a:p>
          <a:p>
            <a:pPr marL="0" indent="0">
              <a:buNone/>
            </a:pPr>
            <a:r>
              <a:rPr lang="en-US" sz="3000" dirty="0">
                <a:solidFill>
                  <a:srgbClr val="000000"/>
                </a:solidFill>
                <a:latin typeface="Monaco"/>
              </a:rPr>
              <a:t>}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4894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have we learnt so far?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basic object oriented way of thinking</a:t>
            </a:r>
          </a:p>
          <a:p>
            <a:r>
              <a:rPr lang="en-US" dirty="0" smtClean="0"/>
              <a:t>Java</a:t>
            </a:r>
          </a:p>
          <a:p>
            <a:pPr lvl="1"/>
            <a:r>
              <a:rPr lang="en-US" dirty="0" smtClean="0"/>
              <a:t>Basic file organization, packages</a:t>
            </a:r>
          </a:p>
          <a:p>
            <a:pPr lvl="1"/>
            <a:r>
              <a:rPr lang="en-US" dirty="0" smtClean="0"/>
              <a:t>Class, constructor, methods</a:t>
            </a:r>
          </a:p>
          <a:p>
            <a:pPr lvl="1"/>
            <a:r>
              <a:rPr lang="en-US" dirty="0" smtClean="0"/>
              <a:t>One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1029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Inheritance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600955"/>
            <a:ext cx="8229600" cy="1525207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Subclasses can use </a:t>
            </a:r>
            <a:r>
              <a:rPr lang="en-US" i="1" dirty="0" smtClean="0"/>
              <a:t>state </a:t>
            </a:r>
            <a:r>
              <a:rPr lang="en-US" dirty="0" smtClean="0"/>
              <a:t>and </a:t>
            </a:r>
            <a:r>
              <a:rPr lang="en-US" i="1" dirty="0" smtClean="0"/>
              <a:t>behavior </a:t>
            </a:r>
            <a:r>
              <a:rPr lang="en-US" dirty="0" smtClean="0"/>
              <a:t>of the superclass</a:t>
            </a:r>
          </a:p>
          <a:p>
            <a:r>
              <a:rPr lang="en-US" dirty="0" smtClean="0"/>
              <a:t>Java: each class can have one </a:t>
            </a:r>
            <a:r>
              <a:rPr lang="en-US" i="1" dirty="0" smtClean="0"/>
              <a:t>direct superclass</a:t>
            </a:r>
            <a:r>
              <a:rPr lang="en-US" dirty="0" smtClean="0"/>
              <a:t>, each superclass can have </a:t>
            </a:r>
            <a:r>
              <a:rPr lang="en-US" i="1" dirty="0" smtClean="0"/>
              <a:t>any </a:t>
            </a:r>
            <a:r>
              <a:rPr lang="en-US" dirty="0" smtClean="0"/>
              <a:t>number of subclasses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17</a:t>
            </a:fld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658918" y="3223066"/>
            <a:ext cx="1677249" cy="958532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/>
              <a:t>MTech</a:t>
            </a:r>
            <a:endParaRPr lang="en-US" sz="2400" b="1" dirty="0" smtClean="0"/>
          </a:p>
          <a:p>
            <a:pPr algn="ctr"/>
            <a:r>
              <a:rPr lang="en-US" sz="2400" b="1" dirty="0" smtClean="0"/>
              <a:t>Student</a:t>
            </a:r>
            <a:endParaRPr lang="en-US" sz="2400" b="1" dirty="0"/>
          </a:p>
        </p:txBody>
      </p:sp>
      <p:sp>
        <p:nvSpPr>
          <p:cNvPr id="6" name="Oval 5"/>
          <p:cNvSpPr/>
          <p:nvPr/>
        </p:nvSpPr>
        <p:spPr>
          <a:xfrm>
            <a:off x="2479931" y="3223066"/>
            <a:ext cx="1605367" cy="958532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Faculty</a:t>
            </a:r>
            <a:endParaRPr lang="en-US" sz="2400" b="1" dirty="0"/>
          </a:p>
        </p:txBody>
      </p:sp>
      <p:sp>
        <p:nvSpPr>
          <p:cNvPr id="7" name="Oval 6"/>
          <p:cNvSpPr/>
          <p:nvPr/>
        </p:nvSpPr>
        <p:spPr>
          <a:xfrm>
            <a:off x="4302618" y="3223066"/>
            <a:ext cx="1483890" cy="958532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JRF</a:t>
            </a:r>
            <a:endParaRPr lang="en-US" sz="2400" b="1" dirty="0"/>
          </a:p>
        </p:txBody>
      </p:sp>
      <p:sp>
        <p:nvSpPr>
          <p:cNvPr id="9" name="Oval 8"/>
          <p:cNvSpPr/>
          <p:nvPr/>
        </p:nvSpPr>
        <p:spPr>
          <a:xfrm>
            <a:off x="2432011" y="1901722"/>
            <a:ext cx="1713191" cy="958532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Human being</a:t>
            </a:r>
            <a:endParaRPr lang="en-US" sz="2400" b="1" dirty="0"/>
          </a:p>
        </p:txBody>
      </p:sp>
      <p:sp>
        <p:nvSpPr>
          <p:cNvPr id="10" name="Oval 9"/>
          <p:cNvSpPr/>
          <p:nvPr/>
        </p:nvSpPr>
        <p:spPr>
          <a:xfrm>
            <a:off x="6313593" y="1901722"/>
            <a:ext cx="1713191" cy="958532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Bird</a:t>
            </a:r>
            <a:endParaRPr lang="en-US" sz="2400" b="1" dirty="0"/>
          </a:p>
        </p:txBody>
      </p:sp>
      <p:sp>
        <p:nvSpPr>
          <p:cNvPr id="11" name="Oval 10"/>
          <p:cNvSpPr/>
          <p:nvPr/>
        </p:nvSpPr>
        <p:spPr>
          <a:xfrm>
            <a:off x="4465275" y="1015082"/>
            <a:ext cx="1713191" cy="958532"/>
          </a:xfrm>
          <a:prstGeom prst="ellipse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Living being</a:t>
            </a:r>
            <a:endParaRPr lang="en-US" sz="2400" b="1" dirty="0"/>
          </a:p>
        </p:txBody>
      </p:sp>
      <p:cxnSp>
        <p:nvCxnSpPr>
          <p:cNvPr id="13" name="Straight Arrow Connector 12"/>
          <p:cNvCxnSpPr>
            <a:stCxn id="9" idx="3"/>
            <a:endCxn id="5" idx="0"/>
          </p:cNvCxnSpPr>
          <p:nvPr/>
        </p:nvCxnSpPr>
        <p:spPr>
          <a:xfrm flipH="1">
            <a:off x="1497543" y="2719880"/>
            <a:ext cx="1185359" cy="50318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9" idx="4"/>
            <a:endCxn id="6" idx="0"/>
          </p:cNvCxnSpPr>
          <p:nvPr/>
        </p:nvCxnSpPr>
        <p:spPr>
          <a:xfrm flipH="1">
            <a:off x="3282615" y="2860254"/>
            <a:ext cx="5992" cy="3628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5"/>
            <a:endCxn id="7" idx="0"/>
          </p:cNvCxnSpPr>
          <p:nvPr/>
        </p:nvCxnSpPr>
        <p:spPr>
          <a:xfrm>
            <a:off x="3894311" y="2719880"/>
            <a:ext cx="1150252" cy="50318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0" idx="4"/>
          </p:cNvCxnSpPr>
          <p:nvPr/>
        </p:nvCxnSpPr>
        <p:spPr>
          <a:xfrm>
            <a:off x="7170189" y="2860254"/>
            <a:ext cx="1216054" cy="3628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0" idx="4"/>
          </p:cNvCxnSpPr>
          <p:nvPr/>
        </p:nvCxnSpPr>
        <p:spPr>
          <a:xfrm>
            <a:off x="7170189" y="2860254"/>
            <a:ext cx="0" cy="5152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0" idx="4"/>
          </p:cNvCxnSpPr>
          <p:nvPr/>
        </p:nvCxnSpPr>
        <p:spPr>
          <a:xfrm flipH="1">
            <a:off x="6178466" y="2860254"/>
            <a:ext cx="991723" cy="3628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1" idx="3"/>
            <a:endCxn id="9" idx="7"/>
          </p:cNvCxnSpPr>
          <p:nvPr/>
        </p:nvCxnSpPr>
        <p:spPr>
          <a:xfrm flipH="1">
            <a:off x="3894311" y="1833240"/>
            <a:ext cx="821855" cy="2088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1" idx="5"/>
            <a:endCxn id="10" idx="1"/>
          </p:cNvCxnSpPr>
          <p:nvPr/>
        </p:nvCxnSpPr>
        <p:spPr>
          <a:xfrm>
            <a:off x="5927575" y="1833240"/>
            <a:ext cx="636909" cy="2088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Striped Right Arrow 36"/>
          <p:cNvSpPr/>
          <p:nvPr/>
        </p:nvSpPr>
        <p:spPr>
          <a:xfrm rot="16200000">
            <a:off x="717980" y="1252293"/>
            <a:ext cx="1018378" cy="732428"/>
          </a:xfrm>
          <a:prstGeom prst="stripedRightArrow">
            <a:avLst/>
          </a:prstGeom>
          <a:solidFill>
            <a:schemeClr val="bg1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1358136" y="1240727"/>
            <a:ext cx="11936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More general: Superclass</a:t>
            </a:r>
            <a:endParaRPr lang="en-US" dirty="0"/>
          </a:p>
        </p:txBody>
      </p:sp>
      <p:sp>
        <p:nvSpPr>
          <p:cNvPr id="39" name="Striped Right Arrow 38"/>
          <p:cNvSpPr/>
          <p:nvPr/>
        </p:nvSpPr>
        <p:spPr>
          <a:xfrm rot="5400000">
            <a:off x="7151381" y="3306195"/>
            <a:ext cx="1018378" cy="732428"/>
          </a:xfrm>
          <a:prstGeom prst="stripedRightArrow">
            <a:avLst/>
          </a:prstGeom>
          <a:solidFill>
            <a:schemeClr val="bg1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7789405" y="3562485"/>
            <a:ext cx="11936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More specific: Subclass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7719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  <p:bldP spid="37" grpId="0" animBg="1"/>
      <p:bldP spid="38" grpId="0"/>
      <p:bldP spid="39" grpId="0" animBg="1"/>
      <p:bldP spid="4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Student, Instructor and Person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7F0055"/>
                </a:solidFill>
                <a:latin typeface="Monaco"/>
              </a:rPr>
              <a:t>package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Monaco"/>
              </a:rPr>
              <a:t>isical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pPr marL="0" indent="0">
              <a:buNone/>
            </a:pPr>
            <a:endParaRPr lang="en-US" sz="1400" dirty="0">
              <a:latin typeface="Monaco"/>
            </a:endParaRPr>
          </a:p>
          <a:p>
            <a:pPr marL="0" indent="0">
              <a:buNone/>
            </a:pPr>
            <a:r>
              <a:rPr lang="en-US" sz="1400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class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Person {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private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String </a:t>
            </a:r>
            <a:r>
              <a:rPr lang="en-US" sz="1400" b="1" dirty="0">
                <a:solidFill>
                  <a:srgbClr val="0000C0"/>
                </a:solidFill>
                <a:latin typeface="Monaco"/>
              </a:rPr>
              <a:t>name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; </a:t>
            </a:r>
            <a:r>
              <a:rPr lang="en-US" sz="1400" b="1" dirty="0">
                <a:solidFill>
                  <a:srgbClr val="3F7F5F"/>
                </a:solidFill>
                <a:latin typeface="Monaco"/>
              </a:rPr>
              <a:t>// Name of the </a:t>
            </a:r>
            <a:r>
              <a:rPr lang="en-US" sz="1400" b="1" dirty="0" smtClean="0">
                <a:solidFill>
                  <a:srgbClr val="3F7F5F"/>
                </a:solidFill>
                <a:latin typeface="Monaco"/>
              </a:rPr>
              <a:t>person</a:t>
            </a:r>
            <a:endParaRPr lang="en-US" sz="1400" dirty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private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>
                <a:solidFill>
                  <a:srgbClr val="7F0055"/>
                </a:solidFill>
                <a:latin typeface="Monaco"/>
              </a:rPr>
              <a:t>int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>
                <a:solidFill>
                  <a:srgbClr val="0000C0"/>
                </a:solidFill>
                <a:latin typeface="Monaco"/>
              </a:rPr>
              <a:t>age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; </a:t>
            </a:r>
            <a:r>
              <a:rPr lang="en-US" sz="1400" b="1" dirty="0">
                <a:solidFill>
                  <a:srgbClr val="3F7F5F"/>
                </a:solidFill>
                <a:latin typeface="Monaco"/>
              </a:rPr>
              <a:t>// Age of the person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Person(String </a:t>
            </a:r>
            <a:r>
              <a:rPr lang="en-US" sz="1400" b="1" dirty="0">
                <a:solidFill>
                  <a:srgbClr val="6A3E3E"/>
                </a:solidFill>
                <a:latin typeface="Monaco"/>
              </a:rPr>
              <a:t>name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, </a:t>
            </a:r>
            <a:r>
              <a:rPr lang="en-US" sz="1400" b="1" dirty="0" err="1">
                <a:solidFill>
                  <a:srgbClr val="7F0055"/>
                </a:solidFill>
                <a:latin typeface="Monaco"/>
              </a:rPr>
              <a:t>int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>
                <a:solidFill>
                  <a:srgbClr val="6A3E3E"/>
                </a:solidFill>
                <a:latin typeface="Monaco"/>
              </a:rPr>
              <a:t>age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) {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1400" b="1" dirty="0" err="1">
                <a:solidFill>
                  <a:srgbClr val="7F0055"/>
                </a:solidFill>
                <a:latin typeface="Monaco"/>
              </a:rPr>
              <a:t>this</a:t>
            </a:r>
            <a:r>
              <a:rPr lang="en-US" sz="1400" b="1" dirty="0" err="1">
                <a:solidFill>
                  <a:srgbClr val="000000"/>
                </a:solidFill>
                <a:latin typeface="Monaco"/>
              </a:rPr>
              <a:t>.</a:t>
            </a:r>
            <a:r>
              <a:rPr lang="en-US" sz="1400" b="1" dirty="0" err="1">
                <a:solidFill>
                  <a:srgbClr val="0000C0"/>
                </a:solidFill>
                <a:latin typeface="Monaco"/>
              </a:rPr>
              <a:t>name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= </a:t>
            </a:r>
            <a:r>
              <a:rPr lang="en-US" sz="1400" b="1" dirty="0">
                <a:solidFill>
                  <a:srgbClr val="6A3E3E"/>
                </a:solidFill>
                <a:latin typeface="Monaco"/>
              </a:rPr>
              <a:t>name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1400" b="1" dirty="0" err="1">
                <a:solidFill>
                  <a:srgbClr val="7F0055"/>
                </a:solidFill>
                <a:latin typeface="Monaco"/>
              </a:rPr>
              <a:t>this</a:t>
            </a:r>
            <a:r>
              <a:rPr lang="en-US" sz="1400" b="1" dirty="0" err="1">
                <a:solidFill>
                  <a:srgbClr val="000000"/>
                </a:solidFill>
                <a:latin typeface="Monaco"/>
              </a:rPr>
              <a:t>.</a:t>
            </a:r>
            <a:r>
              <a:rPr lang="en-US" sz="1400" b="1" dirty="0" err="1">
                <a:solidFill>
                  <a:srgbClr val="0000C0"/>
                </a:solidFill>
                <a:latin typeface="Monaco"/>
              </a:rPr>
              <a:t>age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= </a:t>
            </a:r>
            <a:r>
              <a:rPr lang="en-US" sz="1400" b="1" dirty="0">
                <a:solidFill>
                  <a:srgbClr val="6A3E3E"/>
                </a:solidFill>
                <a:latin typeface="Monaco"/>
              </a:rPr>
              <a:t>age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}</a:t>
            </a:r>
          </a:p>
          <a:p>
            <a:pPr marL="0" indent="0">
              <a:buNone/>
            </a:pPr>
            <a:endParaRPr lang="en-US" sz="1400" dirty="0">
              <a:latin typeface="Monaco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String </a:t>
            </a:r>
            <a:r>
              <a:rPr lang="en-US" sz="1400" b="1" dirty="0" err="1">
                <a:solidFill>
                  <a:srgbClr val="000000"/>
                </a:solidFill>
                <a:latin typeface="Monaco"/>
              </a:rPr>
              <a:t>getName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() {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return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>
                <a:solidFill>
                  <a:srgbClr val="0000C0"/>
                </a:solidFill>
                <a:latin typeface="Monaco"/>
              </a:rPr>
              <a:t>name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}</a:t>
            </a:r>
          </a:p>
          <a:p>
            <a:pPr marL="0" indent="0">
              <a:buNone/>
            </a:pPr>
            <a:endParaRPr lang="en-US" sz="1400" dirty="0">
              <a:latin typeface="Monaco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>
                <a:solidFill>
                  <a:srgbClr val="7F0055"/>
                </a:solidFill>
                <a:latin typeface="Monaco"/>
              </a:rPr>
              <a:t>int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Monaco"/>
              </a:rPr>
              <a:t>getAge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() {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return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>
                <a:solidFill>
                  <a:srgbClr val="0000C0"/>
                </a:solidFill>
                <a:latin typeface="Monaco"/>
              </a:rPr>
              <a:t>age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400" dirty="0" smtClean="0">
                <a:solidFill>
                  <a:srgbClr val="000000"/>
                </a:solidFill>
                <a:latin typeface="Monaco"/>
              </a:rPr>
              <a:t>}</a:t>
            </a:r>
            <a:endParaRPr lang="en-US" sz="1400" dirty="0">
              <a:latin typeface="Monaco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}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3036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Student as a subclass of Person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7F0055"/>
                </a:solidFill>
                <a:latin typeface="Monaco"/>
              </a:rPr>
              <a:t>package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Monaco"/>
              </a:rPr>
              <a:t>isical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pPr marL="0" indent="0">
              <a:buNone/>
            </a:pPr>
            <a:endParaRPr lang="en-US" sz="1400" dirty="0">
              <a:latin typeface="Monaco"/>
            </a:endParaRPr>
          </a:p>
          <a:p>
            <a:pPr marL="0" indent="0">
              <a:buNone/>
            </a:pPr>
            <a:r>
              <a:rPr lang="en-US" sz="1400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class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Student </a:t>
            </a:r>
            <a:r>
              <a:rPr lang="en-US" sz="1400" b="1" dirty="0" smtClean="0">
                <a:solidFill>
                  <a:srgbClr val="000000"/>
                </a:solidFill>
                <a:latin typeface="Monaco"/>
              </a:rPr>
              <a:t>{</a:t>
            </a:r>
            <a:endParaRPr lang="en-US" sz="1400" b="1" dirty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private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String </a:t>
            </a:r>
            <a:r>
              <a:rPr lang="en-US" sz="1400" b="1" dirty="0">
                <a:solidFill>
                  <a:srgbClr val="0000C0"/>
                </a:solidFill>
                <a:latin typeface="Monaco"/>
              </a:rPr>
              <a:t>name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; </a:t>
            </a:r>
            <a:r>
              <a:rPr lang="en-US" sz="1400" b="1" dirty="0">
                <a:solidFill>
                  <a:srgbClr val="3F7F5F"/>
                </a:solidFill>
                <a:latin typeface="Monaco"/>
              </a:rPr>
              <a:t>// The name of the student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private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>
                <a:solidFill>
                  <a:srgbClr val="7F0055"/>
                </a:solidFill>
                <a:latin typeface="Monaco"/>
              </a:rPr>
              <a:t>int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>
                <a:solidFill>
                  <a:srgbClr val="0000C0"/>
                </a:solidFill>
                <a:latin typeface="Monaco"/>
              </a:rPr>
              <a:t>rollNumber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; </a:t>
            </a:r>
            <a:r>
              <a:rPr lang="en-US" sz="1400" b="1" dirty="0">
                <a:solidFill>
                  <a:srgbClr val="3F7F5F"/>
                </a:solidFill>
                <a:latin typeface="Monaco"/>
              </a:rPr>
              <a:t>// The numeric roll number of the student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400" b="1" dirty="0" smtClean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400" b="1" dirty="0" smtClean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Student(String </a:t>
            </a:r>
            <a:r>
              <a:rPr lang="en-US" sz="1400" b="1" dirty="0">
                <a:solidFill>
                  <a:srgbClr val="6A3E3E"/>
                </a:solidFill>
                <a:latin typeface="Monaco"/>
              </a:rPr>
              <a:t>name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, </a:t>
            </a:r>
            <a:r>
              <a:rPr lang="en-US" sz="1400" b="1" dirty="0" err="1">
                <a:solidFill>
                  <a:srgbClr val="7F0055"/>
                </a:solidFill>
                <a:latin typeface="Monaco"/>
              </a:rPr>
              <a:t>int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>
                <a:solidFill>
                  <a:srgbClr val="6A3E3E"/>
                </a:solidFill>
                <a:latin typeface="Monaco"/>
              </a:rPr>
              <a:t>age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) </a:t>
            </a:r>
            <a:r>
              <a:rPr lang="en-US" sz="1400" b="1" dirty="0" smtClean="0">
                <a:solidFill>
                  <a:srgbClr val="000000"/>
                </a:solidFill>
                <a:latin typeface="Monaco"/>
              </a:rPr>
              <a:t>{</a:t>
            </a:r>
            <a:endParaRPr lang="en-US" sz="1400" dirty="0">
              <a:solidFill>
                <a:srgbClr val="3F7F5F"/>
              </a:solidFill>
              <a:latin typeface="Monaco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super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(</a:t>
            </a:r>
            <a:r>
              <a:rPr lang="en-US" sz="1400" b="1" dirty="0" err="1">
                <a:solidFill>
                  <a:srgbClr val="6A3E3E"/>
                </a:solidFill>
                <a:latin typeface="Monaco"/>
              </a:rPr>
              <a:t>name</a:t>
            </a:r>
            <a:r>
              <a:rPr lang="en-US" sz="1400" b="1" dirty="0" err="1">
                <a:solidFill>
                  <a:srgbClr val="000000"/>
                </a:solidFill>
                <a:latin typeface="Monaco"/>
              </a:rPr>
              <a:t>,</a:t>
            </a:r>
            <a:r>
              <a:rPr lang="en-US" sz="1400" b="1" dirty="0" err="1">
                <a:solidFill>
                  <a:srgbClr val="6A3E3E"/>
                </a:solidFill>
                <a:latin typeface="Monaco"/>
              </a:rPr>
              <a:t>age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)</a:t>
            </a:r>
            <a:r>
              <a:rPr lang="en-US" sz="1400" b="1" dirty="0" smtClean="0">
                <a:solidFill>
                  <a:srgbClr val="000000"/>
                </a:solidFill>
                <a:latin typeface="Monaco"/>
              </a:rPr>
              <a:t>; </a:t>
            </a:r>
            <a:r>
              <a:rPr lang="en-US" sz="1400" dirty="0">
                <a:solidFill>
                  <a:srgbClr val="3F7F5F"/>
                </a:solidFill>
                <a:latin typeface="Monaco"/>
              </a:rPr>
              <a:t>// Call the constructor of the superclass</a:t>
            </a:r>
            <a:endParaRPr lang="en-US" sz="1400" b="1" dirty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}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400" dirty="0">
                <a:solidFill>
                  <a:srgbClr val="3F7F5F"/>
                </a:solidFill>
                <a:latin typeface="Monaco"/>
              </a:rPr>
              <a:t>/* What can the student do? */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String </a:t>
            </a:r>
            <a:r>
              <a:rPr lang="en-US" sz="1400" b="1" dirty="0" err="1">
                <a:solidFill>
                  <a:srgbClr val="000000"/>
                </a:solidFill>
                <a:latin typeface="Monaco"/>
              </a:rPr>
              <a:t>getName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() {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return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>
                <a:solidFill>
                  <a:srgbClr val="0000C0"/>
                </a:solidFill>
                <a:latin typeface="Monaco"/>
              </a:rPr>
              <a:t>name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; </a:t>
            </a:r>
            <a:r>
              <a:rPr lang="en-US" sz="1400" b="1" dirty="0">
                <a:solidFill>
                  <a:srgbClr val="3F7F5F"/>
                </a:solidFill>
                <a:latin typeface="Monaco"/>
              </a:rPr>
              <a:t>// Returns the name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}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>
                <a:solidFill>
                  <a:srgbClr val="7F0055"/>
                </a:solidFill>
                <a:latin typeface="Monaco"/>
              </a:rPr>
              <a:t>int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Monaco"/>
              </a:rPr>
              <a:t>getRollNumber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() {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return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>
                <a:solidFill>
                  <a:srgbClr val="0000C0"/>
                </a:solidFill>
                <a:latin typeface="Monaco"/>
              </a:rPr>
              <a:t>rollNumber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400" dirty="0" smtClean="0">
                <a:solidFill>
                  <a:srgbClr val="000000"/>
                </a:solidFill>
                <a:latin typeface="Monaco"/>
              </a:rPr>
              <a:t>}</a:t>
            </a:r>
            <a:endParaRPr lang="en-US" sz="1400" dirty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}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19</a:t>
            </a:fld>
            <a:endParaRPr lang="en-US"/>
          </a:p>
        </p:txBody>
      </p:sp>
      <p:sp>
        <p:nvSpPr>
          <p:cNvPr id="5" name="Line Callout 2 4"/>
          <p:cNvSpPr/>
          <p:nvPr/>
        </p:nvSpPr>
        <p:spPr>
          <a:xfrm>
            <a:off x="4983825" y="1102850"/>
            <a:ext cx="3390438" cy="886643"/>
          </a:xfrm>
          <a:prstGeom prst="borderCallout2">
            <a:avLst>
              <a:gd name="adj1" fmla="val 21075"/>
              <a:gd name="adj2" fmla="val -3703"/>
              <a:gd name="adj3" fmla="val 18750"/>
              <a:gd name="adj4" fmla="val -16667"/>
              <a:gd name="adj5" fmla="val 60709"/>
              <a:gd name="adj6" fmla="val -67173"/>
            </a:avLst>
          </a:prstGeom>
          <a:ln>
            <a:tailEnd type="stealth" w="lg" len="lg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Superclass</a:t>
            </a:r>
          </a:p>
          <a:p>
            <a:pPr algn="ctr"/>
            <a:r>
              <a:rPr lang="en-US" sz="2400" dirty="0" smtClean="0"/>
              <a:t>Student extends Person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301950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646"/>
            <a:ext cx="8229600" cy="64997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26859"/>
            <a:ext cx="8229600" cy="1383076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Real world </a:t>
            </a:r>
            <a:r>
              <a:rPr lang="en-US" i="1" dirty="0" smtClean="0"/>
              <a:t>objects</a:t>
            </a:r>
            <a:r>
              <a:rPr lang="en-US" dirty="0" smtClean="0"/>
              <a:t>, or even people!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A person  travels by metro.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280358"/>
            <a:ext cx="2133600" cy="365125"/>
          </a:xfrm>
        </p:spPr>
        <p:txBody>
          <a:bodyPr/>
          <a:lstStyle/>
          <a:p>
            <a:fld id="{4AFDA401-2374-BE46-BA37-D56B8F3DFE56}" type="slidenum">
              <a:rPr lang="en-US" smtClean="0"/>
              <a:t>2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89765" y="1584909"/>
            <a:ext cx="1378588" cy="564489"/>
          </a:xfrm>
          <a:prstGeom prst="rect">
            <a:avLst/>
          </a:prstGeom>
          <a:solidFill>
            <a:srgbClr val="FFFF00">
              <a:alpha val="25000"/>
            </a:srgb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47328" y="1574054"/>
            <a:ext cx="964380" cy="564489"/>
          </a:xfrm>
          <a:prstGeom prst="rect">
            <a:avLst/>
          </a:prstGeom>
          <a:solidFill>
            <a:srgbClr val="FFFF00">
              <a:alpha val="25000"/>
            </a:srgb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89765" y="2628729"/>
            <a:ext cx="1378588" cy="564489"/>
          </a:xfrm>
          <a:prstGeom prst="rect">
            <a:avLst/>
          </a:prstGeom>
          <a:solidFill>
            <a:srgbClr val="FFFF00">
              <a:alpha val="25000"/>
            </a:srgb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1F497D"/>
                </a:solidFill>
              </a:rPr>
              <a:t>Person</a:t>
            </a:r>
            <a:endParaRPr lang="en-US" sz="2400" dirty="0">
              <a:solidFill>
                <a:srgbClr val="1F497D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89765" y="4382746"/>
            <a:ext cx="5030014" cy="1096411"/>
          </a:xfrm>
          <a:prstGeom prst="rect">
            <a:avLst/>
          </a:prstGeom>
          <a:solidFill>
            <a:srgbClr val="FFFF00">
              <a:alpha val="25000"/>
            </a:srgb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rgbClr val="1F497D"/>
                </a:solidFill>
              </a:rPr>
              <a:t>Metro</a:t>
            </a:r>
            <a:endParaRPr lang="en-US" sz="2400" dirty="0">
              <a:solidFill>
                <a:srgbClr val="1F497D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955193" y="1584909"/>
            <a:ext cx="1008228" cy="564489"/>
          </a:xfrm>
          <a:prstGeom prst="rect">
            <a:avLst/>
          </a:prstGeom>
          <a:solidFill>
            <a:schemeClr val="tx2">
              <a:lumMod val="40000"/>
              <a:lumOff val="60000"/>
              <a:alpha val="2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1955194" y="2627888"/>
            <a:ext cx="5523918" cy="1594926"/>
          </a:xfrm>
          <a:prstGeom prst="rect">
            <a:avLst/>
          </a:prstGeom>
          <a:solidFill>
            <a:schemeClr val="tx2">
              <a:lumMod val="40000"/>
              <a:lumOff val="60000"/>
              <a:alpha val="2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 smtClean="0">
              <a:solidFill>
                <a:schemeClr val="tx1"/>
              </a:solidFill>
            </a:endParaRPr>
          </a:p>
          <a:p>
            <a:pPr algn="ctr"/>
            <a:endParaRPr lang="en-US" sz="2400" dirty="0">
              <a:solidFill>
                <a:schemeClr val="tx1"/>
              </a:solidFill>
            </a:endParaRPr>
          </a:p>
          <a:p>
            <a:pPr algn="r"/>
            <a:r>
              <a:rPr lang="en-US" sz="2400" dirty="0" smtClean="0">
                <a:solidFill>
                  <a:schemeClr val="tx1"/>
                </a:solidFill>
              </a:rPr>
              <a:t>Travels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183577" y="2769851"/>
            <a:ext cx="1492996" cy="564489"/>
          </a:xfrm>
          <a:prstGeom prst="rect">
            <a:avLst/>
          </a:prstGeom>
          <a:solidFill>
            <a:schemeClr val="tx2">
              <a:lumMod val="40000"/>
              <a:lumOff val="60000"/>
              <a:alpha val="2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Buy ticket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183577" y="3529682"/>
            <a:ext cx="2438717" cy="564489"/>
          </a:xfrm>
          <a:prstGeom prst="rect">
            <a:avLst/>
          </a:prstGeom>
          <a:solidFill>
            <a:schemeClr val="tx2">
              <a:lumMod val="40000"/>
              <a:lumOff val="60000"/>
              <a:alpha val="2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Scans the ticket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425444" y="5047834"/>
            <a:ext cx="2131723" cy="564489"/>
          </a:xfrm>
          <a:prstGeom prst="rect">
            <a:avLst/>
          </a:prstGeom>
          <a:solidFill>
            <a:srgbClr val="FFFF00">
              <a:alpha val="25000"/>
            </a:srgb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1F497D"/>
                </a:solidFill>
              </a:rPr>
              <a:t>Scan Machine</a:t>
            </a:r>
            <a:endParaRPr lang="en-US" sz="2400" dirty="0">
              <a:solidFill>
                <a:srgbClr val="1F497D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840733" y="4659563"/>
            <a:ext cx="1398580" cy="564489"/>
          </a:xfrm>
          <a:prstGeom prst="rect">
            <a:avLst/>
          </a:prstGeom>
          <a:solidFill>
            <a:srgbClr val="FFFF00">
              <a:alpha val="25000"/>
            </a:srgb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1F497D"/>
                </a:solidFill>
              </a:rPr>
              <a:t>Driver</a:t>
            </a:r>
            <a:endParaRPr lang="en-US" sz="2400" dirty="0">
              <a:solidFill>
                <a:srgbClr val="1F497D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085628" y="2769851"/>
            <a:ext cx="1492996" cy="564489"/>
          </a:xfrm>
          <a:prstGeom prst="rect">
            <a:avLst/>
          </a:prstGeom>
          <a:solidFill>
            <a:schemeClr val="tx2">
              <a:lumMod val="40000"/>
              <a:lumOff val="60000"/>
              <a:alpha val="2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Get in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806702" y="2769851"/>
            <a:ext cx="1492996" cy="564489"/>
          </a:xfrm>
          <a:prstGeom prst="rect">
            <a:avLst/>
          </a:prstGeom>
          <a:solidFill>
            <a:schemeClr val="tx2">
              <a:lumMod val="40000"/>
              <a:lumOff val="60000"/>
              <a:alpha val="2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Get out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656327" y="4382746"/>
            <a:ext cx="2083304" cy="1083444"/>
          </a:xfrm>
          <a:prstGeom prst="rect">
            <a:avLst/>
          </a:prstGeom>
          <a:solidFill>
            <a:schemeClr val="tx2">
              <a:lumMod val="40000"/>
              <a:lumOff val="60000"/>
              <a:alpha val="25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Runs, Stops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9" name="Content Placeholder 2"/>
          <p:cNvSpPr txBox="1">
            <a:spLocks/>
          </p:cNvSpPr>
          <p:nvPr/>
        </p:nvSpPr>
        <p:spPr>
          <a:xfrm>
            <a:off x="496957" y="5612323"/>
            <a:ext cx="8229600" cy="1050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Different </a:t>
            </a:r>
            <a:r>
              <a:rPr lang="en-US" i="1" dirty="0" smtClean="0"/>
              <a:t>objects </a:t>
            </a:r>
            <a:r>
              <a:rPr lang="en-US" dirty="0" smtClean="0"/>
              <a:t>all performing their duties</a:t>
            </a:r>
          </a:p>
          <a:p>
            <a:r>
              <a:rPr lang="en-US" dirty="0" smtClean="0"/>
              <a:t>Objects are related to each other too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7931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animBg="1"/>
      <p:bldP spid="9" grpId="0" animBg="1"/>
      <p:bldP spid="13" grpId="0" animBg="1"/>
      <p:bldP spid="14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5" grpId="0" animBg="1"/>
      <p:bldP spid="39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Student as a subclass of Person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7F0055"/>
                </a:solidFill>
                <a:latin typeface="Monaco"/>
              </a:rPr>
              <a:t>package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Monaco"/>
              </a:rPr>
              <a:t>isical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pPr marL="0" indent="0">
              <a:buNone/>
            </a:pPr>
            <a:endParaRPr lang="en-US" sz="1400" dirty="0">
              <a:latin typeface="Monaco"/>
            </a:endParaRPr>
          </a:p>
          <a:p>
            <a:pPr marL="0" indent="0">
              <a:buNone/>
            </a:pPr>
            <a:r>
              <a:rPr lang="en-US" sz="1400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class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Student </a:t>
            </a:r>
            <a:r>
              <a:rPr lang="en-US" sz="1400" b="1" dirty="0">
                <a:solidFill>
                  <a:srgbClr val="7F0055"/>
                </a:solidFill>
                <a:highlight>
                  <a:srgbClr val="E8F2FE"/>
                </a:highlight>
                <a:latin typeface="Monaco"/>
              </a:rPr>
              <a:t>extends</a:t>
            </a:r>
            <a:r>
              <a:rPr lang="en-US" sz="1400" b="1" dirty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 Person </a:t>
            </a:r>
            <a:r>
              <a:rPr lang="en-US" sz="1400" b="1" dirty="0" smtClean="0">
                <a:solidFill>
                  <a:srgbClr val="000000"/>
                </a:solidFill>
                <a:latin typeface="Monaco"/>
              </a:rPr>
              <a:t>{</a:t>
            </a:r>
            <a:endParaRPr lang="en-US" sz="1400" b="1" dirty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private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String </a:t>
            </a:r>
            <a:r>
              <a:rPr lang="en-US" sz="1400" b="1" dirty="0">
                <a:solidFill>
                  <a:srgbClr val="0000C0"/>
                </a:solidFill>
                <a:latin typeface="Monaco"/>
              </a:rPr>
              <a:t>name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; </a:t>
            </a:r>
            <a:r>
              <a:rPr lang="en-US" sz="1400" b="1" dirty="0">
                <a:solidFill>
                  <a:srgbClr val="3F7F5F"/>
                </a:solidFill>
                <a:latin typeface="Monaco"/>
              </a:rPr>
              <a:t>// The name of the student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private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>
                <a:solidFill>
                  <a:srgbClr val="7F0055"/>
                </a:solidFill>
                <a:latin typeface="Monaco"/>
              </a:rPr>
              <a:t>int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>
                <a:solidFill>
                  <a:srgbClr val="0000C0"/>
                </a:solidFill>
                <a:latin typeface="Monaco"/>
              </a:rPr>
              <a:t>rollNumber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; </a:t>
            </a:r>
            <a:r>
              <a:rPr lang="en-US" sz="1400" b="1" dirty="0">
                <a:solidFill>
                  <a:srgbClr val="3F7F5F"/>
                </a:solidFill>
                <a:latin typeface="Monaco"/>
              </a:rPr>
              <a:t>// The numeric roll number of the student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400" b="1" dirty="0" smtClean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400" b="1" dirty="0" smtClean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Student(String </a:t>
            </a:r>
            <a:r>
              <a:rPr lang="en-US" sz="1400" b="1" dirty="0">
                <a:solidFill>
                  <a:srgbClr val="6A3E3E"/>
                </a:solidFill>
                <a:latin typeface="Monaco"/>
              </a:rPr>
              <a:t>name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, </a:t>
            </a:r>
            <a:r>
              <a:rPr lang="en-US" sz="1400" b="1" dirty="0" err="1">
                <a:solidFill>
                  <a:srgbClr val="7F0055"/>
                </a:solidFill>
                <a:latin typeface="Monaco"/>
              </a:rPr>
              <a:t>int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>
                <a:solidFill>
                  <a:srgbClr val="6A3E3E"/>
                </a:solidFill>
                <a:latin typeface="Monaco"/>
              </a:rPr>
              <a:t>age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) </a:t>
            </a:r>
            <a:r>
              <a:rPr lang="en-US" sz="1400" b="1" dirty="0" smtClean="0">
                <a:solidFill>
                  <a:srgbClr val="000000"/>
                </a:solidFill>
                <a:latin typeface="Monaco"/>
              </a:rPr>
              <a:t>{</a:t>
            </a:r>
            <a:endParaRPr lang="en-US" sz="1400" dirty="0">
              <a:solidFill>
                <a:srgbClr val="3F7F5F"/>
              </a:solidFill>
              <a:latin typeface="Monaco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super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(</a:t>
            </a:r>
            <a:r>
              <a:rPr lang="en-US" sz="1400" b="1" dirty="0" err="1">
                <a:solidFill>
                  <a:srgbClr val="6A3E3E"/>
                </a:solidFill>
                <a:latin typeface="Monaco"/>
              </a:rPr>
              <a:t>name</a:t>
            </a:r>
            <a:r>
              <a:rPr lang="en-US" sz="1400" b="1" dirty="0" err="1">
                <a:solidFill>
                  <a:srgbClr val="000000"/>
                </a:solidFill>
                <a:latin typeface="Monaco"/>
              </a:rPr>
              <a:t>,</a:t>
            </a:r>
            <a:r>
              <a:rPr lang="en-US" sz="1400" b="1" dirty="0" err="1">
                <a:solidFill>
                  <a:srgbClr val="6A3E3E"/>
                </a:solidFill>
                <a:latin typeface="Monaco"/>
              </a:rPr>
              <a:t>age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)</a:t>
            </a:r>
            <a:r>
              <a:rPr lang="en-US" sz="1400" b="1" dirty="0" smtClean="0">
                <a:solidFill>
                  <a:srgbClr val="000000"/>
                </a:solidFill>
                <a:latin typeface="Monaco"/>
              </a:rPr>
              <a:t>; </a:t>
            </a:r>
            <a:r>
              <a:rPr lang="en-US" sz="1400" dirty="0">
                <a:solidFill>
                  <a:srgbClr val="3F7F5F"/>
                </a:solidFill>
                <a:latin typeface="Monaco"/>
              </a:rPr>
              <a:t>// Call the constructor of the superclass</a:t>
            </a:r>
            <a:endParaRPr lang="en-US" sz="1400" b="1" dirty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}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400" dirty="0">
                <a:solidFill>
                  <a:srgbClr val="3F7F5F"/>
                </a:solidFill>
                <a:latin typeface="Monaco"/>
              </a:rPr>
              <a:t>/* What can the student do? */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String </a:t>
            </a:r>
            <a:r>
              <a:rPr lang="en-US" sz="1400" b="1" dirty="0" err="1">
                <a:solidFill>
                  <a:srgbClr val="000000"/>
                </a:solidFill>
                <a:latin typeface="Monaco"/>
              </a:rPr>
              <a:t>getName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() {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return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>
                <a:solidFill>
                  <a:srgbClr val="0000C0"/>
                </a:solidFill>
                <a:latin typeface="Monaco"/>
              </a:rPr>
              <a:t>name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; </a:t>
            </a:r>
            <a:r>
              <a:rPr lang="en-US" sz="1400" b="1" dirty="0">
                <a:solidFill>
                  <a:srgbClr val="3F7F5F"/>
                </a:solidFill>
                <a:latin typeface="Monaco"/>
              </a:rPr>
              <a:t>// Returns the name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}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>
                <a:solidFill>
                  <a:srgbClr val="7F0055"/>
                </a:solidFill>
                <a:latin typeface="Monaco"/>
              </a:rPr>
              <a:t>int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Monaco"/>
              </a:rPr>
              <a:t>getRollNumber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() {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return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>
                <a:solidFill>
                  <a:srgbClr val="0000C0"/>
                </a:solidFill>
                <a:latin typeface="Monaco"/>
              </a:rPr>
              <a:t>rollNumber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400" dirty="0" smtClean="0">
                <a:solidFill>
                  <a:srgbClr val="000000"/>
                </a:solidFill>
                <a:latin typeface="Monaco"/>
              </a:rPr>
              <a:t>}</a:t>
            </a:r>
            <a:endParaRPr lang="en-US" sz="1400" dirty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}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20</a:t>
            </a:fld>
            <a:endParaRPr lang="en-US"/>
          </a:p>
        </p:txBody>
      </p:sp>
      <p:sp>
        <p:nvSpPr>
          <p:cNvPr id="6" name="Line Callout 2 5"/>
          <p:cNvSpPr/>
          <p:nvPr/>
        </p:nvSpPr>
        <p:spPr>
          <a:xfrm>
            <a:off x="4983825" y="1102850"/>
            <a:ext cx="3390438" cy="886643"/>
          </a:xfrm>
          <a:prstGeom prst="borderCallout2">
            <a:avLst>
              <a:gd name="adj1" fmla="val 21075"/>
              <a:gd name="adj2" fmla="val -3703"/>
              <a:gd name="adj3" fmla="val 18750"/>
              <a:gd name="adj4" fmla="val -16667"/>
              <a:gd name="adj5" fmla="val 60709"/>
              <a:gd name="adj6" fmla="val -48445"/>
            </a:avLst>
          </a:prstGeom>
          <a:ln>
            <a:tailEnd type="stealth" w="lg" len="lg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Superclass</a:t>
            </a:r>
          </a:p>
          <a:p>
            <a:pPr algn="ctr"/>
            <a:r>
              <a:rPr lang="en-US" sz="2400" dirty="0" smtClean="0"/>
              <a:t>Student extends Person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227731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Student as a subclass of Person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7F0055"/>
                </a:solidFill>
                <a:latin typeface="Monaco"/>
              </a:rPr>
              <a:t>package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Monaco"/>
              </a:rPr>
              <a:t>isical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pPr marL="0" indent="0">
              <a:buNone/>
            </a:pPr>
            <a:endParaRPr lang="en-US" sz="1400" dirty="0">
              <a:latin typeface="Monaco"/>
            </a:endParaRPr>
          </a:p>
          <a:p>
            <a:pPr marL="0" indent="0">
              <a:buNone/>
            </a:pPr>
            <a:r>
              <a:rPr lang="en-US" sz="1400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class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Student </a:t>
            </a:r>
            <a:r>
              <a:rPr lang="en-US" sz="1400" b="1" dirty="0">
                <a:solidFill>
                  <a:srgbClr val="7F0055"/>
                </a:solidFill>
                <a:highlight>
                  <a:srgbClr val="E8F2FE"/>
                </a:highlight>
                <a:latin typeface="Monaco"/>
              </a:rPr>
              <a:t>extends</a:t>
            </a:r>
            <a:r>
              <a:rPr lang="en-US" sz="1400" b="1" dirty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 Person </a:t>
            </a:r>
            <a:r>
              <a:rPr lang="en-US" sz="1400" b="1" dirty="0" smtClean="0">
                <a:solidFill>
                  <a:srgbClr val="000000"/>
                </a:solidFill>
                <a:latin typeface="Monaco"/>
              </a:rPr>
              <a:t>{</a:t>
            </a:r>
            <a:endParaRPr lang="en-US" sz="1400" b="1" dirty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private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String </a:t>
            </a:r>
            <a:r>
              <a:rPr lang="en-US" sz="1400" b="1" dirty="0">
                <a:solidFill>
                  <a:srgbClr val="0000C0"/>
                </a:solidFill>
                <a:latin typeface="Monaco"/>
              </a:rPr>
              <a:t>name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; </a:t>
            </a:r>
            <a:r>
              <a:rPr lang="en-US" sz="1400" b="1" dirty="0">
                <a:solidFill>
                  <a:srgbClr val="3F7F5F"/>
                </a:solidFill>
                <a:latin typeface="Monaco"/>
              </a:rPr>
              <a:t>// The name of the student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private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>
                <a:solidFill>
                  <a:srgbClr val="7F0055"/>
                </a:solidFill>
                <a:latin typeface="Monaco"/>
              </a:rPr>
              <a:t>int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>
                <a:solidFill>
                  <a:srgbClr val="0000C0"/>
                </a:solidFill>
                <a:latin typeface="Monaco"/>
              </a:rPr>
              <a:t>rollNumber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; </a:t>
            </a:r>
            <a:r>
              <a:rPr lang="en-US" sz="1400" b="1" dirty="0">
                <a:solidFill>
                  <a:srgbClr val="3F7F5F"/>
                </a:solidFill>
                <a:latin typeface="Monaco"/>
              </a:rPr>
              <a:t>// The numeric roll number of the student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400" b="1" dirty="0" smtClean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400" b="1" dirty="0" smtClean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Student(String </a:t>
            </a:r>
            <a:r>
              <a:rPr lang="en-US" sz="1400" b="1" dirty="0">
                <a:solidFill>
                  <a:srgbClr val="6A3E3E"/>
                </a:solidFill>
                <a:latin typeface="Monaco"/>
              </a:rPr>
              <a:t>name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, </a:t>
            </a:r>
            <a:r>
              <a:rPr lang="en-US" sz="1400" b="1" dirty="0" err="1">
                <a:solidFill>
                  <a:srgbClr val="7F0055"/>
                </a:solidFill>
                <a:latin typeface="Monaco"/>
              </a:rPr>
              <a:t>int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>
                <a:solidFill>
                  <a:srgbClr val="6A3E3E"/>
                </a:solidFill>
                <a:latin typeface="Monaco"/>
              </a:rPr>
              <a:t>age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) </a:t>
            </a:r>
            <a:r>
              <a:rPr lang="en-US" sz="1400" b="1" dirty="0" smtClean="0">
                <a:solidFill>
                  <a:srgbClr val="000000"/>
                </a:solidFill>
                <a:latin typeface="Monaco"/>
              </a:rPr>
              <a:t>{</a:t>
            </a:r>
            <a:endParaRPr lang="en-US" sz="1400" dirty="0">
              <a:solidFill>
                <a:srgbClr val="3F7F5F"/>
              </a:solidFill>
              <a:latin typeface="Monaco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super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(</a:t>
            </a:r>
            <a:r>
              <a:rPr lang="en-US" sz="1400" b="1" dirty="0" err="1">
                <a:solidFill>
                  <a:srgbClr val="6A3E3E"/>
                </a:solidFill>
                <a:latin typeface="Monaco"/>
              </a:rPr>
              <a:t>name</a:t>
            </a:r>
            <a:r>
              <a:rPr lang="en-US" sz="1400" b="1" dirty="0" err="1">
                <a:solidFill>
                  <a:srgbClr val="000000"/>
                </a:solidFill>
                <a:latin typeface="Monaco"/>
              </a:rPr>
              <a:t>,</a:t>
            </a:r>
            <a:r>
              <a:rPr lang="en-US" sz="1400" b="1" dirty="0" err="1">
                <a:solidFill>
                  <a:srgbClr val="6A3E3E"/>
                </a:solidFill>
                <a:latin typeface="Monaco"/>
              </a:rPr>
              <a:t>age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)</a:t>
            </a:r>
            <a:r>
              <a:rPr lang="en-US" sz="1400" b="1" dirty="0" smtClean="0">
                <a:solidFill>
                  <a:srgbClr val="000000"/>
                </a:solidFill>
                <a:latin typeface="Monaco"/>
              </a:rPr>
              <a:t>; </a:t>
            </a:r>
            <a:r>
              <a:rPr lang="en-US" sz="1400" dirty="0">
                <a:solidFill>
                  <a:srgbClr val="3F7F5F"/>
                </a:solidFill>
                <a:latin typeface="Monaco"/>
              </a:rPr>
              <a:t>// Call the constructor of the superclass</a:t>
            </a:r>
            <a:endParaRPr lang="en-US" sz="1400" b="1" dirty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}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400" dirty="0">
                <a:solidFill>
                  <a:srgbClr val="3F7F5F"/>
                </a:solidFill>
                <a:latin typeface="Monaco"/>
              </a:rPr>
              <a:t>/* What can the student do? */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String </a:t>
            </a:r>
            <a:r>
              <a:rPr lang="en-US" sz="1400" b="1" dirty="0" err="1">
                <a:solidFill>
                  <a:srgbClr val="000000"/>
                </a:solidFill>
                <a:latin typeface="Monaco"/>
              </a:rPr>
              <a:t>getName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() {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return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>
                <a:solidFill>
                  <a:srgbClr val="0000C0"/>
                </a:solidFill>
                <a:latin typeface="Monaco"/>
              </a:rPr>
              <a:t>name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; </a:t>
            </a:r>
            <a:r>
              <a:rPr lang="en-US" sz="1400" b="1" dirty="0">
                <a:solidFill>
                  <a:srgbClr val="3F7F5F"/>
                </a:solidFill>
                <a:latin typeface="Monaco"/>
              </a:rPr>
              <a:t>// Returns the name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}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>
                <a:solidFill>
                  <a:srgbClr val="7F0055"/>
                </a:solidFill>
                <a:latin typeface="Monaco"/>
              </a:rPr>
              <a:t>int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Monaco"/>
              </a:rPr>
              <a:t>getRollNumber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() {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return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>
                <a:solidFill>
                  <a:srgbClr val="0000C0"/>
                </a:solidFill>
                <a:latin typeface="Monaco"/>
              </a:rPr>
              <a:t>rollNumber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400" dirty="0" smtClean="0">
                <a:solidFill>
                  <a:srgbClr val="000000"/>
                </a:solidFill>
                <a:latin typeface="Monaco"/>
              </a:rPr>
              <a:t>}</a:t>
            </a:r>
            <a:endParaRPr lang="en-US" sz="1400" dirty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}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21</a:t>
            </a:fld>
            <a:endParaRPr lang="en-US"/>
          </a:p>
        </p:txBody>
      </p:sp>
      <p:sp>
        <p:nvSpPr>
          <p:cNvPr id="6" name="Line Callout 2 5"/>
          <p:cNvSpPr/>
          <p:nvPr/>
        </p:nvSpPr>
        <p:spPr>
          <a:xfrm>
            <a:off x="6553200" y="3535126"/>
            <a:ext cx="2133600" cy="886643"/>
          </a:xfrm>
          <a:prstGeom prst="borderCallout2">
            <a:avLst>
              <a:gd name="adj1" fmla="val 21075"/>
              <a:gd name="adj2" fmla="val -3703"/>
              <a:gd name="adj3" fmla="val 18750"/>
              <a:gd name="adj4" fmla="val -16667"/>
              <a:gd name="adj5" fmla="val 39088"/>
              <a:gd name="adj6" fmla="val -141133"/>
            </a:avLst>
          </a:prstGeom>
          <a:ln>
            <a:tailEnd type="stealth" w="lg" len="lg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Do we need it?</a:t>
            </a:r>
            <a:endParaRPr lang="en-US" sz="2400" dirty="0"/>
          </a:p>
        </p:txBody>
      </p:sp>
      <p:sp>
        <p:nvSpPr>
          <p:cNvPr id="7" name="Line Callout 2 6"/>
          <p:cNvSpPr/>
          <p:nvPr/>
        </p:nvSpPr>
        <p:spPr>
          <a:xfrm>
            <a:off x="6553200" y="1102850"/>
            <a:ext cx="2133600" cy="886643"/>
          </a:xfrm>
          <a:prstGeom prst="borderCallout2">
            <a:avLst>
              <a:gd name="adj1" fmla="val 21075"/>
              <a:gd name="adj2" fmla="val -3703"/>
              <a:gd name="adj3" fmla="val 18750"/>
              <a:gd name="adj4" fmla="val -16667"/>
              <a:gd name="adj5" fmla="val 102601"/>
              <a:gd name="adj6" fmla="val -159101"/>
            </a:avLst>
          </a:prstGeom>
          <a:ln>
            <a:tailEnd type="stealth" w="lg" len="lg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Do we need it?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339383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Student as a subclass of Person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7F0055"/>
                </a:solidFill>
                <a:latin typeface="Monaco"/>
              </a:rPr>
              <a:t>package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Monaco"/>
              </a:rPr>
              <a:t>isical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pPr marL="0" indent="0">
              <a:buNone/>
            </a:pPr>
            <a:endParaRPr lang="en-US" sz="1400" dirty="0">
              <a:latin typeface="Monaco"/>
            </a:endParaRPr>
          </a:p>
          <a:p>
            <a:pPr marL="0" indent="0">
              <a:buNone/>
            </a:pPr>
            <a:r>
              <a:rPr lang="en-US" sz="1400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class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Student </a:t>
            </a:r>
            <a:r>
              <a:rPr lang="en-US" sz="1400" b="1" dirty="0">
                <a:solidFill>
                  <a:srgbClr val="7F0055"/>
                </a:solidFill>
                <a:highlight>
                  <a:srgbClr val="E8F2FE"/>
                </a:highlight>
                <a:latin typeface="Monaco"/>
              </a:rPr>
              <a:t>extends</a:t>
            </a:r>
            <a:r>
              <a:rPr lang="en-US" sz="1400" b="1" dirty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 Person </a:t>
            </a:r>
            <a:r>
              <a:rPr lang="en-US" sz="1400" b="1" dirty="0" smtClean="0">
                <a:solidFill>
                  <a:srgbClr val="000000"/>
                </a:solidFill>
                <a:latin typeface="Monaco"/>
              </a:rPr>
              <a:t>{</a:t>
            </a:r>
            <a:endParaRPr lang="en-US" sz="1400" b="1" dirty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400" b="1" dirty="0" smtClean="0">
                <a:solidFill>
                  <a:schemeClr val="bg1">
                    <a:lumMod val="75000"/>
                  </a:schemeClr>
                </a:solidFill>
                <a:latin typeface="Monaco"/>
              </a:rPr>
              <a:t>private String name; // The name of the student</a:t>
            </a:r>
          </a:p>
          <a:p>
            <a:pPr marL="0" indent="0">
              <a:buNone/>
            </a:pPr>
            <a:r>
              <a:rPr lang="en-US" sz="1400" dirty="0" smtClean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400" b="1" dirty="0" smtClean="0">
                <a:solidFill>
                  <a:srgbClr val="7F0055"/>
                </a:solidFill>
                <a:latin typeface="Monaco"/>
              </a:rPr>
              <a:t>private</a:t>
            </a:r>
            <a:r>
              <a:rPr lang="en-US" sz="1400" b="1" dirty="0" smtClean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 smtClean="0">
                <a:solidFill>
                  <a:srgbClr val="7F0055"/>
                </a:solidFill>
                <a:latin typeface="Monaco"/>
              </a:rPr>
              <a:t>int</a:t>
            </a:r>
            <a:r>
              <a:rPr lang="en-US" sz="1400" b="1" dirty="0" smtClean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 smtClean="0">
                <a:solidFill>
                  <a:srgbClr val="0000C0"/>
                </a:solidFill>
                <a:latin typeface="Monaco"/>
              </a:rPr>
              <a:t>rollNumber</a:t>
            </a:r>
            <a:r>
              <a:rPr lang="en-US" sz="1400" b="1" dirty="0" smtClean="0">
                <a:solidFill>
                  <a:srgbClr val="000000"/>
                </a:solidFill>
                <a:latin typeface="Monaco"/>
              </a:rPr>
              <a:t>; </a:t>
            </a:r>
            <a:r>
              <a:rPr lang="en-US" sz="1400" b="1" dirty="0" smtClean="0">
                <a:solidFill>
                  <a:srgbClr val="3F7F5F"/>
                </a:solidFill>
                <a:latin typeface="Monaco"/>
              </a:rPr>
              <a:t>// The numeric roll number of the student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400" b="1" dirty="0" smtClean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400" b="1" dirty="0" smtClean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Student(String </a:t>
            </a:r>
            <a:r>
              <a:rPr lang="en-US" sz="1400" b="1" dirty="0">
                <a:solidFill>
                  <a:srgbClr val="6A3E3E"/>
                </a:solidFill>
                <a:latin typeface="Monaco"/>
              </a:rPr>
              <a:t>name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, </a:t>
            </a:r>
            <a:r>
              <a:rPr lang="en-US" sz="1400" b="1" dirty="0" err="1">
                <a:solidFill>
                  <a:srgbClr val="7F0055"/>
                </a:solidFill>
                <a:latin typeface="Monaco"/>
              </a:rPr>
              <a:t>int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>
                <a:solidFill>
                  <a:srgbClr val="6A3E3E"/>
                </a:solidFill>
                <a:latin typeface="Monaco"/>
              </a:rPr>
              <a:t>age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) </a:t>
            </a:r>
            <a:r>
              <a:rPr lang="en-US" sz="1400" b="1" dirty="0" smtClean="0">
                <a:solidFill>
                  <a:srgbClr val="000000"/>
                </a:solidFill>
                <a:latin typeface="Monaco"/>
              </a:rPr>
              <a:t>{</a:t>
            </a:r>
            <a:endParaRPr lang="en-US" sz="1400" dirty="0">
              <a:solidFill>
                <a:srgbClr val="3F7F5F"/>
              </a:solidFill>
              <a:latin typeface="Monaco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super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(</a:t>
            </a:r>
            <a:r>
              <a:rPr lang="en-US" sz="1400" b="1" dirty="0" err="1">
                <a:solidFill>
                  <a:srgbClr val="6A3E3E"/>
                </a:solidFill>
                <a:latin typeface="Monaco"/>
              </a:rPr>
              <a:t>name</a:t>
            </a:r>
            <a:r>
              <a:rPr lang="en-US" sz="1400" b="1" dirty="0" err="1">
                <a:solidFill>
                  <a:srgbClr val="000000"/>
                </a:solidFill>
                <a:latin typeface="Monaco"/>
              </a:rPr>
              <a:t>,</a:t>
            </a:r>
            <a:r>
              <a:rPr lang="en-US" sz="1400" b="1" dirty="0" err="1">
                <a:solidFill>
                  <a:srgbClr val="6A3E3E"/>
                </a:solidFill>
                <a:latin typeface="Monaco"/>
              </a:rPr>
              <a:t>age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)</a:t>
            </a:r>
            <a:r>
              <a:rPr lang="en-US" sz="1400" b="1" dirty="0" smtClean="0">
                <a:solidFill>
                  <a:srgbClr val="000000"/>
                </a:solidFill>
                <a:latin typeface="Monaco"/>
              </a:rPr>
              <a:t>; </a:t>
            </a:r>
            <a:r>
              <a:rPr lang="en-US" sz="1400" dirty="0">
                <a:solidFill>
                  <a:srgbClr val="3F7F5F"/>
                </a:solidFill>
                <a:latin typeface="Monaco"/>
              </a:rPr>
              <a:t>// Call the constructor of the superclass</a:t>
            </a:r>
            <a:endParaRPr lang="en-US" sz="1400" b="1" dirty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}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400" dirty="0">
                <a:solidFill>
                  <a:srgbClr val="3F7F5F"/>
                </a:solidFill>
                <a:latin typeface="Monaco"/>
              </a:rPr>
              <a:t>/* What can the student do? */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400" b="1" dirty="0" smtClean="0">
                <a:solidFill>
                  <a:srgbClr val="BFBFBF"/>
                </a:solidFill>
                <a:latin typeface="Monaco"/>
              </a:rPr>
              <a:t>public String </a:t>
            </a:r>
            <a:r>
              <a:rPr lang="en-US" sz="1400" b="1" dirty="0" err="1" smtClean="0">
                <a:solidFill>
                  <a:srgbClr val="BFBFBF"/>
                </a:solidFill>
                <a:latin typeface="Monaco"/>
              </a:rPr>
              <a:t>getName</a:t>
            </a:r>
            <a:r>
              <a:rPr lang="en-US" sz="1400" b="1" dirty="0" smtClean="0">
                <a:solidFill>
                  <a:srgbClr val="BFBFBF"/>
                </a:solidFill>
                <a:latin typeface="Monaco"/>
              </a:rPr>
              <a:t>() {</a:t>
            </a:r>
          </a:p>
          <a:p>
            <a:pPr marL="0" indent="0">
              <a:buNone/>
            </a:pPr>
            <a:r>
              <a:rPr lang="en-US" sz="1400" dirty="0" smtClean="0">
                <a:solidFill>
                  <a:srgbClr val="BFBFBF"/>
                </a:solidFill>
                <a:latin typeface="Monaco"/>
              </a:rPr>
              <a:t>		</a:t>
            </a:r>
            <a:r>
              <a:rPr lang="en-US" sz="1400" b="1" dirty="0" smtClean="0">
                <a:solidFill>
                  <a:srgbClr val="BFBFBF"/>
                </a:solidFill>
                <a:latin typeface="Monaco"/>
              </a:rPr>
              <a:t>return name; // Returns the name</a:t>
            </a:r>
          </a:p>
          <a:p>
            <a:pPr marL="0" indent="0">
              <a:buNone/>
            </a:pPr>
            <a:r>
              <a:rPr lang="en-US" sz="1400" dirty="0" smtClean="0">
                <a:solidFill>
                  <a:srgbClr val="BFBFBF"/>
                </a:solidFill>
                <a:latin typeface="Monaco"/>
              </a:rPr>
              <a:t>	}</a:t>
            </a:r>
          </a:p>
          <a:p>
            <a:pPr marL="0" indent="0">
              <a:buNone/>
            </a:pPr>
            <a:r>
              <a:rPr lang="en-US" sz="1400" dirty="0" smtClean="0">
                <a:solidFill>
                  <a:srgbClr val="000000"/>
                </a:solidFill>
                <a:latin typeface="Monaco"/>
              </a:rPr>
              <a:t>	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>
                <a:solidFill>
                  <a:srgbClr val="7F0055"/>
                </a:solidFill>
                <a:latin typeface="Monaco"/>
              </a:rPr>
              <a:t>int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Monaco"/>
              </a:rPr>
              <a:t>getRollNumber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() {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return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>
                <a:solidFill>
                  <a:srgbClr val="0000C0"/>
                </a:solidFill>
                <a:latin typeface="Monaco"/>
              </a:rPr>
              <a:t>rollNumber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400" dirty="0" smtClean="0">
                <a:solidFill>
                  <a:srgbClr val="000000"/>
                </a:solidFill>
                <a:latin typeface="Monaco"/>
              </a:rPr>
              <a:t>}</a:t>
            </a:r>
            <a:endParaRPr lang="en-US" sz="1400" dirty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}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22</a:t>
            </a:fld>
            <a:endParaRPr lang="en-US"/>
          </a:p>
        </p:txBody>
      </p:sp>
      <p:sp>
        <p:nvSpPr>
          <p:cNvPr id="6" name="Line Callout 2 5"/>
          <p:cNvSpPr/>
          <p:nvPr/>
        </p:nvSpPr>
        <p:spPr>
          <a:xfrm>
            <a:off x="6553200" y="3535126"/>
            <a:ext cx="2133600" cy="886643"/>
          </a:xfrm>
          <a:prstGeom prst="borderCallout2">
            <a:avLst>
              <a:gd name="adj1" fmla="val 21075"/>
              <a:gd name="adj2" fmla="val -3703"/>
              <a:gd name="adj3" fmla="val 18750"/>
              <a:gd name="adj4" fmla="val -16667"/>
              <a:gd name="adj5" fmla="val 39088"/>
              <a:gd name="adj6" fmla="val -141133"/>
            </a:avLst>
          </a:prstGeom>
          <a:ln>
            <a:tailEnd type="stealth" w="lg" len="lg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Inherited from Person</a:t>
            </a:r>
            <a:endParaRPr lang="en-US" sz="2400" dirty="0"/>
          </a:p>
        </p:txBody>
      </p:sp>
      <p:sp>
        <p:nvSpPr>
          <p:cNvPr id="7" name="Line Callout 2 6"/>
          <p:cNvSpPr/>
          <p:nvPr/>
        </p:nvSpPr>
        <p:spPr>
          <a:xfrm>
            <a:off x="6553200" y="1102850"/>
            <a:ext cx="2133600" cy="886643"/>
          </a:xfrm>
          <a:prstGeom prst="borderCallout2">
            <a:avLst>
              <a:gd name="adj1" fmla="val 21075"/>
              <a:gd name="adj2" fmla="val -3703"/>
              <a:gd name="adj3" fmla="val 18750"/>
              <a:gd name="adj4" fmla="val -16667"/>
              <a:gd name="adj5" fmla="val 102601"/>
              <a:gd name="adj6" fmla="val -159101"/>
            </a:avLst>
          </a:prstGeom>
          <a:ln>
            <a:tailEnd type="stealth" w="lg" len="lg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Inherited from Person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5127589" y="5180792"/>
            <a:ext cx="33425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What else is inherited?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5110387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Student as a subclass of Person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0"/>
            <a:ext cx="8229600" cy="407794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7F0055"/>
                </a:solidFill>
                <a:latin typeface="Monaco"/>
              </a:rPr>
              <a:t>package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Monaco"/>
              </a:rPr>
              <a:t>isical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pPr marL="0" indent="0">
              <a:buNone/>
            </a:pPr>
            <a:endParaRPr lang="en-US" sz="1400" dirty="0">
              <a:latin typeface="Monaco"/>
            </a:endParaRPr>
          </a:p>
          <a:p>
            <a:pPr marL="0" indent="0">
              <a:buNone/>
            </a:pPr>
            <a:r>
              <a:rPr lang="en-US" sz="1400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class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Student </a:t>
            </a:r>
            <a:r>
              <a:rPr lang="en-US" sz="1400" b="1" dirty="0">
                <a:solidFill>
                  <a:srgbClr val="7F0055"/>
                </a:solidFill>
                <a:highlight>
                  <a:srgbClr val="E8F2FE"/>
                </a:highlight>
                <a:latin typeface="Monaco"/>
              </a:rPr>
              <a:t>extends</a:t>
            </a:r>
            <a:r>
              <a:rPr lang="en-US" sz="1400" b="1" dirty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 Person </a:t>
            </a:r>
            <a:r>
              <a:rPr lang="en-US" sz="1400" b="1" dirty="0" smtClean="0">
                <a:solidFill>
                  <a:srgbClr val="000000"/>
                </a:solidFill>
                <a:latin typeface="Monaco"/>
              </a:rPr>
              <a:t>{</a:t>
            </a:r>
            <a:endParaRPr lang="en-US" sz="1400" b="1" dirty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400" b="1" dirty="0" smtClean="0">
                <a:solidFill>
                  <a:srgbClr val="7F0055"/>
                </a:solidFill>
                <a:latin typeface="Monaco"/>
              </a:rPr>
              <a:t>private</a:t>
            </a:r>
            <a:r>
              <a:rPr lang="en-US" sz="1400" b="1" dirty="0" smtClean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 smtClean="0">
                <a:solidFill>
                  <a:srgbClr val="7F0055"/>
                </a:solidFill>
                <a:latin typeface="Monaco"/>
              </a:rPr>
              <a:t>int</a:t>
            </a:r>
            <a:r>
              <a:rPr lang="en-US" sz="1400" b="1" dirty="0" smtClean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 smtClean="0">
                <a:solidFill>
                  <a:srgbClr val="0000C0"/>
                </a:solidFill>
                <a:latin typeface="Monaco"/>
              </a:rPr>
              <a:t>rollNumber</a:t>
            </a:r>
            <a:r>
              <a:rPr lang="en-US" sz="1400" b="1" dirty="0" smtClean="0">
                <a:solidFill>
                  <a:srgbClr val="000000"/>
                </a:solidFill>
                <a:latin typeface="Monaco"/>
              </a:rPr>
              <a:t>; </a:t>
            </a:r>
            <a:r>
              <a:rPr lang="en-US" sz="1400" b="1" dirty="0" smtClean="0">
                <a:solidFill>
                  <a:srgbClr val="3F7F5F"/>
                </a:solidFill>
                <a:latin typeface="Monaco"/>
              </a:rPr>
              <a:t>// The numeric roll number of the student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400" b="1" dirty="0" smtClean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400" b="1" dirty="0" smtClean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Student(String </a:t>
            </a:r>
            <a:r>
              <a:rPr lang="en-US" sz="1400" b="1" dirty="0">
                <a:solidFill>
                  <a:srgbClr val="6A3E3E"/>
                </a:solidFill>
                <a:latin typeface="Monaco"/>
              </a:rPr>
              <a:t>name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, </a:t>
            </a:r>
            <a:r>
              <a:rPr lang="en-US" sz="1400" b="1" dirty="0" err="1">
                <a:solidFill>
                  <a:srgbClr val="7F0055"/>
                </a:solidFill>
                <a:latin typeface="Monaco"/>
              </a:rPr>
              <a:t>int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>
                <a:solidFill>
                  <a:srgbClr val="6A3E3E"/>
                </a:solidFill>
                <a:latin typeface="Monaco"/>
              </a:rPr>
              <a:t>age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) </a:t>
            </a:r>
            <a:r>
              <a:rPr lang="en-US" sz="1400" b="1" dirty="0" smtClean="0">
                <a:solidFill>
                  <a:srgbClr val="000000"/>
                </a:solidFill>
                <a:latin typeface="Monaco"/>
              </a:rPr>
              <a:t>{</a:t>
            </a:r>
            <a:endParaRPr lang="en-US" sz="1400" dirty="0">
              <a:solidFill>
                <a:srgbClr val="3F7F5F"/>
              </a:solidFill>
              <a:latin typeface="Monaco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super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(</a:t>
            </a:r>
            <a:r>
              <a:rPr lang="en-US" sz="1400" b="1" dirty="0" err="1">
                <a:solidFill>
                  <a:srgbClr val="6A3E3E"/>
                </a:solidFill>
                <a:latin typeface="Monaco"/>
              </a:rPr>
              <a:t>name</a:t>
            </a:r>
            <a:r>
              <a:rPr lang="en-US" sz="1400" b="1" dirty="0" err="1">
                <a:solidFill>
                  <a:srgbClr val="000000"/>
                </a:solidFill>
                <a:latin typeface="Monaco"/>
              </a:rPr>
              <a:t>,</a:t>
            </a:r>
            <a:r>
              <a:rPr lang="en-US" sz="1400" b="1" dirty="0" err="1">
                <a:solidFill>
                  <a:srgbClr val="6A3E3E"/>
                </a:solidFill>
                <a:latin typeface="Monaco"/>
              </a:rPr>
              <a:t>age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)</a:t>
            </a:r>
            <a:r>
              <a:rPr lang="en-US" sz="1400" b="1" dirty="0" smtClean="0">
                <a:solidFill>
                  <a:srgbClr val="000000"/>
                </a:solidFill>
                <a:latin typeface="Monaco"/>
              </a:rPr>
              <a:t>; </a:t>
            </a:r>
            <a:r>
              <a:rPr lang="en-US" sz="1400" dirty="0">
                <a:solidFill>
                  <a:srgbClr val="3F7F5F"/>
                </a:solidFill>
                <a:latin typeface="Monaco"/>
              </a:rPr>
              <a:t>// Call the constructor of the superclass</a:t>
            </a:r>
            <a:endParaRPr lang="en-US" sz="1400" b="1" dirty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}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400" dirty="0">
                <a:solidFill>
                  <a:srgbClr val="3F7F5F"/>
                </a:solidFill>
                <a:latin typeface="Monaco"/>
              </a:rPr>
              <a:t>/* What can the student </a:t>
            </a:r>
            <a:r>
              <a:rPr lang="en-US" sz="1400" dirty="0" smtClean="0">
                <a:solidFill>
                  <a:srgbClr val="3F7F5F"/>
                </a:solidFill>
                <a:latin typeface="Monaco"/>
              </a:rPr>
              <a:t>do</a:t>
            </a:r>
            <a:r>
              <a:rPr lang="en-US" sz="1400" dirty="0">
                <a:solidFill>
                  <a:srgbClr val="3F7F5F"/>
                </a:solidFill>
                <a:latin typeface="Monaco"/>
              </a:rPr>
              <a:t> </a:t>
            </a:r>
            <a:endParaRPr lang="en-US" sz="1400" dirty="0" smtClean="0">
              <a:solidFill>
                <a:srgbClr val="3F7F5F"/>
              </a:solidFill>
              <a:latin typeface="Monaco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3F7F5F"/>
                </a:solidFill>
                <a:latin typeface="Monaco"/>
              </a:rPr>
              <a:t>	</a:t>
            </a:r>
            <a:r>
              <a:rPr lang="en-US" sz="1400" dirty="0" smtClean="0">
                <a:solidFill>
                  <a:srgbClr val="3F7F5F"/>
                </a:solidFill>
                <a:latin typeface="Monaco"/>
              </a:rPr>
              <a:t>(more than what it inherits by being a Person) */</a:t>
            </a:r>
            <a:r>
              <a:rPr lang="en-US" sz="1400" dirty="0" smtClean="0">
                <a:solidFill>
                  <a:srgbClr val="000000"/>
                </a:solidFill>
                <a:latin typeface="Monaco"/>
              </a:rPr>
              <a:t>	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>
                <a:solidFill>
                  <a:srgbClr val="7F0055"/>
                </a:solidFill>
                <a:latin typeface="Monaco"/>
              </a:rPr>
              <a:t>int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Monaco"/>
              </a:rPr>
              <a:t>getRollNumber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() {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return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>
                <a:solidFill>
                  <a:srgbClr val="0000C0"/>
                </a:solidFill>
                <a:latin typeface="Monaco"/>
              </a:rPr>
              <a:t>rollNumber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400" dirty="0" smtClean="0">
                <a:solidFill>
                  <a:srgbClr val="000000"/>
                </a:solidFill>
                <a:latin typeface="Monaco"/>
              </a:rPr>
              <a:t>}</a:t>
            </a:r>
            <a:endParaRPr lang="en-US" sz="1400" dirty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}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23</a:t>
            </a:fld>
            <a:endParaRPr lang="en-US"/>
          </a:p>
        </p:txBody>
      </p:sp>
      <p:sp>
        <p:nvSpPr>
          <p:cNvPr id="8" name="Line Callout 2 7"/>
          <p:cNvSpPr/>
          <p:nvPr/>
        </p:nvSpPr>
        <p:spPr>
          <a:xfrm>
            <a:off x="6553200" y="1102850"/>
            <a:ext cx="2133600" cy="886643"/>
          </a:xfrm>
          <a:prstGeom prst="borderCallout2">
            <a:avLst>
              <a:gd name="adj1" fmla="val 21075"/>
              <a:gd name="adj2" fmla="val -3703"/>
              <a:gd name="adj3" fmla="val 18750"/>
              <a:gd name="adj4" fmla="val -16667"/>
              <a:gd name="adj5" fmla="val 102601"/>
              <a:gd name="adj6" fmla="val -159101"/>
            </a:avLst>
          </a:prstGeom>
          <a:ln>
            <a:tailEnd type="stealth" w="lg" len="lg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State not in Person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910507" y="5180792"/>
            <a:ext cx="75595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Now compile, run and verify that a Student can still tell his/her name!</a:t>
            </a:r>
            <a:endParaRPr lang="en-US" sz="2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910507" y="5727935"/>
            <a:ext cx="75595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Similarly, modify the code so that the Instructor also extends Person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353561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5" grpId="0"/>
      <p:bldP spid="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Overriding a super method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Now consider the following functionality in Person</a:t>
            </a:r>
          </a:p>
          <a:p>
            <a:pPr marL="400050" lvl="1" indent="0">
              <a:buNone/>
            </a:pPr>
            <a:endParaRPr lang="en-US" sz="1400" b="1" dirty="0" smtClean="0">
              <a:solidFill>
                <a:srgbClr val="7F0055"/>
              </a:solidFill>
              <a:highlight>
                <a:srgbClr val="E8F2FE"/>
              </a:highlight>
              <a:latin typeface="Monaco"/>
            </a:endParaRPr>
          </a:p>
          <a:p>
            <a:pPr marL="400050" lvl="1" indent="0">
              <a:buNone/>
            </a:pPr>
            <a:r>
              <a:rPr lang="en-US" sz="1400" b="1" dirty="0" smtClean="0">
                <a:solidFill>
                  <a:srgbClr val="7F0055"/>
                </a:solidFill>
                <a:highlight>
                  <a:srgbClr val="E8F2FE"/>
                </a:highlight>
                <a:latin typeface="Monaco"/>
              </a:rPr>
              <a:t>public</a:t>
            </a:r>
            <a:r>
              <a:rPr lang="en-US" sz="1400" b="1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 </a:t>
            </a:r>
            <a:r>
              <a:rPr lang="en-US" sz="1400" b="1" dirty="0">
                <a:solidFill>
                  <a:srgbClr val="7F0055"/>
                </a:solidFill>
                <a:highlight>
                  <a:srgbClr val="E8F2FE"/>
                </a:highlight>
                <a:latin typeface="Monaco"/>
              </a:rPr>
              <a:t>class</a:t>
            </a:r>
            <a:r>
              <a:rPr lang="en-US" sz="1400" b="1" dirty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 Person </a:t>
            </a:r>
            <a:r>
              <a:rPr lang="en-US" sz="1400" b="1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{</a:t>
            </a:r>
          </a:p>
          <a:p>
            <a:pPr marL="800100" lvl="2" indent="0">
              <a:buNone/>
            </a:pPr>
            <a:r>
              <a:rPr lang="en-US" sz="1400" b="1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…</a:t>
            </a:r>
          </a:p>
          <a:p>
            <a:pPr marL="800100" lvl="2" indent="0">
              <a:buNone/>
            </a:pPr>
            <a:r>
              <a:rPr lang="en-US" sz="1400" b="1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…</a:t>
            </a:r>
          </a:p>
          <a:p>
            <a:pPr marL="800100" lvl="2" indent="0">
              <a:buNone/>
            </a:pPr>
            <a:r>
              <a:rPr lang="en-US" sz="1400" b="1" dirty="0">
                <a:solidFill>
                  <a:srgbClr val="7F0055"/>
                </a:solidFill>
                <a:highlight>
                  <a:srgbClr val="E8F2FE"/>
                </a:highlight>
                <a:latin typeface="Monaco"/>
              </a:rPr>
              <a:t>private</a:t>
            </a:r>
            <a:r>
              <a:rPr lang="en-US" sz="1400" b="1" dirty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 String </a:t>
            </a:r>
            <a:r>
              <a:rPr lang="en-US" sz="1400" b="1" dirty="0">
                <a:solidFill>
                  <a:srgbClr val="0000C0"/>
                </a:solidFill>
                <a:highlight>
                  <a:srgbClr val="E8F2FE"/>
                </a:highlight>
                <a:latin typeface="Monaco"/>
              </a:rPr>
              <a:t>profession</a:t>
            </a:r>
            <a:r>
              <a:rPr lang="en-US" sz="1400" b="1" dirty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; </a:t>
            </a:r>
            <a:r>
              <a:rPr lang="en-US" sz="1400" b="1" dirty="0">
                <a:solidFill>
                  <a:srgbClr val="3F7F5F"/>
                </a:solidFill>
                <a:highlight>
                  <a:srgbClr val="E8F2FE"/>
                </a:highlight>
                <a:latin typeface="Monaco"/>
              </a:rPr>
              <a:t>// Profession of the </a:t>
            </a:r>
            <a:r>
              <a:rPr lang="en-US" sz="1400" b="1" dirty="0" smtClean="0">
                <a:solidFill>
                  <a:srgbClr val="3F7F5F"/>
                </a:solidFill>
                <a:highlight>
                  <a:srgbClr val="E8F2FE"/>
                </a:highlight>
                <a:latin typeface="Monaco"/>
              </a:rPr>
              <a:t>person</a:t>
            </a:r>
          </a:p>
          <a:p>
            <a:pPr marL="800100" lvl="2" indent="0">
              <a:buNone/>
            </a:pPr>
            <a:r>
              <a:rPr lang="en-US" sz="1400" b="1" dirty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…</a:t>
            </a:r>
          </a:p>
          <a:p>
            <a:pPr marL="800100" lvl="2" indent="0">
              <a:buNone/>
            </a:pPr>
            <a:r>
              <a:rPr lang="en-US" sz="1400" b="1" dirty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…</a:t>
            </a:r>
          </a:p>
          <a:p>
            <a:pPr marL="800100" lvl="2" indent="0">
              <a:buNone/>
            </a:pPr>
            <a:r>
              <a:rPr lang="en-US" sz="1400" b="1" dirty="0" smtClean="0">
                <a:latin typeface="Monaco"/>
                <a:cs typeface="Monaco"/>
              </a:rPr>
              <a:t>public </a:t>
            </a:r>
            <a:r>
              <a:rPr lang="en-US" sz="1400" b="1" dirty="0">
                <a:latin typeface="Monaco"/>
                <a:cs typeface="Monaco"/>
              </a:rPr>
              <a:t>void </a:t>
            </a:r>
            <a:r>
              <a:rPr lang="en-US" sz="1400" b="1" dirty="0" err="1">
                <a:latin typeface="Monaco"/>
                <a:cs typeface="Monaco"/>
              </a:rPr>
              <a:t>setProfession</a:t>
            </a:r>
            <a:r>
              <a:rPr lang="en-US" sz="1400" b="1" dirty="0">
                <a:latin typeface="Monaco"/>
                <a:cs typeface="Monaco"/>
              </a:rPr>
              <a:t>(String profession) {</a:t>
            </a:r>
          </a:p>
          <a:p>
            <a:pPr marL="800100" lvl="2" indent="0">
              <a:buNone/>
            </a:pPr>
            <a:r>
              <a:rPr lang="en-US" sz="1400" dirty="0">
                <a:latin typeface="Monaco"/>
                <a:cs typeface="Monaco"/>
              </a:rPr>
              <a:t>		</a:t>
            </a:r>
            <a:r>
              <a:rPr lang="en-US" sz="1400" b="1" dirty="0" err="1">
                <a:latin typeface="Monaco"/>
                <a:cs typeface="Monaco"/>
              </a:rPr>
              <a:t>this.profession</a:t>
            </a:r>
            <a:r>
              <a:rPr lang="en-US" sz="1400" b="1" dirty="0">
                <a:latin typeface="Monaco"/>
                <a:cs typeface="Monaco"/>
              </a:rPr>
              <a:t> = profession;</a:t>
            </a:r>
          </a:p>
          <a:p>
            <a:pPr marL="800100" lvl="2" indent="0">
              <a:buNone/>
            </a:pPr>
            <a:r>
              <a:rPr lang="en-US" sz="1400" dirty="0" smtClean="0">
                <a:latin typeface="Monaco"/>
                <a:cs typeface="Monaco"/>
              </a:rPr>
              <a:t>}</a:t>
            </a:r>
            <a:endParaRPr lang="en-US" sz="1400" dirty="0">
              <a:latin typeface="Monaco"/>
              <a:cs typeface="Monaco"/>
            </a:endParaRPr>
          </a:p>
          <a:p>
            <a:pPr marL="800100" lvl="2" indent="0">
              <a:buNone/>
            </a:pPr>
            <a:r>
              <a:rPr lang="en-US" sz="1400" dirty="0">
                <a:latin typeface="Monaco"/>
                <a:cs typeface="Monaco"/>
              </a:rPr>
              <a:t>	</a:t>
            </a:r>
          </a:p>
          <a:p>
            <a:pPr marL="800100" lvl="2" indent="0">
              <a:buNone/>
            </a:pPr>
            <a:r>
              <a:rPr lang="en-US" sz="1400" b="1" dirty="0" smtClean="0">
                <a:latin typeface="Monaco"/>
                <a:cs typeface="Monaco"/>
              </a:rPr>
              <a:t>public </a:t>
            </a:r>
            <a:r>
              <a:rPr lang="en-US" sz="1400" b="1" dirty="0">
                <a:latin typeface="Monaco"/>
                <a:cs typeface="Monaco"/>
              </a:rPr>
              <a:t>String </a:t>
            </a:r>
            <a:r>
              <a:rPr lang="en-US" sz="1400" b="1" dirty="0" err="1">
                <a:latin typeface="Monaco"/>
                <a:cs typeface="Monaco"/>
              </a:rPr>
              <a:t>getProfession</a:t>
            </a:r>
            <a:r>
              <a:rPr lang="en-US" sz="1400" b="1" dirty="0">
                <a:latin typeface="Monaco"/>
                <a:cs typeface="Monaco"/>
              </a:rPr>
              <a:t>() {</a:t>
            </a:r>
          </a:p>
          <a:p>
            <a:pPr marL="800100" lvl="2" indent="0">
              <a:buNone/>
            </a:pPr>
            <a:r>
              <a:rPr lang="en-US" sz="1400" dirty="0">
                <a:latin typeface="Monaco"/>
                <a:cs typeface="Monaco"/>
              </a:rPr>
              <a:t>	</a:t>
            </a:r>
            <a:r>
              <a:rPr lang="en-US" sz="1400" dirty="0" smtClean="0">
                <a:latin typeface="Monaco"/>
                <a:cs typeface="Monaco"/>
              </a:rPr>
              <a:t>	</a:t>
            </a:r>
            <a:r>
              <a:rPr lang="en-US" sz="1400" b="1" dirty="0" smtClean="0">
                <a:latin typeface="Monaco"/>
                <a:cs typeface="Monaco"/>
              </a:rPr>
              <a:t>return </a:t>
            </a:r>
            <a:r>
              <a:rPr lang="en-US" sz="1400" b="1" dirty="0">
                <a:latin typeface="Monaco"/>
                <a:cs typeface="Monaco"/>
              </a:rPr>
              <a:t>profession;</a:t>
            </a:r>
          </a:p>
          <a:p>
            <a:pPr marL="800100" lvl="2" indent="0">
              <a:buNone/>
            </a:pPr>
            <a:r>
              <a:rPr lang="en-US" sz="1400" dirty="0" smtClean="0">
                <a:latin typeface="Monaco"/>
                <a:cs typeface="Monaco"/>
              </a:rPr>
              <a:t>}</a:t>
            </a:r>
          </a:p>
          <a:p>
            <a:pPr marL="0" indent="0">
              <a:buNone/>
            </a:pPr>
            <a:r>
              <a:rPr lang="en-US" sz="1400" dirty="0" smtClean="0">
                <a:latin typeface="Monaco"/>
                <a:cs typeface="Monaco"/>
              </a:rPr>
              <a:t>	}</a:t>
            </a:r>
            <a:endParaRPr lang="en-US" sz="1400" dirty="0">
              <a:latin typeface="Monaco"/>
              <a:cs typeface="Monaco"/>
            </a:endParaRPr>
          </a:p>
          <a:p>
            <a:pPr marL="40005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10507" y="5468352"/>
            <a:ext cx="75595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The Student would automatically inherit the same!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614695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Student does it differently!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00050" lvl="1" indent="0">
              <a:buNone/>
            </a:pPr>
            <a:r>
              <a:rPr lang="en-US" sz="1400" b="1" dirty="0" smtClean="0">
                <a:solidFill>
                  <a:srgbClr val="7F0055"/>
                </a:solidFill>
                <a:highlight>
                  <a:srgbClr val="E8F2FE"/>
                </a:highlight>
                <a:latin typeface="Monaco"/>
              </a:rPr>
              <a:t>public</a:t>
            </a:r>
            <a:r>
              <a:rPr lang="en-US" sz="1400" b="1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 </a:t>
            </a:r>
            <a:r>
              <a:rPr lang="en-US" sz="1400" b="1" dirty="0">
                <a:solidFill>
                  <a:srgbClr val="7F0055"/>
                </a:solidFill>
                <a:highlight>
                  <a:srgbClr val="E8F2FE"/>
                </a:highlight>
                <a:latin typeface="Monaco"/>
              </a:rPr>
              <a:t>class</a:t>
            </a:r>
            <a:r>
              <a:rPr lang="en-US" sz="1400" b="1" dirty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 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Student </a:t>
            </a:r>
            <a:r>
              <a:rPr lang="en-US" sz="1400" b="1" dirty="0">
                <a:solidFill>
                  <a:srgbClr val="7F0055"/>
                </a:solidFill>
                <a:highlight>
                  <a:srgbClr val="E8F2FE"/>
                </a:highlight>
                <a:latin typeface="Monaco"/>
              </a:rPr>
              <a:t>extends</a:t>
            </a:r>
            <a:r>
              <a:rPr lang="en-US" sz="1400" b="1" dirty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 </a:t>
            </a:r>
            <a:r>
              <a:rPr lang="en-US" sz="1400" b="1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Person {</a:t>
            </a:r>
          </a:p>
          <a:p>
            <a:pPr marL="800100" lvl="2" indent="0">
              <a:buNone/>
            </a:pPr>
            <a:r>
              <a:rPr lang="en-US" sz="1400" b="1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…</a:t>
            </a:r>
          </a:p>
          <a:p>
            <a:pPr marL="800100" lvl="2" indent="0">
              <a:buNone/>
            </a:pPr>
            <a:r>
              <a:rPr lang="en-US" sz="1400" b="1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…</a:t>
            </a:r>
          </a:p>
          <a:p>
            <a:pPr marL="800100" lvl="2" indent="0">
              <a:buNone/>
            </a:pPr>
            <a:r>
              <a:rPr lang="en-US" sz="1500" b="1" dirty="0">
                <a:solidFill>
                  <a:srgbClr val="7F0055"/>
                </a:solidFill>
                <a:latin typeface="Monaco"/>
              </a:rPr>
              <a:t>private</a:t>
            </a:r>
            <a:r>
              <a:rPr lang="en-US" sz="15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500" b="1" dirty="0">
                <a:solidFill>
                  <a:srgbClr val="000000"/>
                </a:solidFill>
                <a:highlight>
                  <a:srgbClr val="D4D4D4"/>
                </a:highlight>
                <a:latin typeface="Monaco"/>
              </a:rPr>
              <a:t>String </a:t>
            </a:r>
            <a:r>
              <a:rPr lang="en-US" sz="1500" b="1" dirty="0">
                <a:solidFill>
                  <a:srgbClr val="0000C0"/>
                </a:solidFill>
                <a:highlight>
                  <a:srgbClr val="D4D4D4"/>
                </a:highlight>
                <a:latin typeface="Monaco"/>
              </a:rPr>
              <a:t>institute</a:t>
            </a:r>
            <a:r>
              <a:rPr lang="en-US" sz="1500" b="1" dirty="0">
                <a:solidFill>
                  <a:srgbClr val="000000"/>
                </a:solidFill>
                <a:highlight>
                  <a:srgbClr val="D4D4D4"/>
                </a:highlight>
                <a:latin typeface="Monaco"/>
              </a:rPr>
              <a:t>; </a:t>
            </a:r>
            <a:r>
              <a:rPr lang="en-US" sz="1500" b="1" dirty="0">
                <a:solidFill>
                  <a:srgbClr val="3F7F5F"/>
                </a:solidFill>
                <a:highlight>
                  <a:srgbClr val="D4D4D4"/>
                </a:highlight>
                <a:latin typeface="Monaco"/>
              </a:rPr>
              <a:t>// The name of the institute</a:t>
            </a:r>
          </a:p>
          <a:p>
            <a:pPr marL="800100" lvl="2" indent="0">
              <a:buNone/>
            </a:pPr>
            <a:r>
              <a:rPr lang="en-US" sz="1500" b="1" dirty="0" smtClean="0">
                <a:solidFill>
                  <a:srgbClr val="7F0055"/>
                </a:solidFill>
                <a:latin typeface="Monaco"/>
              </a:rPr>
              <a:t>private</a:t>
            </a:r>
            <a:r>
              <a:rPr lang="en-US" sz="1500" b="1" dirty="0" smtClean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500" b="1" dirty="0">
                <a:solidFill>
                  <a:srgbClr val="000000"/>
                </a:solidFill>
                <a:highlight>
                  <a:srgbClr val="D4D4D4"/>
                </a:highlight>
                <a:latin typeface="Monaco"/>
              </a:rPr>
              <a:t>String </a:t>
            </a:r>
            <a:r>
              <a:rPr lang="en-US" sz="1500" b="1" dirty="0" smtClean="0">
                <a:solidFill>
                  <a:srgbClr val="0000C0"/>
                </a:solidFill>
                <a:highlight>
                  <a:srgbClr val="D4D4D4"/>
                </a:highlight>
                <a:latin typeface="Monaco"/>
              </a:rPr>
              <a:t>program</a:t>
            </a:r>
            <a:r>
              <a:rPr lang="en-US" sz="1500" b="1" dirty="0" smtClean="0">
                <a:solidFill>
                  <a:srgbClr val="000000"/>
                </a:solidFill>
                <a:highlight>
                  <a:srgbClr val="D4D4D4"/>
                </a:highlight>
                <a:latin typeface="Monaco"/>
              </a:rPr>
              <a:t>; </a:t>
            </a:r>
            <a:r>
              <a:rPr lang="en-US" sz="1500" b="1" dirty="0">
                <a:solidFill>
                  <a:srgbClr val="3F7F5F"/>
                </a:solidFill>
                <a:highlight>
                  <a:srgbClr val="D4D4D4"/>
                </a:highlight>
                <a:latin typeface="Monaco"/>
              </a:rPr>
              <a:t>// The name of the </a:t>
            </a:r>
            <a:r>
              <a:rPr lang="en-US" sz="1500" b="1" dirty="0" smtClean="0">
                <a:solidFill>
                  <a:srgbClr val="3F7F5F"/>
                </a:solidFill>
                <a:highlight>
                  <a:srgbClr val="D4D4D4"/>
                </a:highlight>
                <a:latin typeface="Monaco"/>
              </a:rPr>
              <a:t>program</a:t>
            </a:r>
          </a:p>
          <a:p>
            <a:pPr marL="800100" lvl="2" indent="0">
              <a:buNone/>
            </a:pPr>
            <a:r>
              <a:rPr lang="en-US" sz="1500" b="1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…</a:t>
            </a:r>
            <a:endParaRPr lang="en-US" sz="1500" b="1" dirty="0">
              <a:solidFill>
                <a:srgbClr val="000000"/>
              </a:solidFill>
              <a:highlight>
                <a:srgbClr val="E8F2FE"/>
              </a:highlight>
              <a:latin typeface="Monaco"/>
            </a:endParaRPr>
          </a:p>
          <a:p>
            <a:pPr marL="800100" lvl="2" indent="0">
              <a:buNone/>
            </a:pPr>
            <a:r>
              <a:rPr lang="en-US" sz="1400" b="1" dirty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…</a:t>
            </a:r>
          </a:p>
          <a:p>
            <a:pPr marL="800100" lvl="2" indent="0">
              <a:buNone/>
            </a:pPr>
            <a:r>
              <a:rPr lang="en-US" sz="1400" dirty="0">
                <a:latin typeface="Monaco"/>
                <a:cs typeface="Monaco"/>
              </a:rPr>
              <a:t>	</a:t>
            </a:r>
          </a:p>
          <a:p>
            <a:pPr marL="800100" lvl="2" indent="0">
              <a:buNone/>
            </a:pPr>
            <a:r>
              <a:rPr lang="en-US" sz="1400" b="1" dirty="0">
                <a:solidFill>
                  <a:srgbClr val="3F7F5F"/>
                </a:solidFill>
                <a:highlight>
                  <a:srgbClr val="D4D4D4"/>
                </a:highlight>
                <a:latin typeface="Monaco"/>
              </a:rPr>
              <a:t>// </a:t>
            </a:r>
            <a:r>
              <a:rPr lang="en-US" sz="1400" b="1" dirty="0" smtClean="0">
                <a:solidFill>
                  <a:srgbClr val="3F7F5F"/>
                </a:solidFill>
                <a:highlight>
                  <a:srgbClr val="D4D4D4"/>
                </a:highlight>
                <a:latin typeface="Monaco"/>
              </a:rPr>
              <a:t>Overrides </a:t>
            </a:r>
            <a:r>
              <a:rPr lang="en-US" sz="1400" b="1" dirty="0" err="1" smtClean="0">
                <a:solidFill>
                  <a:srgbClr val="3F7F5F"/>
                </a:solidFill>
                <a:highlight>
                  <a:srgbClr val="D4D4D4"/>
                </a:highlight>
                <a:latin typeface="Monaco"/>
              </a:rPr>
              <a:t>isical.Person.getProfession</a:t>
            </a:r>
            <a:endParaRPr lang="en-US" sz="1400" b="1" dirty="0" smtClean="0">
              <a:latin typeface="Monaco"/>
              <a:cs typeface="Monaco"/>
            </a:endParaRPr>
          </a:p>
          <a:p>
            <a:pPr marL="800100" lvl="2" indent="0">
              <a:buNone/>
            </a:pPr>
            <a:r>
              <a:rPr lang="en-US" sz="1400" b="1" dirty="0" smtClean="0">
                <a:latin typeface="Monaco"/>
                <a:cs typeface="Monaco"/>
              </a:rPr>
              <a:t>public </a:t>
            </a:r>
            <a:r>
              <a:rPr lang="en-US" sz="1400" b="1" dirty="0">
                <a:latin typeface="Monaco"/>
                <a:cs typeface="Monaco"/>
              </a:rPr>
              <a:t>String </a:t>
            </a:r>
            <a:r>
              <a:rPr lang="en-US" sz="1400" b="1" dirty="0" err="1">
                <a:latin typeface="Monaco"/>
                <a:cs typeface="Monaco"/>
              </a:rPr>
              <a:t>getProfession</a:t>
            </a:r>
            <a:r>
              <a:rPr lang="en-US" sz="1400" b="1" dirty="0">
                <a:latin typeface="Monaco"/>
                <a:cs typeface="Monaco"/>
              </a:rPr>
              <a:t>() {</a:t>
            </a:r>
          </a:p>
          <a:p>
            <a:pPr marL="800100" lvl="2" indent="0">
              <a:buNone/>
            </a:pPr>
            <a:r>
              <a:rPr lang="en-US" sz="1400" dirty="0">
                <a:latin typeface="Monaco"/>
                <a:cs typeface="Monaco"/>
              </a:rPr>
              <a:t>	</a:t>
            </a:r>
            <a:r>
              <a:rPr lang="en-US" sz="1400" dirty="0" smtClean="0">
                <a:latin typeface="Monaco"/>
                <a:cs typeface="Monaco"/>
              </a:rPr>
              <a:t>	</a:t>
            </a:r>
            <a:r>
              <a:rPr lang="en-US" sz="1400" b="1" dirty="0">
                <a:solidFill>
                  <a:srgbClr val="7F0055"/>
                </a:solidFill>
                <a:highlight>
                  <a:srgbClr val="D4D4D4"/>
                </a:highlight>
                <a:latin typeface="Monaco"/>
              </a:rPr>
              <a:t>return</a:t>
            </a:r>
            <a:r>
              <a:rPr lang="en-US" sz="1400" b="1" dirty="0">
                <a:solidFill>
                  <a:srgbClr val="000000"/>
                </a:solidFill>
                <a:highlight>
                  <a:srgbClr val="D4D4D4"/>
                </a:highlight>
                <a:latin typeface="Monaco"/>
              </a:rPr>
              <a:t> </a:t>
            </a:r>
            <a:r>
              <a:rPr lang="en-US" sz="1400" b="1" dirty="0">
                <a:solidFill>
                  <a:srgbClr val="2A00FF"/>
                </a:solidFill>
                <a:highlight>
                  <a:srgbClr val="D4D4D4"/>
                </a:highlight>
                <a:latin typeface="Monaco"/>
              </a:rPr>
              <a:t>"Student of "</a:t>
            </a:r>
            <a:r>
              <a:rPr lang="en-US" sz="1400" b="1" dirty="0">
                <a:solidFill>
                  <a:srgbClr val="000000"/>
                </a:solidFill>
                <a:highlight>
                  <a:srgbClr val="D4D4D4"/>
                </a:highlight>
                <a:latin typeface="Monaco"/>
              </a:rPr>
              <a:t> + </a:t>
            </a:r>
            <a:r>
              <a:rPr lang="en-US" sz="1400" b="1" dirty="0">
                <a:solidFill>
                  <a:srgbClr val="0000C0"/>
                </a:solidFill>
                <a:highlight>
                  <a:srgbClr val="D4D4D4"/>
                </a:highlight>
                <a:latin typeface="Monaco"/>
              </a:rPr>
              <a:t>program</a:t>
            </a:r>
            <a:r>
              <a:rPr lang="en-US" sz="1400" b="1" dirty="0">
                <a:solidFill>
                  <a:srgbClr val="000000"/>
                </a:solidFill>
                <a:highlight>
                  <a:srgbClr val="D4D4D4"/>
                </a:highlight>
                <a:latin typeface="Monaco"/>
              </a:rPr>
              <a:t> + </a:t>
            </a:r>
            <a:r>
              <a:rPr lang="en-US" sz="1400" b="1" dirty="0">
                <a:solidFill>
                  <a:srgbClr val="2A00FF"/>
                </a:solidFill>
                <a:highlight>
                  <a:srgbClr val="D4D4D4"/>
                </a:highlight>
                <a:latin typeface="Monaco"/>
              </a:rPr>
              <a:t>" at "</a:t>
            </a:r>
            <a:r>
              <a:rPr lang="en-US" sz="1400" b="1" dirty="0">
                <a:solidFill>
                  <a:srgbClr val="000000"/>
                </a:solidFill>
                <a:highlight>
                  <a:srgbClr val="D4D4D4"/>
                </a:highlight>
                <a:latin typeface="Monaco"/>
              </a:rPr>
              <a:t> + </a:t>
            </a:r>
            <a:r>
              <a:rPr lang="en-US" sz="1400" b="1" dirty="0">
                <a:solidFill>
                  <a:srgbClr val="0000C0"/>
                </a:solidFill>
                <a:highlight>
                  <a:srgbClr val="D4D4D4"/>
                </a:highlight>
                <a:latin typeface="Monaco"/>
              </a:rPr>
              <a:t>institute</a:t>
            </a:r>
            <a:r>
              <a:rPr lang="en-US" sz="1400" b="1" dirty="0" smtClean="0">
                <a:solidFill>
                  <a:srgbClr val="000000"/>
                </a:solidFill>
                <a:highlight>
                  <a:srgbClr val="D4D4D4"/>
                </a:highlight>
                <a:latin typeface="Monaco"/>
              </a:rPr>
              <a:t>;</a:t>
            </a:r>
          </a:p>
          <a:p>
            <a:pPr marL="800100" lvl="2" indent="0">
              <a:buNone/>
            </a:pPr>
            <a:r>
              <a:rPr lang="en-US" sz="1400" dirty="0" smtClean="0">
                <a:latin typeface="Monaco"/>
                <a:cs typeface="Monaco"/>
              </a:rPr>
              <a:t>}</a:t>
            </a:r>
          </a:p>
          <a:p>
            <a:pPr marL="0" indent="0">
              <a:buNone/>
            </a:pPr>
            <a:r>
              <a:rPr lang="en-US" sz="1400" dirty="0" smtClean="0">
                <a:latin typeface="Monaco"/>
                <a:cs typeface="Monaco"/>
              </a:rPr>
              <a:t>	}</a:t>
            </a:r>
            <a:endParaRPr lang="en-US" sz="1400" dirty="0">
              <a:latin typeface="Monaco"/>
              <a:cs typeface="Monaco"/>
            </a:endParaRPr>
          </a:p>
          <a:p>
            <a:pPr marL="40005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5780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Abstract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Abstract method</a:t>
            </a:r>
            <a:r>
              <a:rPr lang="en-US" dirty="0" smtClean="0"/>
              <a:t>: too </a:t>
            </a:r>
            <a:r>
              <a:rPr lang="en-US" i="1" dirty="0" smtClean="0"/>
              <a:t>abstract</a:t>
            </a:r>
            <a:r>
              <a:rPr lang="en-US" dirty="0" smtClean="0"/>
              <a:t> to provide an implementation</a:t>
            </a:r>
          </a:p>
          <a:p>
            <a:pPr lvl="1"/>
            <a:r>
              <a:rPr lang="en-US" dirty="0" smtClean="0"/>
              <a:t>Name of a living being</a:t>
            </a:r>
          </a:p>
          <a:p>
            <a:pPr lvl="1"/>
            <a:r>
              <a:rPr lang="en-US" dirty="0" smtClean="0"/>
              <a:t>Area of a shape (can be circle, rectangle, … )</a:t>
            </a:r>
          </a:p>
          <a:p>
            <a:r>
              <a:rPr lang="en-US" i="1" dirty="0" smtClean="0"/>
              <a:t>Abstract class</a:t>
            </a:r>
            <a:r>
              <a:rPr lang="en-US" dirty="0" smtClean="0"/>
              <a:t>: Some conceptual objects with one or more </a:t>
            </a:r>
            <a:r>
              <a:rPr lang="en-US" i="1" dirty="0" smtClean="0"/>
              <a:t>abstract methods</a:t>
            </a:r>
          </a:p>
          <a:p>
            <a:pPr lvl="1"/>
            <a:r>
              <a:rPr lang="en-US" dirty="0" smtClean="0"/>
              <a:t>Concrete subclasses are </a:t>
            </a:r>
            <a:r>
              <a:rPr lang="en-US" i="1" dirty="0" smtClean="0"/>
              <a:t>derived</a:t>
            </a:r>
            <a:r>
              <a:rPr lang="en-US" dirty="0" smtClean="0"/>
              <a:t> from abstract class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1131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LivingBeing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7F0055"/>
                </a:solidFill>
                <a:latin typeface="Monaco"/>
              </a:rPr>
              <a:t>package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Monaco"/>
              </a:rPr>
              <a:t>isical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pPr marL="0" indent="0">
              <a:buNone/>
            </a:pPr>
            <a:endParaRPr lang="en-US" sz="1400" dirty="0">
              <a:latin typeface="Monaco"/>
            </a:endParaRPr>
          </a:p>
          <a:p>
            <a:pPr marL="0" indent="0">
              <a:buNone/>
            </a:pPr>
            <a:r>
              <a:rPr lang="en-US" sz="1400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abstract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class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Monaco"/>
              </a:rPr>
              <a:t>LivingBeing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{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abstract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String </a:t>
            </a:r>
            <a:r>
              <a:rPr lang="en-US" sz="1400" b="1" dirty="0" err="1">
                <a:solidFill>
                  <a:srgbClr val="000000"/>
                </a:solidFill>
                <a:latin typeface="Monaco"/>
              </a:rPr>
              <a:t>getName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();</a:t>
            </a:r>
          </a:p>
          <a:p>
            <a:pPr marL="0" indent="0">
              <a:buNone/>
            </a:pPr>
            <a:endParaRPr lang="en-US" sz="1400" dirty="0">
              <a:latin typeface="Monaco"/>
            </a:endParaRPr>
          </a:p>
          <a:p>
            <a:pPr marL="0" indent="0">
              <a:buNone/>
            </a:pPr>
            <a:r>
              <a:rPr lang="en-US" sz="1400" dirty="0" smtClean="0">
                <a:solidFill>
                  <a:srgbClr val="000000"/>
                </a:solidFill>
                <a:latin typeface="Monaco"/>
              </a:rPr>
              <a:t>}</a:t>
            </a:r>
          </a:p>
          <a:p>
            <a:pPr marL="0" indent="0">
              <a:buNone/>
            </a:pPr>
            <a:endParaRPr lang="en-US" sz="1400" dirty="0" smtClean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endParaRPr lang="en-US" sz="1400" dirty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endParaRPr lang="en-US" sz="1400" dirty="0" smtClean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endParaRPr lang="en-US" sz="1400" dirty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endParaRPr lang="en-US" sz="1400" dirty="0" smtClean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r>
              <a:rPr lang="en-US" sz="1400" b="1" dirty="0">
                <a:solidFill>
                  <a:srgbClr val="7F0055"/>
                </a:solidFill>
                <a:highlight>
                  <a:srgbClr val="E8F2FE"/>
                </a:highlight>
                <a:latin typeface="Monaco"/>
              </a:rPr>
              <a:t>public</a:t>
            </a:r>
            <a:r>
              <a:rPr lang="en-US" sz="1400" b="1" dirty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 </a:t>
            </a:r>
            <a:r>
              <a:rPr lang="en-US" sz="1400" b="1" dirty="0">
                <a:solidFill>
                  <a:srgbClr val="7F0055"/>
                </a:solidFill>
                <a:highlight>
                  <a:srgbClr val="E8F2FE"/>
                </a:highlight>
                <a:latin typeface="Monaco"/>
              </a:rPr>
              <a:t>class</a:t>
            </a:r>
            <a:r>
              <a:rPr lang="en-US" sz="1400" b="1" dirty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 Person </a:t>
            </a:r>
            <a:r>
              <a:rPr lang="en-US" sz="1400" b="1" dirty="0">
                <a:solidFill>
                  <a:srgbClr val="7F0055"/>
                </a:solidFill>
                <a:highlight>
                  <a:srgbClr val="E8F2FE"/>
                </a:highlight>
                <a:latin typeface="Monaco"/>
              </a:rPr>
              <a:t>extends</a:t>
            </a:r>
            <a:r>
              <a:rPr lang="en-US" sz="1400" b="1" dirty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LivingBeing</a:t>
            </a:r>
            <a:r>
              <a:rPr lang="en-US" sz="1400" b="1" dirty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 </a:t>
            </a:r>
            <a:r>
              <a:rPr lang="en-US" sz="1400" b="1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{</a:t>
            </a:r>
          </a:p>
          <a:p>
            <a:pPr marL="0" indent="0">
              <a:buNone/>
            </a:pPr>
            <a:r>
              <a:rPr lang="en-US" sz="1400" b="1" dirty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	</a:t>
            </a:r>
            <a:r>
              <a:rPr lang="en-US" sz="1400" b="1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… … </a:t>
            </a:r>
          </a:p>
          <a:p>
            <a:pPr marL="0" indent="0">
              <a:buNone/>
            </a:pPr>
            <a:r>
              <a:rPr lang="en-US" sz="1400" b="1" dirty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	</a:t>
            </a:r>
            <a:r>
              <a:rPr lang="en-US" sz="1400" b="1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… … </a:t>
            </a:r>
            <a:endParaRPr lang="en-US" sz="1400" dirty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}</a:t>
            </a:r>
          </a:p>
          <a:p>
            <a:pPr marL="0" indent="0">
              <a:buNone/>
            </a:pPr>
            <a:endParaRPr lang="en-US" sz="1400" dirty="0" smtClean="0">
              <a:solidFill>
                <a:srgbClr val="000000"/>
              </a:solidFill>
              <a:latin typeface="Monaco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27</a:t>
            </a:fld>
            <a:endParaRPr lang="en-US"/>
          </a:p>
        </p:txBody>
      </p:sp>
      <p:sp>
        <p:nvSpPr>
          <p:cNvPr id="7" name="Line Callout 2 6"/>
          <p:cNvSpPr/>
          <p:nvPr/>
        </p:nvSpPr>
        <p:spPr>
          <a:xfrm>
            <a:off x="6361564" y="1102850"/>
            <a:ext cx="2325236" cy="886643"/>
          </a:xfrm>
          <a:prstGeom prst="borderCallout2">
            <a:avLst>
              <a:gd name="adj1" fmla="val 21075"/>
              <a:gd name="adj2" fmla="val -3703"/>
              <a:gd name="adj3" fmla="val 18750"/>
              <a:gd name="adj4" fmla="val -16667"/>
              <a:gd name="adj5" fmla="val 56655"/>
              <a:gd name="adj6" fmla="val -187176"/>
            </a:avLst>
          </a:prstGeom>
          <a:ln>
            <a:tailEnd type="stealth" w="lg" len="lg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Define an abstract class</a:t>
            </a:r>
            <a:endParaRPr lang="en-US" sz="2400" dirty="0"/>
          </a:p>
        </p:txBody>
      </p:sp>
      <p:sp>
        <p:nvSpPr>
          <p:cNvPr id="8" name="Line Callout 2 7"/>
          <p:cNvSpPr/>
          <p:nvPr/>
        </p:nvSpPr>
        <p:spPr>
          <a:xfrm>
            <a:off x="6361564" y="2141893"/>
            <a:ext cx="2325236" cy="886643"/>
          </a:xfrm>
          <a:prstGeom prst="borderCallout2">
            <a:avLst>
              <a:gd name="adj1" fmla="val 21075"/>
              <a:gd name="adj2" fmla="val -3703"/>
              <a:gd name="adj3" fmla="val 14696"/>
              <a:gd name="adj4" fmla="val -14606"/>
              <a:gd name="adj5" fmla="val 17466"/>
              <a:gd name="adj6" fmla="val -75371"/>
            </a:avLst>
          </a:prstGeom>
          <a:ln>
            <a:tailEnd type="stealth" w="lg" len="lg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Abstract method</a:t>
            </a:r>
            <a:endParaRPr lang="en-US" sz="2400" dirty="0"/>
          </a:p>
        </p:txBody>
      </p:sp>
      <p:sp>
        <p:nvSpPr>
          <p:cNvPr id="9" name="Line Callout 2 8"/>
          <p:cNvSpPr/>
          <p:nvPr/>
        </p:nvSpPr>
        <p:spPr>
          <a:xfrm>
            <a:off x="6361564" y="4187395"/>
            <a:ext cx="2325236" cy="886643"/>
          </a:xfrm>
          <a:prstGeom prst="borderCallout2">
            <a:avLst>
              <a:gd name="adj1" fmla="val 21075"/>
              <a:gd name="adj2" fmla="val -3703"/>
              <a:gd name="adj3" fmla="val 14696"/>
              <a:gd name="adj4" fmla="val -14606"/>
              <a:gd name="adj5" fmla="val 17466"/>
              <a:gd name="adj6" fmla="val -59914"/>
            </a:avLst>
          </a:prstGeom>
          <a:ln>
            <a:tailEnd type="stealth" w="lg" len="lg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Derived class</a:t>
            </a:r>
            <a:endParaRPr lang="en-US" sz="2400" dirty="0"/>
          </a:p>
        </p:txBody>
      </p:sp>
      <p:sp>
        <p:nvSpPr>
          <p:cNvPr id="10" name="Line Callout 2 9"/>
          <p:cNvSpPr/>
          <p:nvPr/>
        </p:nvSpPr>
        <p:spPr>
          <a:xfrm>
            <a:off x="6361564" y="5239520"/>
            <a:ext cx="2325236" cy="1116830"/>
          </a:xfrm>
          <a:prstGeom prst="borderCallout2">
            <a:avLst>
              <a:gd name="adj1" fmla="val 21075"/>
              <a:gd name="adj2" fmla="val -3703"/>
              <a:gd name="adj3" fmla="val 14696"/>
              <a:gd name="adj4" fmla="val -14606"/>
              <a:gd name="adj5" fmla="val -56858"/>
              <a:gd name="adj6" fmla="val -202118"/>
            </a:avLst>
          </a:prstGeom>
          <a:ln>
            <a:tailEnd type="stealth" w="lg" len="lg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Must implement the inherited abstract method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798140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750258"/>
            <a:ext cx="8229600" cy="2375905"/>
          </a:xfrm>
        </p:spPr>
        <p:txBody>
          <a:bodyPr/>
          <a:lstStyle/>
          <a:p>
            <a:r>
              <a:rPr lang="en-US" dirty="0" smtClean="0"/>
              <a:t>Methods form the object’s </a:t>
            </a:r>
            <a:r>
              <a:rPr lang="en-US" i="1" dirty="0" smtClean="0"/>
              <a:t>interface </a:t>
            </a:r>
            <a:r>
              <a:rPr lang="en-US" dirty="0" smtClean="0"/>
              <a:t>with the outside world</a:t>
            </a:r>
          </a:p>
          <a:p>
            <a:r>
              <a:rPr lang="en-US" dirty="0" smtClean="0"/>
              <a:t>A group of methods to define a set of common functionalities </a:t>
            </a:r>
            <a:r>
              <a:rPr lang="en-US" dirty="0" smtClean="0">
                <a:sym typeface="Wingdings"/>
              </a:rPr>
              <a:t> An interface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28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138133" y="1749322"/>
            <a:ext cx="1653288" cy="1210147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Object</a:t>
            </a:r>
            <a:endParaRPr lang="en-US" sz="2400" b="1" dirty="0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2791421" y="1533652"/>
            <a:ext cx="1964777" cy="383413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791421" y="2177300"/>
            <a:ext cx="1964777" cy="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791421" y="2485462"/>
            <a:ext cx="1964777" cy="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791421" y="2781642"/>
            <a:ext cx="1964777" cy="369533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162812" y="1294019"/>
            <a:ext cx="12699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Methods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5283283" y="1977245"/>
            <a:ext cx="12699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Outside world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3186772" y="3151175"/>
            <a:ext cx="12699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/>
              <a:t>Interface</a:t>
            </a:r>
            <a:endParaRPr lang="en-US" sz="2000" b="1" i="1" dirty="0"/>
          </a:p>
        </p:txBody>
      </p:sp>
    </p:spTree>
    <p:extLst>
      <p:ext uri="{BB962C8B-B14F-4D97-AF65-F5344CB8AC3E}">
        <p14:creationId xmlns:p14="http://schemas.microsoft.com/office/powerpoint/2010/main" val="7348279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3" grpId="0"/>
      <p:bldP spid="14" grpId="0"/>
      <p:bldP spid="1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 Interface Movable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7F0055"/>
                </a:solidFill>
                <a:latin typeface="Monaco"/>
              </a:rPr>
              <a:t>package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Monaco"/>
              </a:rPr>
              <a:t>isical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pPr marL="0" indent="0">
              <a:buNone/>
            </a:pPr>
            <a:endParaRPr lang="en-US" sz="1400" dirty="0">
              <a:latin typeface="Monaco"/>
            </a:endParaRPr>
          </a:p>
          <a:p>
            <a:pPr marL="0" indent="0">
              <a:buNone/>
            </a:pPr>
            <a:r>
              <a:rPr lang="en-US" sz="1400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interface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Movable {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>
                <a:solidFill>
                  <a:srgbClr val="7F0055"/>
                </a:solidFill>
                <a:latin typeface="Monaco"/>
              </a:rPr>
              <a:t>int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Monaco"/>
              </a:rPr>
              <a:t>movePosition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(</a:t>
            </a:r>
            <a:r>
              <a:rPr lang="en-US" sz="1400" b="1" dirty="0" err="1">
                <a:solidFill>
                  <a:srgbClr val="7F0055"/>
                </a:solidFill>
                <a:latin typeface="Monaco"/>
              </a:rPr>
              <a:t>int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>
                <a:solidFill>
                  <a:srgbClr val="6A3E3E"/>
                </a:solidFill>
                <a:latin typeface="Monaco"/>
              </a:rPr>
              <a:t>position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);</a:t>
            </a:r>
          </a:p>
          <a:p>
            <a:pPr marL="0" indent="0">
              <a:buNone/>
            </a:pPr>
            <a:endParaRPr lang="en-US" sz="1400" dirty="0">
              <a:latin typeface="Monaco"/>
            </a:endParaRPr>
          </a:p>
          <a:p>
            <a:pPr marL="0" indent="0">
              <a:buNone/>
            </a:pPr>
            <a:r>
              <a:rPr lang="en-US" sz="1400" dirty="0" smtClean="0">
                <a:solidFill>
                  <a:srgbClr val="000000"/>
                </a:solidFill>
                <a:latin typeface="Monaco"/>
              </a:rPr>
              <a:t>}</a:t>
            </a:r>
          </a:p>
          <a:p>
            <a:pPr marL="0" indent="0">
              <a:buNone/>
            </a:pPr>
            <a:endParaRPr lang="en-US" sz="1400" dirty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endParaRPr lang="en-US" sz="1400" dirty="0" smtClean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r>
              <a:rPr lang="en-US" sz="1400" b="1" dirty="0">
                <a:solidFill>
                  <a:srgbClr val="7F0055"/>
                </a:solidFill>
                <a:highlight>
                  <a:srgbClr val="E8F2FE"/>
                </a:highlight>
                <a:latin typeface="Monaco"/>
              </a:rPr>
              <a:t>public</a:t>
            </a:r>
            <a:r>
              <a:rPr lang="en-US" sz="1400" b="1" dirty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 </a:t>
            </a:r>
            <a:r>
              <a:rPr lang="en-US" sz="1400" b="1" dirty="0">
                <a:solidFill>
                  <a:srgbClr val="7F0055"/>
                </a:solidFill>
                <a:highlight>
                  <a:srgbClr val="E8F2FE"/>
                </a:highlight>
                <a:latin typeface="Monaco"/>
              </a:rPr>
              <a:t>class</a:t>
            </a:r>
            <a:r>
              <a:rPr lang="en-US" sz="1400" b="1" dirty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 Person </a:t>
            </a:r>
            <a:r>
              <a:rPr lang="en-US" sz="1400" b="1" dirty="0">
                <a:solidFill>
                  <a:srgbClr val="7F0055"/>
                </a:solidFill>
                <a:highlight>
                  <a:srgbClr val="E8F2FE"/>
                </a:highlight>
                <a:latin typeface="Monaco"/>
              </a:rPr>
              <a:t>extends</a:t>
            </a:r>
            <a:r>
              <a:rPr lang="en-US" sz="1400" b="1" dirty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LivingBeing</a:t>
            </a:r>
            <a:r>
              <a:rPr lang="en-US" sz="1400" b="1" dirty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 </a:t>
            </a:r>
            <a:r>
              <a:rPr lang="en-US" sz="1400" b="1" dirty="0">
                <a:solidFill>
                  <a:srgbClr val="7F0055"/>
                </a:solidFill>
                <a:highlight>
                  <a:srgbClr val="E8F2FE"/>
                </a:highlight>
                <a:latin typeface="Monaco"/>
              </a:rPr>
              <a:t>implements</a:t>
            </a:r>
            <a:r>
              <a:rPr lang="en-US" sz="1400" b="1" dirty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 Movable </a:t>
            </a:r>
            <a:r>
              <a:rPr lang="en-US" sz="1400" b="1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{</a:t>
            </a:r>
          </a:p>
          <a:p>
            <a:pPr marL="0" indent="0">
              <a:buNone/>
            </a:pPr>
            <a:r>
              <a:rPr lang="en-US" sz="1400" dirty="0" smtClean="0">
                <a:solidFill>
                  <a:srgbClr val="646464"/>
                </a:solidFill>
                <a:latin typeface="Monaco"/>
              </a:rPr>
              <a:t>	//... ...</a:t>
            </a:r>
          </a:p>
          <a:p>
            <a:pPr marL="0" indent="0">
              <a:buNone/>
            </a:pPr>
            <a:r>
              <a:rPr lang="en-US" sz="1400" dirty="0" smtClean="0">
                <a:solidFill>
                  <a:srgbClr val="646464"/>
                </a:solidFill>
                <a:latin typeface="Monaco"/>
              </a:rPr>
              <a:t>	@</a:t>
            </a:r>
            <a:r>
              <a:rPr lang="en-US" sz="1400" dirty="0">
                <a:solidFill>
                  <a:srgbClr val="646464"/>
                </a:solidFill>
                <a:latin typeface="Monaco"/>
              </a:rPr>
              <a:t>Override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>
                <a:solidFill>
                  <a:srgbClr val="7F0055"/>
                </a:solidFill>
                <a:latin typeface="Monaco"/>
              </a:rPr>
              <a:t>int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Monaco"/>
              </a:rPr>
              <a:t>movePosition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(</a:t>
            </a:r>
            <a:r>
              <a:rPr lang="en-US" sz="1400" b="1" dirty="0" err="1">
                <a:solidFill>
                  <a:srgbClr val="7F0055"/>
                </a:solidFill>
                <a:latin typeface="Monaco"/>
              </a:rPr>
              <a:t>int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>
                <a:solidFill>
                  <a:srgbClr val="6A3E3E"/>
                </a:solidFill>
                <a:latin typeface="Monaco"/>
              </a:rPr>
              <a:t>position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) {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return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>
                <a:solidFill>
                  <a:srgbClr val="6A3E3E"/>
                </a:solidFill>
                <a:latin typeface="Monaco"/>
              </a:rPr>
              <a:t>position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+1;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}</a:t>
            </a:r>
          </a:p>
          <a:p>
            <a:pPr marL="0" indent="0">
              <a:buNone/>
            </a:pPr>
            <a:endParaRPr lang="en-US" sz="1400" dirty="0">
              <a:latin typeface="Monaco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}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29</a:t>
            </a:fld>
            <a:endParaRPr lang="en-US"/>
          </a:p>
        </p:txBody>
      </p:sp>
      <p:sp>
        <p:nvSpPr>
          <p:cNvPr id="5" name="Line Callout 2 4"/>
          <p:cNvSpPr/>
          <p:nvPr/>
        </p:nvSpPr>
        <p:spPr>
          <a:xfrm>
            <a:off x="6361564" y="1102850"/>
            <a:ext cx="2325236" cy="1137720"/>
          </a:xfrm>
          <a:prstGeom prst="borderCallout2">
            <a:avLst>
              <a:gd name="adj1" fmla="val 21075"/>
              <a:gd name="adj2" fmla="val -3703"/>
              <a:gd name="adj3" fmla="val 18750"/>
              <a:gd name="adj4" fmla="val -16667"/>
              <a:gd name="adj5" fmla="val 88891"/>
              <a:gd name="adj6" fmla="val -77432"/>
            </a:avLst>
          </a:prstGeom>
          <a:ln>
            <a:tailEnd type="stealth" w="lg" len="lg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Any movable object must have this functionality</a:t>
            </a:r>
            <a:endParaRPr lang="en-US" sz="2400" dirty="0"/>
          </a:p>
        </p:txBody>
      </p:sp>
      <p:sp>
        <p:nvSpPr>
          <p:cNvPr id="7" name="Line Callout 2 6"/>
          <p:cNvSpPr/>
          <p:nvPr/>
        </p:nvSpPr>
        <p:spPr>
          <a:xfrm>
            <a:off x="6361564" y="3807343"/>
            <a:ext cx="2325236" cy="1137720"/>
          </a:xfrm>
          <a:prstGeom prst="borderCallout2">
            <a:avLst>
              <a:gd name="adj1" fmla="val 21075"/>
              <a:gd name="adj2" fmla="val -3703"/>
              <a:gd name="adj3" fmla="val 18750"/>
              <a:gd name="adj4" fmla="val -16667"/>
              <a:gd name="adj5" fmla="val 68882"/>
              <a:gd name="adj6" fmla="val -112468"/>
            </a:avLst>
          </a:prstGeom>
          <a:ln>
            <a:tailEnd type="stealth" w="lg" len="lg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In general a person moves one step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984922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State and Behavior</a:t>
            </a:r>
          </a:p>
          <a:p>
            <a:endParaRPr lang="en-US" dirty="0" smtClean="0"/>
          </a:p>
          <a:p>
            <a:r>
              <a:rPr lang="en-US" dirty="0" smtClean="0"/>
              <a:t>States of the person</a:t>
            </a:r>
          </a:p>
          <a:p>
            <a:pPr lvl="1"/>
            <a:r>
              <a:rPr lang="en-US" dirty="0" smtClean="0"/>
              <a:t>Name, Profession, Current location, … </a:t>
            </a:r>
          </a:p>
          <a:p>
            <a:r>
              <a:rPr lang="en-US" dirty="0" smtClean="0"/>
              <a:t>States of the metro</a:t>
            </a:r>
          </a:p>
          <a:p>
            <a:pPr lvl="1"/>
            <a:r>
              <a:rPr lang="en-US" dirty="0" smtClean="0"/>
              <a:t>AC/Non-AC, Color, Location, Number of coaches, … </a:t>
            </a:r>
          </a:p>
          <a:p>
            <a:endParaRPr lang="en-US" dirty="0" smtClean="0"/>
          </a:p>
          <a:p>
            <a:r>
              <a:rPr lang="en-US" dirty="0" smtClean="0"/>
              <a:t>Behavior: actions performed by the object</a:t>
            </a:r>
          </a:p>
          <a:p>
            <a:pPr lvl="1"/>
            <a:r>
              <a:rPr lang="en-US" dirty="0" smtClean="0"/>
              <a:t>Person: Travel, Attending a class, Eating</a:t>
            </a:r>
          </a:p>
          <a:p>
            <a:pPr lvl="1"/>
            <a:r>
              <a:rPr lang="en-US" dirty="0" smtClean="0"/>
              <a:t>Metro: Running, Stopping, …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7485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Abstract class </a:t>
            </a:r>
            <a:r>
              <a:rPr lang="en-US" dirty="0" err="1" smtClean="0"/>
              <a:t>vs</a:t>
            </a:r>
            <a:r>
              <a:rPr lang="en-US" dirty="0" smtClean="0"/>
              <a:t>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Abstract classes, </a:t>
            </a:r>
            <a:r>
              <a:rPr lang="en-US" dirty="0" err="1" smtClean="0"/>
              <a:t>superclasses</a:t>
            </a:r>
            <a:r>
              <a:rPr lang="en-US" dirty="0" smtClean="0"/>
              <a:t> and derived classes are </a:t>
            </a:r>
            <a:r>
              <a:rPr lang="en-US" i="1" dirty="0" smtClean="0"/>
              <a:t>supposed </a:t>
            </a:r>
            <a:r>
              <a:rPr lang="en-US" dirty="0" smtClean="0"/>
              <a:t>to be of the same type of objects</a:t>
            </a:r>
          </a:p>
          <a:p>
            <a:pPr lvl="1"/>
            <a:r>
              <a:rPr lang="en-US" dirty="0" smtClean="0"/>
              <a:t>Living being </a:t>
            </a:r>
            <a:r>
              <a:rPr lang="en-US" dirty="0" smtClean="0">
                <a:sym typeface="Wingdings"/>
              </a:rPr>
              <a:t> Human, Bird</a:t>
            </a:r>
          </a:p>
          <a:p>
            <a:pPr lvl="1"/>
            <a:r>
              <a:rPr lang="en-US" dirty="0" smtClean="0">
                <a:sym typeface="Wingdings"/>
              </a:rPr>
              <a:t>House  Bungalow, Hut</a:t>
            </a:r>
          </a:p>
          <a:p>
            <a:r>
              <a:rPr lang="en-US" dirty="0" smtClean="0">
                <a:sym typeface="Wingdings"/>
              </a:rPr>
              <a:t>An Interface defines a set of functionalities </a:t>
            </a:r>
          </a:p>
          <a:p>
            <a:pPr lvl="1"/>
            <a:r>
              <a:rPr lang="en-US" dirty="0" smtClean="0">
                <a:sym typeface="Wingdings"/>
              </a:rPr>
              <a:t>House: class, Air conditioning: interface</a:t>
            </a:r>
          </a:p>
          <a:p>
            <a:pPr lvl="1"/>
            <a:r>
              <a:rPr lang="en-US" dirty="0" smtClean="0">
                <a:sym typeface="Wingdings"/>
              </a:rPr>
              <a:t>Some houses implement air conditioning</a:t>
            </a:r>
          </a:p>
          <a:p>
            <a:r>
              <a:rPr lang="en-US" dirty="0" smtClean="0">
                <a:sym typeface="Wingdings"/>
              </a:rPr>
              <a:t>Proper use is left to the developers 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2436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Parameterization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1"/>
            <a:ext cx="8229600" cy="1059962"/>
          </a:xfrm>
        </p:spPr>
        <p:txBody>
          <a:bodyPr/>
          <a:lstStyle/>
          <a:p>
            <a:r>
              <a:rPr lang="en-US" i="1" dirty="0" smtClean="0"/>
              <a:t>Array</a:t>
            </a:r>
            <a:r>
              <a:rPr lang="en-US" dirty="0" smtClean="0"/>
              <a:t> of 10 </a:t>
            </a:r>
            <a:r>
              <a:rPr lang="en-US" i="1" dirty="0" smtClean="0"/>
              <a:t>integers</a:t>
            </a:r>
            <a:r>
              <a:rPr lang="en-US" dirty="0" smtClean="0"/>
              <a:t> : </a:t>
            </a:r>
            <a:r>
              <a:rPr lang="en-US" dirty="0" err="1" smtClean="0">
                <a:latin typeface="Courier"/>
                <a:cs typeface="Courier"/>
              </a:rPr>
              <a:t>int</a:t>
            </a:r>
            <a:r>
              <a:rPr lang="en-US" dirty="0" smtClean="0">
                <a:latin typeface="Courier"/>
                <a:cs typeface="Courier"/>
              </a:rPr>
              <a:t>[10]</a:t>
            </a:r>
          </a:p>
          <a:p>
            <a:r>
              <a:rPr lang="en-US" i="1" dirty="0" smtClean="0"/>
              <a:t>Array</a:t>
            </a:r>
            <a:r>
              <a:rPr lang="en-US" dirty="0" smtClean="0"/>
              <a:t> </a:t>
            </a:r>
            <a:r>
              <a:rPr lang="en-US" dirty="0"/>
              <a:t>of 10 </a:t>
            </a:r>
            <a:r>
              <a:rPr lang="en-US" i="1" dirty="0" err="1" smtClean="0"/>
              <a:t>booleans</a:t>
            </a:r>
            <a:r>
              <a:rPr lang="en-US" dirty="0" smtClean="0"/>
              <a:t> : </a:t>
            </a:r>
            <a:r>
              <a:rPr lang="en-US" dirty="0" err="1" smtClean="0">
                <a:latin typeface="Courier"/>
                <a:cs typeface="Courier"/>
              </a:rPr>
              <a:t>boolean</a:t>
            </a:r>
            <a:r>
              <a:rPr lang="en-US" dirty="0" smtClean="0">
                <a:latin typeface="Courier"/>
                <a:cs typeface="Courier"/>
              </a:rPr>
              <a:t>[</a:t>
            </a:r>
            <a:r>
              <a:rPr lang="en-US" dirty="0">
                <a:latin typeface="Courier"/>
                <a:cs typeface="Courier"/>
              </a:rPr>
              <a:t>10</a:t>
            </a:r>
            <a:r>
              <a:rPr lang="en-US" dirty="0" smtClean="0">
                <a:latin typeface="Courier"/>
                <a:cs typeface="Courier"/>
              </a:rPr>
              <a:t>]</a:t>
            </a:r>
          </a:p>
          <a:p>
            <a:pPr marL="0" indent="0">
              <a:buNone/>
            </a:pPr>
            <a:endParaRPr lang="en-US" dirty="0">
              <a:latin typeface="Courier"/>
              <a:cs typeface="Courier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31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55611" y="2777924"/>
            <a:ext cx="2043850" cy="58534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What are these?</a:t>
            </a:r>
            <a:endParaRPr lang="en-US" sz="2000" dirty="0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1359261" y="2162812"/>
            <a:ext cx="0" cy="53574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751861" y="2777924"/>
            <a:ext cx="2030353" cy="58534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Of what type?</a:t>
            </a:r>
            <a:endParaRPr lang="en-US" sz="2000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3396742" y="2162812"/>
            <a:ext cx="0" cy="53574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/>
          <p:cNvSpPr txBox="1">
            <a:spLocks/>
          </p:cNvSpPr>
          <p:nvPr/>
        </p:nvSpPr>
        <p:spPr>
          <a:xfrm>
            <a:off x="457200" y="3606563"/>
            <a:ext cx="8229600" cy="20782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Parameterized classes</a:t>
            </a:r>
          </a:p>
          <a:p>
            <a:r>
              <a:rPr lang="en-US" i="1" dirty="0" smtClean="0"/>
              <a:t>List </a:t>
            </a:r>
            <a:r>
              <a:rPr lang="en-US" dirty="0" smtClean="0"/>
              <a:t>of </a:t>
            </a:r>
            <a:r>
              <a:rPr lang="en-US" i="1" dirty="0" smtClean="0"/>
              <a:t>Integers</a:t>
            </a:r>
            <a:r>
              <a:rPr lang="en-US" dirty="0" smtClean="0"/>
              <a:t> : </a:t>
            </a:r>
            <a:r>
              <a:rPr lang="en-US" dirty="0" err="1" smtClean="0">
                <a:latin typeface="Courier"/>
                <a:cs typeface="Courier"/>
              </a:rPr>
              <a:t>ArrayList</a:t>
            </a:r>
            <a:r>
              <a:rPr lang="en-US" dirty="0" smtClean="0">
                <a:latin typeface="Courier"/>
                <a:cs typeface="Courier"/>
              </a:rPr>
              <a:t>&lt;Integer&gt;</a:t>
            </a:r>
          </a:p>
          <a:p>
            <a:r>
              <a:rPr lang="en-US" i="1" dirty="0" smtClean="0"/>
              <a:t>Collection</a:t>
            </a:r>
            <a:r>
              <a:rPr lang="en-US" dirty="0" smtClean="0"/>
              <a:t> of </a:t>
            </a:r>
            <a:r>
              <a:rPr lang="en-US" i="1" dirty="0" smtClean="0"/>
              <a:t>Books </a:t>
            </a:r>
            <a:r>
              <a:rPr lang="en-US" dirty="0" smtClean="0"/>
              <a:t>: </a:t>
            </a:r>
            <a:r>
              <a:rPr lang="en-US" dirty="0" err="1" smtClean="0">
                <a:latin typeface="Courier"/>
                <a:cs typeface="Courier"/>
              </a:rPr>
              <a:t>HashMap</a:t>
            </a:r>
            <a:r>
              <a:rPr lang="en-US" dirty="0" smtClean="0">
                <a:latin typeface="Courier"/>
                <a:cs typeface="Courier"/>
              </a:rPr>
              <a:t>&lt;</a:t>
            </a:r>
            <a:r>
              <a:rPr lang="en-US" dirty="0" err="1" smtClean="0">
                <a:latin typeface="Courier"/>
                <a:cs typeface="Courier"/>
              </a:rPr>
              <a:t>String,Book</a:t>
            </a:r>
            <a:r>
              <a:rPr lang="en-US" dirty="0" smtClean="0">
                <a:latin typeface="Courier"/>
                <a:cs typeface="Courier"/>
              </a:rPr>
              <a:t>&gt;</a:t>
            </a:r>
          </a:p>
          <a:p>
            <a:pPr marL="0" indent="0">
              <a:buFont typeface="Wingdings" charset="2"/>
              <a:buNone/>
            </a:pPr>
            <a:endParaRPr lang="en-US" dirty="0" smtClean="0">
              <a:latin typeface="Courier"/>
              <a:cs typeface="Courier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0048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Test.java</a:t>
            </a:r>
            <a:r>
              <a:rPr lang="en-US" dirty="0" smtClean="0"/>
              <a:t> – check things 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7F0055"/>
                </a:solidFill>
                <a:latin typeface="Monaco"/>
              </a:rPr>
              <a:t>package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Monaco"/>
              </a:rPr>
              <a:t>isical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pPr marL="0" indent="0">
              <a:buNone/>
            </a:pPr>
            <a:endParaRPr lang="en-US" sz="1400" dirty="0">
              <a:latin typeface="Monaco"/>
            </a:endParaRPr>
          </a:p>
          <a:p>
            <a:pPr marL="0" indent="0">
              <a:buNone/>
            </a:pPr>
            <a:r>
              <a:rPr lang="en-US" sz="1400" b="1" dirty="0">
                <a:solidFill>
                  <a:srgbClr val="7F0055"/>
                </a:solidFill>
                <a:latin typeface="Monaco"/>
              </a:rPr>
              <a:t>import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Monaco"/>
              </a:rPr>
              <a:t>java.util.ArrayList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pPr marL="0" indent="0">
              <a:buNone/>
            </a:pPr>
            <a:endParaRPr lang="en-US" sz="1400" dirty="0">
              <a:latin typeface="Monaco"/>
            </a:endParaRPr>
          </a:p>
          <a:p>
            <a:pPr marL="0" indent="0">
              <a:buNone/>
            </a:pPr>
            <a:r>
              <a:rPr lang="en-US" sz="1400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class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Test {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static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void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main(String[] </a:t>
            </a:r>
            <a:r>
              <a:rPr lang="en-US" sz="1400" b="1" dirty="0" err="1">
                <a:solidFill>
                  <a:srgbClr val="6A3E3E"/>
                </a:solidFill>
                <a:latin typeface="Monaco"/>
              </a:rPr>
              <a:t>args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) {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1400" dirty="0" err="1">
                <a:solidFill>
                  <a:srgbClr val="000000"/>
                </a:solidFill>
                <a:latin typeface="Monaco"/>
              </a:rPr>
              <a:t>ArrayList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&lt;String&gt; </a:t>
            </a:r>
            <a:r>
              <a:rPr lang="en-US" sz="1400" dirty="0" err="1">
                <a:solidFill>
                  <a:srgbClr val="6A3E3E"/>
                </a:solidFill>
                <a:latin typeface="Monaco"/>
              </a:rPr>
              <a:t>arrayList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= 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new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Monaco"/>
              </a:rPr>
              <a:t>ArrayList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&lt;String&gt;();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1400" dirty="0" err="1">
                <a:solidFill>
                  <a:srgbClr val="6A3E3E"/>
                </a:solidFill>
                <a:latin typeface="Monaco"/>
              </a:rPr>
              <a:t>arrayList</a:t>
            </a:r>
            <a:r>
              <a:rPr lang="en-US" sz="1400" dirty="0" err="1">
                <a:solidFill>
                  <a:srgbClr val="000000"/>
                </a:solidFill>
                <a:latin typeface="Monaco"/>
              </a:rPr>
              <a:t>.add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(</a:t>
            </a:r>
            <a:r>
              <a:rPr lang="en-US" sz="1400" dirty="0">
                <a:solidFill>
                  <a:srgbClr val="2A00FF"/>
                </a:solidFill>
                <a:latin typeface="Monaco"/>
              </a:rPr>
              <a:t>"First"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)</a:t>
            </a:r>
            <a:r>
              <a:rPr lang="en-US" sz="1400" dirty="0" smtClean="0">
                <a:solidFill>
                  <a:srgbClr val="000000"/>
                </a:solidFill>
                <a:latin typeface="Monaco"/>
              </a:rPr>
              <a:t>; </a:t>
            </a:r>
            <a:r>
              <a:rPr lang="en-US" sz="1400" dirty="0" err="1" smtClean="0">
                <a:solidFill>
                  <a:srgbClr val="6A3E3E"/>
                </a:solidFill>
                <a:latin typeface="Monaco"/>
              </a:rPr>
              <a:t>arrayList</a:t>
            </a:r>
            <a:r>
              <a:rPr lang="en-US" sz="1400" dirty="0" err="1" smtClean="0">
                <a:solidFill>
                  <a:srgbClr val="000000"/>
                </a:solidFill>
                <a:latin typeface="Monaco"/>
              </a:rPr>
              <a:t>.add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(</a:t>
            </a:r>
            <a:r>
              <a:rPr lang="en-US" sz="1400" dirty="0">
                <a:solidFill>
                  <a:srgbClr val="2A00FF"/>
                </a:solidFill>
                <a:latin typeface="Monaco"/>
              </a:rPr>
              <a:t>"Second"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);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1400" dirty="0" err="1">
                <a:solidFill>
                  <a:srgbClr val="6A3E3E"/>
                </a:solidFill>
                <a:latin typeface="Monaco"/>
              </a:rPr>
              <a:t>arrayList</a:t>
            </a:r>
            <a:r>
              <a:rPr lang="en-US" sz="1400" dirty="0" err="1">
                <a:solidFill>
                  <a:srgbClr val="000000"/>
                </a:solidFill>
                <a:latin typeface="Monaco"/>
              </a:rPr>
              <a:t>.add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(</a:t>
            </a:r>
            <a:r>
              <a:rPr lang="en-US" sz="1400" dirty="0">
                <a:solidFill>
                  <a:srgbClr val="2A00FF"/>
                </a:solidFill>
                <a:latin typeface="Monaco"/>
              </a:rPr>
              <a:t>"Third"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)</a:t>
            </a:r>
            <a:r>
              <a:rPr lang="en-US" sz="1400" dirty="0" smtClean="0">
                <a:solidFill>
                  <a:srgbClr val="000000"/>
                </a:solidFill>
                <a:latin typeface="Monaco"/>
              </a:rPr>
              <a:t>; </a:t>
            </a:r>
            <a:r>
              <a:rPr lang="en-US" sz="1400" dirty="0" err="1" smtClean="0">
                <a:solidFill>
                  <a:srgbClr val="6A3E3E"/>
                </a:solidFill>
                <a:latin typeface="Monaco"/>
              </a:rPr>
              <a:t>arrayList</a:t>
            </a:r>
            <a:r>
              <a:rPr lang="en-US" sz="1400" dirty="0" err="1" smtClean="0">
                <a:solidFill>
                  <a:srgbClr val="000000"/>
                </a:solidFill>
                <a:latin typeface="Monaco"/>
              </a:rPr>
              <a:t>.add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(</a:t>
            </a:r>
            <a:r>
              <a:rPr lang="en-US" sz="1400" dirty="0">
                <a:solidFill>
                  <a:srgbClr val="2A00FF"/>
                </a:solidFill>
                <a:latin typeface="Monaco"/>
              </a:rPr>
              <a:t>"Another"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);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1400" dirty="0" err="1">
                <a:solidFill>
                  <a:srgbClr val="6A3E3E"/>
                </a:solidFill>
                <a:latin typeface="Monaco"/>
              </a:rPr>
              <a:t>arrayList</a:t>
            </a:r>
            <a:r>
              <a:rPr lang="en-US" sz="1400" dirty="0" err="1">
                <a:solidFill>
                  <a:srgbClr val="000000"/>
                </a:solidFill>
                <a:latin typeface="Monaco"/>
              </a:rPr>
              <a:t>.add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(</a:t>
            </a:r>
            <a:r>
              <a:rPr lang="en-US" sz="1400" dirty="0">
                <a:solidFill>
                  <a:srgbClr val="2A00FF"/>
                </a:solidFill>
                <a:latin typeface="Monaco"/>
              </a:rPr>
              <a:t>"Yet another"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);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	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1400" dirty="0" err="1">
                <a:solidFill>
                  <a:srgbClr val="000000"/>
                </a:solidFill>
                <a:latin typeface="Monaco"/>
              </a:rPr>
              <a:t>System.</a:t>
            </a:r>
            <a:r>
              <a:rPr lang="en-US" sz="1400" b="1" i="1" dirty="0" err="1">
                <a:solidFill>
                  <a:srgbClr val="0000C0"/>
                </a:solidFill>
                <a:latin typeface="Monaco"/>
              </a:rPr>
              <a:t>out</a:t>
            </a:r>
            <a:r>
              <a:rPr lang="en-US" sz="1400" b="1" i="1" dirty="0" err="1">
                <a:solidFill>
                  <a:srgbClr val="000000"/>
                </a:solidFill>
                <a:latin typeface="Monaco"/>
              </a:rPr>
              <a:t>.println</a:t>
            </a:r>
            <a:r>
              <a:rPr lang="en-US" sz="1400" b="1" i="1" dirty="0">
                <a:solidFill>
                  <a:srgbClr val="000000"/>
                </a:solidFill>
                <a:latin typeface="Monaco"/>
              </a:rPr>
              <a:t>(</a:t>
            </a:r>
            <a:r>
              <a:rPr lang="en-US" sz="1400" b="1" i="1" dirty="0" err="1">
                <a:solidFill>
                  <a:srgbClr val="6A3E3E"/>
                </a:solidFill>
                <a:latin typeface="Monaco"/>
              </a:rPr>
              <a:t>arrayList</a:t>
            </a:r>
            <a:r>
              <a:rPr lang="en-US" sz="1400" b="1" i="1" dirty="0" err="1">
                <a:solidFill>
                  <a:srgbClr val="000000"/>
                </a:solidFill>
                <a:latin typeface="Monaco"/>
              </a:rPr>
              <a:t>.size</a:t>
            </a:r>
            <a:r>
              <a:rPr lang="en-US" sz="1400" b="1" i="1" dirty="0">
                <a:solidFill>
                  <a:srgbClr val="000000"/>
                </a:solidFill>
                <a:latin typeface="Monaco"/>
              </a:rPr>
              <a:t>());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1400" dirty="0" err="1">
                <a:solidFill>
                  <a:srgbClr val="000000"/>
                </a:solidFill>
                <a:latin typeface="Monaco"/>
              </a:rPr>
              <a:t>System.</a:t>
            </a:r>
            <a:r>
              <a:rPr lang="en-US" sz="1400" b="1" i="1" dirty="0" err="1">
                <a:solidFill>
                  <a:srgbClr val="0000C0"/>
                </a:solidFill>
                <a:latin typeface="Monaco"/>
              </a:rPr>
              <a:t>out</a:t>
            </a:r>
            <a:r>
              <a:rPr lang="en-US" sz="1400" b="1" i="1" dirty="0" err="1">
                <a:solidFill>
                  <a:srgbClr val="000000"/>
                </a:solidFill>
                <a:latin typeface="Monaco"/>
              </a:rPr>
              <a:t>.println</a:t>
            </a:r>
            <a:r>
              <a:rPr lang="en-US" sz="1400" b="1" i="1" dirty="0">
                <a:solidFill>
                  <a:srgbClr val="000000"/>
                </a:solidFill>
                <a:latin typeface="Monaco"/>
              </a:rPr>
              <a:t>(</a:t>
            </a:r>
            <a:r>
              <a:rPr lang="en-US" sz="1400" b="1" i="1" dirty="0" err="1">
                <a:solidFill>
                  <a:srgbClr val="6A3E3E"/>
                </a:solidFill>
                <a:latin typeface="Monaco"/>
              </a:rPr>
              <a:t>arrayList</a:t>
            </a:r>
            <a:r>
              <a:rPr lang="en-US" sz="1400" b="1" i="1" dirty="0" err="1">
                <a:solidFill>
                  <a:srgbClr val="000000"/>
                </a:solidFill>
                <a:latin typeface="Monaco"/>
              </a:rPr>
              <a:t>.get</a:t>
            </a:r>
            <a:r>
              <a:rPr lang="en-US" sz="1400" b="1" i="1" dirty="0">
                <a:solidFill>
                  <a:srgbClr val="000000"/>
                </a:solidFill>
                <a:latin typeface="Monaco"/>
              </a:rPr>
              <a:t>(3));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1400" dirty="0" err="1">
                <a:solidFill>
                  <a:srgbClr val="000000"/>
                </a:solidFill>
                <a:latin typeface="Monaco"/>
              </a:rPr>
              <a:t>System.</a:t>
            </a:r>
            <a:r>
              <a:rPr lang="en-US" sz="1400" b="1" i="1" dirty="0" err="1">
                <a:solidFill>
                  <a:srgbClr val="0000C0"/>
                </a:solidFill>
                <a:latin typeface="Monaco"/>
              </a:rPr>
              <a:t>out</a:t>
            </a:r>
            <a:r>
              <a:rPr lang="en-US" sz="1400" b="1" i="1" dirty="0" err="1">
                <a:solidFill>
                  <a:srgbClr val="000000"/>
                </a:solidFill>
                <a:latin typeface="Monaco"/>
              </a:rPr>
              <a:t>.println</a:t>
            </a:r>
            <a:r>
              <a:rPr lang="en-US" sz="1400" b="1" i="1" dirty="0">
                <a:solidFill>
                  <a:srgbClr val="000000"/>
                </a:solidFill>
                <a:latin typeface="Monaco"/>
              </a:rPr>
              <a:t>(</a:t>
            </a:r>
            <a:r>
              <a:rPr lang="en-US" sz="1400" b="1" i="1" dirty="0" err="1">
                <a:solidFill>
                  <a:srgbClr val="6A3E3E"/>
                </a:solidFill>
                <a:latin typeface="Monaco"/>
              </a:rPr>
              <a:t>arrayList</a:t>
            </a:r>
            <a:r>
              <a:rPr lang="en-US" sz="1400" b="1" i="1" dirty="0" err="1">
                <a:solidFill>
                  <a:srgbClr val="000000"/>
                </a:solidFill>
                <a:latin typeface="Monaco"/>
              </a:rPr>
              <a:t>.get</a:t>
            </a:r>
            <a:r>
              <a:rPr lang="en-US" sz="1400" b="1" i="1" dirty="0">
                <a:solidFill>
                  <a:srgbClr val="000000"/>
                </a:solidFill>
                <a:latin typeface="Monaco"/>
              </a:rPr>
              <a:t>(8));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	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1400" dirty="0" err="1">
                <a:solidFill>
                  <a:srgbClr val="6A3E3E"/>
                </a:solidFill>
                <a:latin typeface="Monaco"/>
              </a:rPr>
              <a:t>arrayList</a:t>
            </a:r>
            <a:r>
              <a:rPr lang="en-US" sz="1400" dirty="0" err="1">
                <a:solidFill>
                  <a:srgbClr val="000000"/>
                </a:solidFill>
                <a:latin typeface="Monaco"/>
              </a:rPr>
              <a:t>.set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(4, </a:t>
            </a:r>
            <a:r>
              <a:rPr lang="en-US" sz="1400" dirty="0">
                <a:solidFill>
                  <a:srgbClr val="2A00FF"/>
                </a:solidFill>
                <a:latin typeface="Monaco"/>
              </a:rPr>
              <a:t>"XYZ"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);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1400" dirty="0" err="1">
                <a:solidFill>
                  <a:srgbClr val="000000"/>
                </a:solidFill>
                <a:latin typeface="Monaco"/>
              </a:rPr>
              <a:t>System.</a:t>
            </a:r>
            <a:r>
              <a:rPr lang="en-US" sz="1400" b="1" i="1" dirty="0" err="1">
                <a:solidFill>
                  <a:srgbClr val="0000C0"/>
                </a:solidFill>
                <a:latin typeface="Monaco"/>
              </a:rPr>
              <a:t>out</a:t>
            </a:r>
            <a:r>
              <a:rPr lang="en-US" sz="1400" b="1" i="1" dirty="0" err="1">
                <a:solidFill>
                  <a:srgbClr val="000000"/>
                </a:solidFill>
                <a:latin typeface="Monaco"/>
              </a:rPr>
              <a:t>.println</a:t>
            </a:r>
            <a:r>
              <a:rPr lang="en-US" sz="1400" b="1" i="1" dirty="0">
                <a:solidFill>
                  <a:srgbClr val="000000"/>
                </a:solidFill>
                <a:latin typeface="Monaco"/>
              </a:rPr>
              <a:t>(</a:t>
            </a:r>
            <a:r>
              <a:rPr lang="en-US" sz="1400" b="1" i="1" dirty="0" err="1">
                <a:solidFill>
                  <a:srgbClr val="6A3E3E"/>
                </a:solidFill>
                <a:latin typeface="Monaco"/>
              </a:rPr>
              <a:t>arrayList</a:t>
            </a:r>
            <a:r>
              <a:rPr lang="en-US" sz="1400" b="1" i="1" dirty="0" err="1">
                <a:solidFill>
                  <a:srgbClr val="000000"/>
                </a:solidFill>
                <a:latin typeface="Monaco"/>
              </a:rPr>
              <a:t>.get</a:t>
            </a:r>
            <a:r>
              <a:rPr lang="en-US" sz="1400" b="1" i="1" dirty="0">
                <a:solidFill>
                  <a:srgbClr val="000000"/>
                </a:solidFill>
                <a:latin typeface="Monaco"/>
              </a:rPr>
              <a:t>(4));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400" dirty="0" smtClean="0">
                <a:solidFill>
                  <a:srgbClr val="000000"/>
                </a:solidFill>
                <a:latin typeface="Monaco"/>
              </a:rPr>
              <a:t>}</a:t>
            </a:r>
            <a:endParaRPr lang="en-US" sz="1400" dirty="0">
              <a:latin typeface="Monaco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0723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Also check out </a:t>
            </a:r>
            <a:r>
              <a:rPr lang="en-US" dirty="0" err="1" smtClean="0"/>
              <a:t>HashMap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1600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pPr marL="0" indent="0">
              <a:buNone/>
            </a:pPr>
            <a:r>
              <a:rPr lang="en-US" sz="1600" b="1" dirty="0">
                <a:solidFill>
                  <a:srgbClr val="7F0055"/>
                </a:solidFill>
                <a:highlight>
                  <a:srgbClr val="E8F2FE"/>
                </a:highlight>
                <a:latin typeface="Monaco"/>
                <a:cs typeface="Monaco"/>
              </a:rPr>
              <a:t>import</a:t>
            </a:r>
            <a:r>
              <a:rPr lang="en-US" sz="1600" b="1" dirty="0">
                <a:solidFill>
                  <a:srgbClr val="000000"/>
                </a:solidFill>
                <a:highlight>
                  <a:srgbClr val="E8F2FE"/>
                </a:highlight>
                <a:latin typeface="Monaco"/>
                <a:cs typeface="Monaco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highlight>
                  <a:srgbClr val="E8F2FE"/>
                </a:highlight>
                <a:latin typeface="Monaco"/>
                <a:cs typeface="Monaco"/>
              </a:rPr>
              <a:t>java.util.HashMap</a:t>
            </a:r>
            <a:r>
              <a:rPr lang="en-US" sz="1600" b="1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  <a:cs typeface="Monaco"/>
              </a:rPr>
              <a:t>;</a:t>
            </a:r>
          </a:p>
          <a:p>
            <a:pPr marL="0" indent="0">
              <a:buNone/>
            </a:pPr>
            <a:endParaRPr lang="en-US" sz="1600" b="1" dirty="0">
              <a:solidFill>
                <a:srgbClr val="000000"/>
              </a:solidFill>
              <a:highlight>
                <a:srgbClr val="E8F2FE"/>
              </a:highlight>
              <a:latin typeface="Monaco"/>
              <a:cs typeface="Monaco"/>
            </a:endParaRPr>
          </a:p>
          <a:p>
            <a:pPr marL="0" indent="0">
              <a:buNone/>
            </a:pPr>
            <a:r>
              <a:rPr lang="en-US" sz="1600" b="1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  <a:cs typeface="Monaco"/>
              </a:rPr>
              <a:t>// REST OF THE BODY OF THE CLASS SHOULD BE HERE… </a:t>
            </a:r>
            <a:endParaRPr lang="en-US" sz="1600" dirty="0">
              <a:solidFill>
                <a:srgbClr val="000000"/>
              </a:solidFill>
              <a:latin typeface="Monaco"/>
              <a:cs typeface="Monaco"/>
            </a:endParaRPr>
          </a:p>
          <a:p>
            <a:pPr marL="0" indent="0">
              <a:buNone/>
            </a:pPr>
            <a:endParaRPr lang="en-US" sz="1600" dirty="0" smtClean="0">
              <a:solidFill>
                <a:srgbClr val="000000"/>
              </a:solidFill>
              <a:latin typeface="Monaco"/>
              <a:cs typeface="Monaco"/>
            </a:endParaRPr>
          </a:p>
          <a:p>
            <a:pPr marL="0" indent="0">
              <a:buNone/>
            </a:pPr>
            <a:r>
              <a:rPr lang="en-US" sz="1600" dirty="0" err="1" smtClean="0">
                <a:solidFill>
                  <a:srgbClr val="000000"/>
                </a:solidFill>
                <a:latin typeface="Monaco"/>
                <a:cs typeface="Monaco"/>
              </a:rPr>
              <a:t>HashMap</a:t>
            </a:r>
            <a:r>
              <a:rPr lang="en-US" sz="1600" dirty="0">
                <a:solidFill>
                  <a:srgbClr val="000000"/>
                </a:solidFill>
                <a:latin typeface="Monaco"/>
                <a:cs typeface="Monaco"/>
              </a:rPr>
              <a:t>&lt;</a:t>
            </a:r>
            <a:r>
              <a:rPr lang="en-US" sz="1600" dirty="0" err="1">
                <a:solidFill>
                  <a:srgbClr val="000000"/>
                </a:solidFill>
                <a:latin typeface="Monaco"/>
                <a:cs typeface="Monaco"/>
              </a:rPr>
              <a:t>Integer,String</a:t>
            </a:r>
            <a:r>
              <a:rPr lang="en-US" sz="1600" dirty="0">
                <a:solidFill>
                  <a:srgbClr val="000000"/>
                </a:solidFill>
                <a:latin typeface="Monaco"/>
                <a:cs typeface="Monaco"/>
              </a:rPr>
              <a:t>&gt; </a:t>
            </a:r>
            <a:r>
              <a:rPr lang="en-US" sz="1600" dirty="0">
                <a:solidFill>
                  <a:srgbClr val="6A3E3E"/>
                </a:solidFill>
                <a:latin typeface="Monaco"/>
                <a:cs typeface="Monaco"/>
              </a:rPr>
              <a:t>map</a:t>
            </a:r>
            <a:r>
              <a:rPr lang="en-US" sz="1600" dirty="0">
                <a:solidFill>
                  <a:srgbClr val="000000"/>
                </a:solidFill>
                <a:latin typeface="Monaco"/>
                <a:cs typeface="Monaco"/>
              </a:rPr>
              <a:t> = </a:t>
            </a:r>
            <a:r>
              <a:rPr lang="en-US" sz="1600" b="1" dirty="0">
                <a:solidFill>
                  <a:srgbClr val="7F0055"/>
                </a:solidFill>
                <a:latin typeface="Monaco"/>
                <a:cs typeface="Monaco"/>
              </a:rPr>
              <a:t>new</a:t>
            </a:r>
            <a:r>
              <a:rPr lang="en-US" sz="1600" b="1" dirty="0">
                <a:solidFill>
                  <a:srgbClr val="000000"/>
                </a:solidFill>
                <a:latin typeface="Monaco"/>
                <a:cs typeface="Monaco"/>
              </a:rPr>
              <a:t> </a:t>
            </a:r>
            <a:r>
              <a:rPr lang="en-US" sz="1600" b="1" dirty="0" err="1">
                <a:solidFill>
                  <a:srgbClr val="000000"/>
                </a:solidFill>
                <a:latin typeface="Monaco"/>
                <a:cs typeface="Monaco"/>
              </a:rPr>
              <a:t>HashMap</a:t>
            </a:r>
            <a:r>
              <a:rPr lang="en-US" sz="1600" b="1" dirty="0">
                <a:solidFill>
                  <a:srgbClr val="000000"/>
                </a:solidFill>
                <a:latin typeface="Monaco"/>
                <a:cs typeface="Monaco"/>
              </a:rPr>
              <a:t>&lt;</a:t>
            </a:r>
            <a:r>
              <a:rPr lang="en-US" sz="1600" b="1" dirty="0" err="1">
                <a:solidFill>
                  <a:srgbClr val="000000"/>
                </a:solidFill>
                <a:latin typeface="Monaco"/>
                <a:cs typeface="Monaco"/>
              </a:rPr>
              <a:t>Integer,String</a:t>
            </a:r>
            <a:r>
              <a:rPr lang="en-US" sz="1600" b="1" dirty="0">
                <a:solidFill>
                  <a:srgbClr val="000000"/>
                </a:solidFill>
                <a:latin typeface="Monaco"/>
                <a:cs typeface="Monaco"/>
              </a:rPr>
              <a:t>&gt;();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  <a:latin typeface="Monaco"/>
                <a:cs typeface="Monaco"/>
              </a:rPr>
              <a:t>		</a:t>
            </a:r>
            <a:r>
              <a:rPr lang="en-US" sz="1600" dirty="0" err="1">
                <a:solidFill>
                  <a:srgbClr val="6A3E3E"/>
                </a:solidFill>
                <a:latin typeface="Monaco"/>
                <a:cs typeface="Monaco"/>
              </a:rPr>
              <a:t>map</a:t>
            </a:r>
            <a:r>
              <a:rPr lang="en-US" sz="1600" dirty="0" err="1">
                <a:solidFill>
                  <a:srgbClr val="000000"/>
                </a:solidFill>
                <a:latin typeface="Monaco"/>
                <a:cs typeface="Monaco"/>
              </a:rPr>
              <a:t>.put</a:t>
            </a:r>
            <a:r>
              <a:rPr lang="en-US" sz="1600" dirty="0">
                <a:solidFill>
                  <a:srgbClr val="000000"/>
                </a:solidFill>
                <a:latin typeface="Monaco"/>
                <a:cs typeface="Monaco"/>
              </a:rPr>
              <a:t>(1, </a:t>
            </a:r>
            <a:r>
              <a:rPr lang="en-US" sz="1600" dirty="0">
                <a:solidFill>
                  <a:srgbClr val="2A00FF"/>
                </a:solidFill>
                <a:latin typeface="Monaco"/>
                <a:cs typeface="Monaco"/>
              </a:rPr>
              <a:t>"</a:t>
            </a:r>
            <a:r>
              <a:rPr lang="en-US" sz="1600" dirty="0" err="1">
                <a:solidFill>
                  <a:srgbClr val="2A00FF"/>
                </a:solidFill>
                <a:latin typeface="Monaco"/>
                <a:cs typeface="Monaco"/>
              </a:rPr>
              <a:t>Prateek</a:t>
            </a:r>
            <a:r>
              <a:rPr lang="en-US" sz="1600" dirty="0">
                <a:solidFill>
                  <a:srgbClr val="2A00FF"/>
                </a:solidFill>
                <a:latin typeface="Monaco"/>
                <a:cs typeface="Monaco"/>
              </a:rPr>
              <a:t> </a:t>
            </a:r>
            <a:r>
              <a:rPr lang="en-US" sz="1600" dirty="0" err="1">
                <a:solidFill>
                  <a:srgbClr val="2A00FF"/>
                </a:solidFill>
                <a:latin typeface="Monaco"/>
                <a:cs typeface="Monaco"/>
              </a:rPr>
              <a:t>Pandey</a:t>
            </a:r>
            <a:r>
              <a:rPr lang="en-US" sz="1600" dirty="0">
                <a:solidFill>
                  <a:srgbClr val="2A00FF"/>
                </a:solidFill>
                <a:latin typeface="Monaco"/>
                <a:cs typeface="Monaco"/>
              </a:rPr>
              <a:t>"</a:t>
            </a:r>
            <a:r>
              <a:rPr lang="en-US" sz="1600" dirty="0">
                <a:solidFill>
                  <a:srgbClr val="000000"/>
                </a:solidFill>
                <a:latin typeface="Monaco"/>
                <a:cs typeface="Monaco"/>
              </a:rPr>
              <a:t>);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  <a:latin typeface="Monaco"/>
                <a:cs typeface="Monaco"/>
              </a:rPr>
              <a:t>		</a:t>
            </a:r>
            <a:r>
              <a:rPr lang="en-US" sz="1600" dirty="0">
                <a:solidFill>
                  <a:srgbClr val="3F7F5F"/>
                </a:solidFill>
                <a:latin typeface="Monaco"/>
                <a:cs typeface="Monaco"/>
              </a:rPr>
              <a:t>// Put your roll </a:t>
            </a:r>
            <a:r>
              <a:rPr lang="en-US" sz="1600" dirty="0" smtClean="0">
                <a:solidFill>
                  <a:srgbClr val="3F7F5F"/>
                </a:solidFill>
                <a:latin typeface="Monaco"/>
                <a:cs typeface="Monaco"/>
              </a:rPr>
              <a:t>numbers</a:t>
            </a:r>
          </a:p>
          <a:p>
            <a:pPr marL="0" indent="0">
              <a:buNone/>
            </a:pPr>
            <a:endParaRPr lang="en-US" sz="1600" dirty="0">
              <a:solidFill>
                <a:srgbClr val="3F7F5F"/>
              </a:solidFill>
              <a:latin typeface="Monaco"/>
              <a:cs typeface="Monaco"/>
            </a:endParaRPr>
          </a:p>
          <a:p>
            <a:pPr marL="0" indent="0">
              <a:buNone/>
            </a:pPr>
            <a:r>
              <a:rPr lang="en-US" sz="1600" dirty="0" smtClean="0">
                <a:solidFill>
                  <a:srgbClr val="3F7F5F"/>
                </a:solidFill>
                <a:latin typeface="Monaco"/>
                <a:cs typeface="Monaco"/>
              </a:rPr>
              <a:t>		// Now get the value given the key</a:t>
            </a:r>
            <a:endParaRPr lang="en-US" sz="1600" dirty="0">
              <a:solidFill>
                <a:srgbClr val="3F7F5F"/>
              </a:solidFill>
              <a:latin typeface="Monaco"/>
              <a:cs typeface="Monaco"/>
            </a:endParaRPr>
          </a:p>
          <a:p>
            <a:pPr marL="0" indent="0">
              <a:buNone/>
            </a:pPr>
            <a:r>
              <a:rPr lang="en-US" sz="1600" dirty="0">
                <a:solidFill>
                  <a:srgbClr val="000000"/>
                </a:solidFill>
                <a:latin typeface="Monaco"/>
                <a:cs typeface="Monaco"/>
              </a:rPr>
              <a:t>		</a:t>
            </a:r>
            <a:r>
              <a:rPr lang="en-US" sz="1600" dirty="0" err="1">
                <a:solidFill>
                  <a:srgbClr val="000000"/>
                </a:solidFill>
                <a:latin typeface="Monaco"/>
                <a:cs typeface="Monaco"/>
              </a:rPr>
              <a:t>System.</a:t>
            </a:r>
            <a:r>
              <a:rPr lang="en-US" sz="1600" b="1" i="1" dirty="0" err="1">
                <a:solidFill>
                  <a:srgbClr val="0000C0"/>
                </a:solidFill>
                <a:latin typeface="Monaco"/>
                <a:cs typeface="Monaco"/>
              </a:rPr>
              <a:t>out</a:t>
            </a:r>
            <a:r>
              <a:rPr lang="en-US" sz="1600" b="1" i="1" dirty="0" err="1">
                <a:solidFill>
                  <a:srgbClr val="000000"/>
                </a:solidFill>
                <a:latin typeface="Monaco"/>
                <a:cs typeface="Monaco"/>
              </a:rPr>
              <a:t>.println</a:t>
            </a:r>
            <a:r>
              <a:rPr lang="en-US" sz="1600" b="1" i="1" dirty="0">
                <a:solidFill>
                  <a:srgbClr val="000000"/>
                </a:solidFill>
                <a:latin typeface="Monaco"/>
                <a:cs typeface="Monaco"/>
              </a:rPr>
              <a:t>(</a:t>
            </a:r>
            <a:r>
              <a:rPr lang="en-US" sz="1600" b="1" i="1" dirty="0">
                <a:solidFill>
                  <a:srgbClr val="2A00FF"/>
                </a:solidFill>
                <a:latin typeface="Monaco"/>
                <a:cs typeface="Monaco"/>
              </a:rPr>
              <a:t>"Roll number: "</a:t>
            </a:r>
            <a:r>
              <a:rPr lang="en-US" sz="1600" b="1" i="1" dirty="0">
                <a:solidFill>
                  <a:srgbClr val="000000"/>
                </a:solidFill>
                <a:latin typeface="Monaco"/>
                <a:cs typeface="Monaco"/>
              </a:rPr>
              <a:t> + 1 + </a:t>
            </a:r>
            <a:endParaRPr lang="en-US" sz="1600" b="1" i="1" dirty="0" smtClean="0">
              <a:solidFill>
                <a:srgbClr val="000000"/>
              </a:solidFill>
              <a:latin typeface="Monaco"/>
              <a:cs typeface="Monaco"/>
            </a:endParaRPr>
          </a:p>
          <a:p>
            <a:pPr marL="0" indent="0">
              <a:buNone/>
            </a:pPr>
            <a:r>
              <a:rPr lang="en-US" sz="1600" b="1" i="1" dirty="0">
                <a:solidFill>
                  <a:srgbClr val="000000"/>
                </a:solidFill>
                <a:latin typeface="Monaco"/>
                <a:cs typeface="Monaco"/>
              </a:rPr>
              <a:t>	</a:t>
            </a:r>
            <a:r>
              <a:rPr lang="en-US" sz="1600" b="1" i="1" dirty="0" smtClean="0">
                <a:solidFill>
                  <a:srgbClr val="000000"/>
                </a:solidFill>
                <a:latin typeface="Monaco"/>
                <a:cs typeface="Monaco"/>
              </a:rPr>
              <a:t>							</a:t>
            </a:r>
            <a:r>
              <a:rPr lang="en-US" sz="1600" b="1" i="1" dirty="0" smtClean="0">
                <a:solidFill>
                  <a:srgbClr val="2A00FF"/>
                </a:solidFill>
                <a:latin typeface="Monaco"/>
                <a:cs typeface="Monaco"/>
              </a:rPr>
              <a:t>"</a:t>
            </a:r>
            <a:r>
              <a:rPr lang="en-US" sz="1600" b="1" i="1" dirty="0">
                <a:solidFill>
                  <a:srgbClr val="2A00FF"/>
                </a:solidFill>
                <a:latin typeface="Monaco"/>
                <a:cs typeface="Monaco"/>
              </a:rPr>
              <a:t>, Name: "</a:t>
            </a:r>
            <a:r>
              <a:rPr lang="en-US" sz="1600" b="1" i="1" dirty="0">
                <a:solidFill>
                  <a:srgbClr val="000000"/>
                </a:solidFill>
                <a:latin typeface="Monaco"/>
                <a:cs typeface="Monaco"/>
              </a:rPr>
              <a:t> + </a:t>
            </a:r>
            <a:r>
              <a:rPr lang="en-US" sz="1600" b="1" i="1" dirty="0" err="1">
                <a:solidFill>
                  <a:srgbClr val="6A3E3E"/>
                </a:solidFill>
                <a:latin typeface="Monaco"/>
                <a:cs typeface="Monaco"/>
              </a:rPr>
              <a:t>map</a:t>
            </a:r>
            <a:r>
              <a:rPr lang="en-US" sz="1600" b="1" i="1" dirty="0" err="1">
                <a:solidFill>
                  <a:srgbClr val="000000"/>
                </a:solidFill>
                <a:latin typeface="Monaco"/>
                <a:cs typeface="Monaco"/>
              </a:rPr>
              <a:t>.get</a:t>
            </a:r>
            <a:r>
              <a:rPr lang="en-US" sz="1600" b="1" i="1" dirty="0">
                <a:solidFill>
                  <a:srgbClr val="000000"/>
                </a:solidFill>
                <a:latin typeface="Monaco"/>
                <a:cs typeface="Monaco"/>
              </a:rPr>
              <a:t>(1));</a:t>
            </a:r>
            <a:endParaRPr lang="en-US" sz="1600" dirty="0">
              <a:latin typeface="Monaco"/>
              <a:cs typeface="Monaco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540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Basic Name Directory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0"/>
            <a:ext cx="8229600" cy="52535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200" b="1" dirty="0">
                <a:solidFill>
                  <a:srgbClr val="7F0055"/>
                </a:solidFill>
                <a:latin typeface="Monaco"/>
              </a:rPr>
              <a:t>package</a:t>
            </a:r>
            <a:r>
              <a:rPr lang="en-US" sz="12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Monaco"/>
              </a:rPr>
              <a:t>isical</a:t>
            </a:r>
            <a:r>
              <a:rPr lang="en-US" sz="1200" b="1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pPr marL="0" indent="0">
              <a:buNone/>
            </a:pPr>
            <a:endParaRPr lang="en-US" sz="1200" dirty="0">
              <a:latin typeface="Monaco"/>
            </a:endParaRPr>
          </a:p>
          <a:p>
            <a:pPr marL="0" indent="0">
              <a:buNone/>
            </a:pPr>
            <a:r>
              <a:rPr lang="en-US" sz="1200" dirty="0">
                <a:solidFill>
                  <a:srgbClr val="3F5FBF"/>
                </a:solidFill>
                <a:latin typeface="Monaco"/>
              </a:rPr>
              <a:t>/**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3F5FBF"/>
                </a:solidFill>
                <a:latin typeface="Monaco"/>
              </a:rPr>
              <a:t> * This class stores the names of students per batch</a:t>
            </a:r>
          </a:p>
          <a:p>
            <a:pPr marL="0" indent="0">
              <a:buNone/>
            </a:pPr>
            <a:r>
              <a:rPr lang="en-US" sz="1200" dirty="0" smtClean="0">
                <a:solidFill>
                  <a:srgbClr val="3F5FBF"/>
                </a:solidFill>
                <a:latin typeface="Monaco"/>
              </a:rPr>
              <a:t> *</a:t>
            </a:r>
            <a:r>
              <a:rPr lang="en-US" sz="1200" dirty="0">
                <a:solidFill>
                  <a:srgbClr val="3F5FBF"/>
                </a:solidFill>
                <a:latin typeface="Monaco"/>
              </a:rPr>
              <a:t>/</a:t>
            </a:r>
          </a:p>
          <a:p>
            <a:pPr marL="0" indent="0">
              <a:buNone/>
            </a:pPr>
            <a:r>
              <a:rPr lang="en-US" sz="1200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2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200" b="1" dirty="0">
                <a:solidFill>
                  <a:srgbClr val="7F0055"/>
                </a:solidFill>
                <a:latin typeface="Monaco"/>
              </a:rPr>
              <a:t>abstract</a:t>
            </a:r>
            <a:r>
              <a:rPr lang="en-US" sz="12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200" b="1" dirty="0">
                <a:solidFill>
                  <a:srgbClr val="7F0055"/>
                </a:solidFill>
                <a:latin typeface="Monaco"/>
              </a:rPr>
              <a:t>class</a:t>
            </a:r>
            <a:r>
              <a:rPr lang="en-US" sz="12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Monaco"/>
              </a:rPr>
              <a:t>NameDirectory</a:t>
            </a:r>
            <a:r>
              <a:rPr lang="en-US" sz="1200" b="1" dirty="0">
                <a:solidFill>
                  <a:srgbClr val="000000"/>
                </a:solidFill>
                <a:latin typeface="Monaco"/>
              </a:rPr>
              <a:t> {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Monaco"/>
              </a:rPr>
              <a:t>	</a:t>
            </a:r>
            <a:endParaRPr lang="en-US" sz="1200" dirty="0" smtClean="0">
              <a:solidFill>
                <a:srgbClr val="3F5FBF"/>
              </a:solidFill>
              <a:latin typeface="Monaco"/>
            </a:endParaRPr>
          </a:p>
          <a:p>
            <a:pPr marL="0" indent="0">
              <a:buNone/>
            </a:pPr>
            <a:r>
              <a:rPr lang="en-US" sz="1200" dirty="0" smtClean="0">
                <a:solidFill>
                  <a:srgbClr val="3F5FBF"/>
                </a:solidFill>
                <a:latin typeface="Monaco"/>
              </a:rPr>
              <a:t>	/</a:t>
            </a:r>
            <a:r>
              <a:rPr lang="en-US" sz="1200" dirty="0">
                <a:solidFill>
                  <a:srgbClr val="3F5FBF"/>
                </a:solidFill>
                <a:latin typeface="Monaco"/>
              </a:rPr>
              <a:t>**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3F5FBF"/>
                </a:solidFill>
                <a:latin typeface="Monaco"/>
              </a:rPr>
              <a:t>	 * Adds a student to the specified batch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3F5FBF"/>
                </a:solidFill>
                <a:latin typeface="Monaco"/>
              </a:rPr>
              <a:t>	 * 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3F5FBF"/>
                </a:solidFill>
                <a:latin typeface="Monaco"/>
              </a:rPr>
              <a:t>	 * </a:t>
            </a:r>
            <a:r>
              <a:rPr lang="en-US" sz="1200" b="1" dirty="0">
                <a:solidFill>
                  <a:srgbClr val="7F9FBF"/>
                </a:solidFill>
                <a:latin typeface="Monaco"/>
              </a:rPr>
              <a:t>@</a:t>
            </a:r>
            <a:r>
              <a:rPr lang="en-US" sz="1200" b="1" dirty="0" err="1">
                <a:solidFill>
                  <a:srgbClr val="7F9FBF"/>
                </a:solidFill>
                <a:latin typeface="Monaco"/>
              </a:rPr>
              <a:t>param</a:t>
            </a:r>
            <a:r>
              <a:rPr lang="en-US" sz="1200" b="1" dirty="0">
                <a:solidFill>
                  <a:srgbClr val="3F5FBF"/>
                </a:solidFill>
                <a:latin typeface="Monaco"/>
              </a:rPr>
              <a:t> student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3F5FBF"/>
                </a:solidFill>
                <a:latin typeface="Monaco"/>
              </a:rPr>
              <a:t>	 * </a:t>
            </a:r>
            <a:r>
              <a:rPr lang="en-US" sz="1200" b="1" dirty="0">
                <a:solidFill>
                  <a:srgbClr val="7F9FBF"/>
                </a:solidFill>
                <a:latin typeface="Monaco"/>
              </a:rPr>
              <a:t>@</a:t>
            </a:r>
            <a:r>
              <a:rPr lang="en-US" sz="1200" b="1" dirty="0" err="1">
                <a:solidFill>
                  <a:srgbClr val="7F9FBF"/>
                </a:solidFill>
                <a:latin typeface="Monaco"/>
              </a:rPr>
              <a:t>param</a:t>
            </a:r>
            <a:r>
              <a:rPr lang="en-US" sz="1200" b="1" dirty="0">
                <a:solidFill>
                  <a:srgbClr val="3F5FBF"/>
                </a:solidFill>
                <a:latin typeface="Monaco"/>
              </a:rPr>
              <a:t> </a:t>
            </a:r>
            <a:r>
              <a:rPr lang="en-US" sz="1200" b="1" dirty="0" err="1">
                <a:solidFill>
                  <a:srgbClr val="3F5FBF"/>
                </a:solidFill>
                <a:latin typeface="Monaco"/>
              </a:rPr>
              <a:t>batchName</a:t>
            </a:r>
            <a:endParaRPr lang="en-US" sz="1200" b="1" dirty="0">
              <a:solidFill>
                <a:srgbClr val="3F5FBF"/>
              </a:solidFill>
              <a:latin typeface="Monaco"/>
            </a:endParaRPr>
          </a:p>
          <a:p>
            <a:pPr marL="0" indent="0">
              <a:buNone/>
            </a:pPr>
            <a:r>
              <a:rPr lang="en-US" sz="1200" dirty="0">
                <a:solidFill>
                  <a:srgbClr val="3F5FBF"/>
                </a:solidFill>
                <a:latin typeface="Monaco"/>
              </a:rPr>
              <a:t>	 */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200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2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200" b="1" dirty="0">
                <a:solidFill>
                  <a:srgbClr val="7F0055"/>
                </a:solidFill>
                <a:latin typeface="Monaco"/>
              </a:rPr>
              <a:t>abstract</a:t>
            </a:r>
            <a:r>
              <a:rPr lang="en-US" sz="12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200" b="1" dirty="0">
                <a:solidFill>
                  <a:srgbClr val="7F0055"/>
                </a:solidFill>
                <a:latin typeface="Monaco"/>
              </a:rPr>
              <a:t>void</a:t>
            </a:r>
            <a:r>
              <a:rPr lang="en-US" sz="12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Monaco"/>
              </a:rPr>
              <a:t>addStudent</a:t>
            </a:r>
            <a:r>
              <a:rPr lang="en-US" sz="1200" b="1" dirty="0">
                <a:solidFill>
                  <a:srgbClr val="000000"/>
                </a:solidFill>
                <a:latin typeface="Monaco"/>
              </a:rPr>
              <a:t>(Student </a:t>
            </a:r>
            <a:r>
              <a:rPr lang="en-US" sz="1200" b="1" dirty="0">
                <a:solidFill>
                  <a:srgbClr val="6A3E3E"/>
                </a:solidFill>
                <a:latin typeface="Monaco"/>
              </a:rPr>
              <a:t>student</a:t>
            </a:r>
            <a:r>
              <a:rPr lang="en-US" sz="1200" b="1" dirty="0">
                <a:solidFill>
                  <a:srgbClr val="000000"/>
                </a:solidFill>
                <a:latin typeface="Monaco"/>
              </a:rPr>
              <a:t>, String </a:t>
            </a:r>
            <a:r>
              <a:rPr lang="en-US" sz="1200" b="1" dirty="0" err="1">
                <a:solidFill>
                  <a:srgbClr val="6A3E3E"/>
                </a:solidFill>
                <a:latin typeface="Monaco"/>
              </a:rPr>
              <a:t>batchName</a:t>
            </a:r>
            <a:r>
              <a:rPr lang="en-US" sz="1200" b="1" dirty="0">
                <a:solidFill>
                  <a:srgbClr val="000000"/>
                </a:solidFill>
                <a:latin typeface="Monaco"/>
              </a:rPr>
              <a:t>);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Monaco"/>
              </a:rPr>
              <a:t>	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200" dirty="0">
                <a:solidFill>
                  <a:srgbClr val="3F5FBF"/>
                </a:solidFill>
                <a:latin typeface="Monaco"/>
              </a:rPr>
              <a:t>/**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3F5FBF"/>
                </a:solidFill>
                <a:latin typeface="Monaco"/>
              </a:rPr>
              <a:t>	 * Given a batch name and student name, finds the student in the batch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3F5FBF"/>
                </a:solidFill>
                <a:latin typeface="Monaco"/>
              </a:rPr>
              <a:t>	 * 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3F5FBF"/>
                </a:solidFill>
                <a:latin typeface="Monaco"/>
              </a:rPr>
              <a:t>	 * </a:t>
            </a:r>
            <a:r>
              <a:rPr lang="en-US" sz="1200" b="1" dirty="0">
                <a:solidFill>
                  <a:srgbClr val="7F9FBF"/>
                </a:solidFill>
                <a:latin typeface="Monaco"/>
              </a:rPr>
              <a:t>@</a:t>
            </a:r>
            <a:r>
              <a:rPr lang="en-US" sz="1200" b="1" dirty="0" err="1">
                <a:solidFill>
                  <a:srgbClr val="7F9FBF"/>
                </a:solidFill>
                <a:latin typeface="Monaco"/>
              </a:rPr>
              <a:t>param</a:t>
            </a:r>
            <a:r>
              <a:rPr lang="en-US" sz="1200" b="1" dirty="0">
                <a:solidFill>
                  <a:srgbClr val="3F5FBF"/>
                </a:solidFill>
                <a:latin typeface="Monaco"/>
              </a:rPr>
              <a:t> </a:t>
            </a:r>
            <a:r>
              <a:rPr lang="en-US" sz="1200" b="1" dirty="0" err="1">
                <a:solidFill>
                  <a:srgbClr val="3F5FBF"/>
                </a:solidFill>
                <a:latin typeface="Monaco"/>
              </a:rPr>
              <a:t>batchName</a:t>
            </a:r>
            <a:endParaRPr lang="en-US" sz="1200" b="1" dirty="0">
              <a:solidFill>
                <a:srgbClr val="3F5FBF"/>
              </a:solidFill>
              <a:latin typeface="Monaco"/>
            </a:endParaRPr>
          </a:p>
          <a:p>
            <a:pPr marL="0" indent="0">
              <a:buNone/>
            </a:pPr>
            <a:r>
              <a:rPr lang="en-US" sz="1200" dirty="0">
                <a:solidFill>
                  <a:srgbClr val="3F5FBF"/>
                </a:solidFill>
                <a:latin typeface="Monaco"/>
              </a:rPr>
              <a:t>	 * </a:t>
            </a:r>
            <a:r>
              <a:rPr lang="en-US" sz="1200" b="1" dirty="0">
                <a:solidFill>
                  <a:srgbClr val="7F9FBF"/>
                </a:solidFill>
                <a:latin typeface="Monaco"/>
              </a:rPr>
              <a:t>@</a:t>
            </a:r>
            <a:r>
              <a:rPr lang="en-US" sz="1200" b="1" dirty="0" err="1">
                <a:solidFill>
                  <a:srgbClr val="7F9FBF"/>
                </a:solidFill>
                <a:latin typeface="Monaco"/>
              </a:rPr>
              <a:t>param</a:t>
            </a:r>
            <a:r>
              <a:rPr lang="en-US" sz="1200" b="1" dirty="0">
                <a:solidFill>
                  <a:srgbClr val="3F5FBF"/>
                </a:solidFill>
                <a:latin typeface="Monaco"/>
              </a:rPr>
              <a:t> </a:t>
            </a:r>
            <a:r>
              <a:rPr lang="en-US" sz="1200" b="1" dirty="0" err="1">
                <a:solidFill>
                  <a:srgbClr val="3F5FBF"/>
                </a:solidFill>
                <a:latin typeface="Monaco"/>
              </a:rPr>
              <a:t>studentName</a:t>
            </a:r>
            <a:endParaRPr lang="en-US" sz="1200" b="1" dirty="0">
              <a:solidFill>
                <a:srgbClr val="3F5FBF"/>
              </a:solidFill>
              <a:latin typeface="Monaco"/>
            </a:endParaRPr>
          </a:p>
          <a:p>
            <a:pPr marL="0" indent="0">
              <a:buNone/>
            </a:pPr>
            <a:r>
              <a:rPr lang="en-US" sz="1200" dirty="0">
                <a:solidFill>
                  <a:srgbClr val="3F5FBF"/>
                </a:solidFill>
                <a:latin typeface="Monaco"/>
              </a:rPr>
              <a:t>	 * </a:t>
            </a:r>
            <a:r>
              <a:rPr lang="en-US" sz="1200" b="1" dirty="0">
                <a:solidFill>
                  <a:srgbClr val="7F9FBF"/>
                </a:solidFill>
                <a:latin typeface="Monaco"/>
              </a:rPr>
              <a:t>@return</a:t>
            </a:r>
            <a:r>
              <a:rPr lang="en-US" sz="1200" b="1" dirty="0">
                <a:solidFill>
                  <a:srgbClr val="3F5FBF"/>
                </a:solidFill>
                <a:latin typeface="Monaco"/>
              </a:rPr>
              <a:t> the student object if found, null otherwise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3F5FBF"/>
                </a:solidFill>
                <a:latin typeface="Monaco"/>
              </a:rPr>
              <a:t>	 */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200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2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200" b="1" dirty="0">
                <a:solidFill>
                  <a:srgbClr val="7F0055"/>
                </a:solidFill>
                <a:latin typeface="Monaco"/>
              </a:rPr>
              <a:t>abstract</a:t>
            </a:r>
            <a:r>
              <a:rPr lang="en-US" sz="1200" b="1" dirty="0">
                <a:solidFill>
                  <a:srgbClr val="000000"/>
                </a:solidFill>
                <a:latin typeface="Monaco"/>
              </a:rPr>
              <a:t> Student </a:t>
            </a:r>
            <a:r>
              <a:rPr lang="en-US" sz="1200" b="1" dirty="0" err="1">
                <a:solidFill>
                  <a:srgbClr val="000000"/>
                </a:solidFill>
                <a:latin typeface="Monaco"/>
              </a:rPr>
              <a:t>getStudent</a:t>
            </a:r>
            <a:r>
              <a:rPr lang="en-US" sz="1200" b="1" dirty="0">
                <a:solidFill>
                  <a:srgbClr val="000000"/>
                </a:solidFill>
                <a:latin typeface="Monaco"/>
              </a:rPr>
              <a:t>(String </a:t>
            </a:r>
            <a:r>
              <a:rPr lang="en-US" sz="1200" b="1" dirty="0" err="1">
                <a:solidFill>
                  <a:srgbClr val="6A3E3E"/>
                </a:solidFill>
                <a:latin typeface="Monaco"/>
              </a:rPr>
              <a:t>batchName</a:t>
            </a:r>
            <a:r>
              <a:rPr lang="en-US" sz="1200" b="1" dirty="0">
                <a:solidFill>
                  <a:srgbClr val="000000"/>
                </a:solidFill>
                <a:latin typeface="Monaco"/>
              </a:rPr>
              <a:t>, String </a:t>
            </a:r>
            <a:r>
              <a:rPr lang="en-US" sz="1200" b="1" dirty="0" err="1">
                <a:solidFill>
                  <a:srgbClr val="6A3E3E"/>
                </a:solidFill>
                <a:latin typeface="Monaco"/>
              </a:rPr>
              <a:t>studentName</a:t>
            </a:r>
            <a:r>
              <a:rPr lang="en-US" sz="1200" b="1" dirty="0">
                <a:solidFill>
                  <a:srgbClr val="000000"/>
                </a:solidFill>
                <a:latin typeface="Monaco"/>
              </a:rPr>
              <a:t>)</a:t>
            </a:r>
            <a:r>
              <a:rPr lang="en-US" sz="1200" b="1" dirty="0" smtClean="0">
                <a:solidFill>
                  <a:srgbClr val="000000"/>
                </a:solidFill>
                <a:latin typeface="Monaco"/>
              </a:rPr>
              <a:t>;</a:t>
            </a:r>
          </a:p>
          <a:p>
            <a:pPr marL="0" indent="0">
              <a:buNone/>
            </a:pPr>
            <a:r>
              <a:rPr lang="en-US" sz="1200" b="1" dirty="0">
                <a:solidFill>
                  <a:srgbClr val="000000"/>
                </a:solidFill>
                <a:latin typeface="Monaco"/>
              </a:rPr>
              <a:t>}</a:t>
            </a:r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9832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Implementation : </a:t>
            </a:r>
            <a:r>
              <a:rPr lang="en-US" dirty="0" err="1" smtClean="0"/>
              <a:t>DynNameDirectory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7F0055"/>
                </a:solidFill>
                <a:latin typeface="Monaco"/>
              </a:rPr>
              <a:t>package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Monaco"/>
              </a:rPr>
              <a:t>isical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pPr marL="0" indent="0">
              <a:buNone/>
            </a:pPr>
            <a:endParaRPr lang="en-US" dirty="0">
              <a:latin typeface="Monaco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Monaco"/>
              </a:rPr>
              <a:t>class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Monaco"/>
              </a:rPr>
              <a:t>DynNameDirectory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Monaco"/>
              </a:rPr>
              <a:t>extends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Monaco"/>
              </a:rPr>
              <a:t>NameDirectory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 {</a:t>
            </a:r>
          </a:p>
          <a:p>
            <a:pPr marL="0" indent="0">
              <a:buNone/>
            </a:pPr>
            <a:endParaRPr lang="en-US" dirty="0">
              <a:latin typeface="Monaco"/>
            </a:endParaRPr>
          </a:p>
          <a:p>
            <a:pPr marL="0" indent="0">
              <a:buNone/>
            </a:pPr>
            <a:endParaRPr lang="en-US" dirty="0" smtClean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Monaco"/>
              </a:rPr>
              <a:t>	</a:t>
            </a:r>
            <a:endParaRPr lang="en-US" dirty="0" smtClean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0000"/>
                </a:solidFill>
                <a:latin typeface="Monaco"/>
              </a:rPr>
              <a:t>	</a:t>
            </a:r>
            <a:r>
              <a:rPr lang="en-US" dirty="0" smtClean="0">
                <a:solidFill>
                  <a:srgbClr val="646464"/>
                </a:solidFill>
                <a:latin typeface="Monaco"/>
              </a:rPr>
              <a:t>@</a:t>
            </a:r>
            <a:r>
              <a:rPr lang="en-US" dirty="0">
                <a:solidFill>
                  <a:srgbClr val="646464"/>
                </a:solidFill>
                <a:latin typeface="Monaco"/>
              </a:rPr>
              <a:t>Override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Monaco"/>
              </a:rPr>
              <a:t>void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Monaco"/>
              </a:rPr>
              <a:t>addStudent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(Student </a:t>
            </a:r>
            <a:r>
              <a:rPr lang="en-US" b="1" dirty="0">
                <a:solidFill>
                  <a:srgbClr val="6A3E3E"/>
                </a:solidFill>
                <a:latin typeface="Monaco"/>
              </a:rPr>
              <a:t>student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, String </a:t>
            </a:r>
            <a:r>
              <a:rPr lang="en-US" b="1" dirty="0" err="1">
                <a:solidFill>
                  <a:srgbClr val="6A3E3E"/>
                </a:solidFill>
                <a:latin typeface="Monaco"/>
              </a:rPr>
              <a:t>batchName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) {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0000"/>
                </a:solidFill>
                <a:latin typeface="Monaco"/>
              </a:rPr>
              <a:t>		// TODO: Implement it</a:t>
            </a:r>
          </a:p>
          <a:p>
            <a:pPr marL="0" indent="0">
              <a:buNone/>
            </a:pPr>
            <a:r>
              <a:rPr lang="ro-RO" dirty="0" smtClean="0">
                <a:solidFill>
                  <a:srgbClr val="000000"/>
                </a:solidFill>
                <a:latin typeface="Monaco"/>
              </a:rPr>
              <a:t>	}</a:t>
            </a:r>
          </a:p>
          <a:p>
            <a:pPr marL="0" indent="0">
              <a:buNone/>
            </a:pPr>
            <a:endParaRPr lang="ro-RO" dirty="0">
              <a:latin typeface="Monaco"/>
            </a:endParaRPr>
          </a:p>
          <a:p>
            <a:pPr marL="0" indent="0">
              <a:buNone/>
            </a:pPr>
            <a:r>
              <a:rPr lang="ro-RO" dirty="0">
                <a:solidFill>
                  <a:srgbClr val="000000"/>
                </a:solidFill>
                <a:latin typeface="Monaco"/>
              </a:rPr>
              <a:t>	</a:t>
            </a:r>
            <a:r>
              <a:rPr lang="ro-RO" dirty="0">
                <a:solidFill>
                  <a:srgbClr val="646464"/>
                </a:solidFill>
                <a:latin typeface="Monaco"/>
              </a:rPr>
              <a:t>@Override</a:t>
            </a:r>
          </a:p>
          <a:p>
            <a:pPr marL="0" indent="0">
              <a:buNone/>
            </a:pPr>
            <a:r>
              <a:rPr lang="ro-RO" dirty="0">
                <a:solidFill>
                  <a:srgbClr val="000000"/>
                </a:solidFill>
                <a:latin typeface="Monaco"/>
              </a:rPr>
              <a:t>	</a:t>
            </a:r>
            <a:r>
              <a:rPr lang="ro-RO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ro-RO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ro-RO" b="1" dirty="0">
                <a:solidFill>
                  <a:srgbClr val="000000"/>
                </a:solidFill>
                <a:highlight>
                  <a:srgbClr val="D4D4D4"/>
                </a:highlight>
                <a:latin typeface="Monaco"/>
              </a:rPr>
              <a:t>Student getStudent(String </a:t>
            </a:r>
            <a:r>
              <a:rPr lang="ro-RO" b="1" dirty="0">
                <a:solidFill>
                  <a:srgbClr val="6A3E3E"/>
                </a:solidFill>
                <a:highlight>
                  <a:srgbClr val="D4D4D4"/>
                </a:highlight>
                <a:latin typeface="Monaco"/>
              </a:rPr>
              <a:t>batchName</a:t>
            </a:r>
            <a:r>
              <a:rPr lang="ro-RO" b="1" dirty="0">
                <a:solidFill>
                  <a:srgbClr val="000000"/>
                </a:solidFill>
                <a:highlight>
                  <a:srgbClr val="D4D4D4"/>
                </a:highlight>
                <a:latin typeface="Monaco"/>
              </a:rPr>
              <a:t>, String </a:t>
            </a:r>
            <a:r>
              <a:rPr lang="ro-RO" b="1" dirty="0">
                <a:solidFill>
                  <a:srgbClr val="6A3E3E"/>
                </a:solidFill>
                <a:highlight>
                  <a:srgbClr val="D4D4D4"/>
                </a:highlight>
                <a:latin typeface="Monaco"/>
              </a:rPr>
              <a:t>studentName</a:t>
            </a:r>
            <a:r>
              <a:rPr lang="ro-RO" b="1" dirty="0">
                <a:solidFill>
                  <a:srgbClr val="000000"/>
                </a:solidFill>
                <a:highlight>
                  <a:srgbClr val="D4D4D4"/>
                </a:highlight>
                <a:latin typeface="Monaco"/>
              </a:rPr>
              <a:t>) {</a:t>
            </a:r>
          </a:p>
          <a:p>
            <a:pPr marL="0" indent="0">
              <a:buNone/>
            </a:pPr>
            <a:r>
              <a:rPr lang="ro-RO" dirty="0">
                <a:solidFill>
                  <a:srgbClr val="000000"/>
                </a:solidFill>
                <a:latin typeface="Monaco"/>
              </a:rPr>
              <a:t>		</a:t>
            </a:r>
            <a:r>
              <a:rPr lang="ro-RO" dirty="0" smtClean="0">
                <a:solidFill>
                  <a:srgbClr val="000000"/>
                </a:solidFill>
                <a:latin typeface="Monaco"/>
              </a:rPr>
              <a:t>// TODO: Implement it</a:t>
            </a:r>
          </a:p>
          <a:p>
            <a:pPr marL="0" indent="0">
              <a:buNone/>
            </a:pPr>
            <a:r>
              <a:rPr lang="ro-RO" b="1" dirty="0">
                <a:solidFill>
                  <a:srgbClr val="000000"/>
                </a:solidFill>
                <a:highlight>
                  <a:srgbClr val="D4D4D4"/>
                </a:highlight>
                <a:latin typeface="Monaco"/>
              </a:rPr>
              <a:t>	</a:t>
            </a:r>
            <a:r>
              <a:rPr lang="ro-RO" b="1" dirty="0" smtClean="0">
                <a:solidFill>
                  <a:srgbClr val="000000"/>
                </a:solidFill>
                <a:highlight>
                  <a:srgbClr val="D4D4D4"/>
                </a:highlight>
                <a:latin typeface="Monaco"/>
              </a:rPr>
              <a:t>	</a:t>
            </a:r>
            <a:r>
              <a:rPr lang="ro-RO" b="1" dirty="0" smtClean="0">
                <a:solidFill>
                  <a:srgbClr val="7F0055"/>
                </a:solidFill>
                <a:highlight>
                  <a:srgbClr val="D4D4D4"/>
                </a:highlight>
                <a:latin typeface="Monaco"/>
              </a:rPr>
              <a:t>return</a:t>
            </a:r>
            <a:r>
              <a:rPr lang="ro-RO" b="1" dirty="0" smtClean="0">
                <a:solidFill>
                  <a:srgbClr val="000000"/>
                </a:solidFill>
                <a:highlight>
                  <a:srgbClr val="D4D4D4"/>
                </a:highlight>
                <a:latin typeface="Monaco"/>
              </a:rPr>
              <a:t> </a:t>
            </a:r>
            <a:r>
              <a:rPr lang="ro-RO" b="1" dirty="0">
                <a:solidFill>
                  <a:srgbClr val="7F0055"/>
                </a:solidFill>
                <a:highlight>
                  <a:srgbClr val="D4D4D4"/>
                </a:highlight>
                <a:latin typeface="Monaco"/>
              </a:rPr>
              <a:t>null</a:t>
            </a:r>
            <a:r>
              <a:rPr lang="ro-RO" b="1" dirty="0">
                <a:solidFill>
                  <a:srgbClr val="000000"/>
                </a:solidFill>
                <a:highlight>
                  <a:srgbClr val="D4D4D4"/>
                </a:highlight>
                <a:latin typeface="Monaco"/>
              </a:rPr>
              <a:t>;</a:t>
            </a:r>
          </a:p>
          <a:p>
            <a:pPr marL="0" indent="0">
              <a:buNone/>
            </a:pPr>
            <a:r>
              <a:rPr lang="ro-RO" dirty="0">
                <a:solidFill>
                  <a:srgbClr val="000000"/>
                </a:solidFill>
                <a:latin typeface="Monaco"/>
              </a:rPr>
              <a:t>	}</a:t>
            </a:r>
          </a:p>
          <a:p>
            <a:pPr marL="0" indent="0">
              <a:buNone/>
            </a:pPr>
            <a:r>
              <a:rPr lang="ro-RO" dirty="0">
                <a:solidFill>
                  <a:srgbClr val="000000"/>
                </a:solidFill>
                <a:latin typeface="Monaco"/>
              </a:rPr>
              <a:t>	</a:t>
            </a:r>
            <a:endParaRPr lang="ro-RO" dirty="0">
              <a:latin typeface="Monaco"/>
            </a:endParaRPr>
          </a:p>
          <a:p>
            <a:pPr marL="0" indent="0">
              <a:buNone/>
            </a:pPr>
            <a:r>
              <a:rPr lang="ro-RO" dirty="0">
                <a:solidFill>
                  <a:srgbClr val="000000"/>
                </a:solidFill>
                <a:latin typeface="Monaco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35</a:t>
            </a:fld>
            <a:endParaRPr lang="en-US"/>
          </a:p>
        </p:txBody>
      </p:sp>
      <p:sp>
        <p:nvSpPr>
          <p:cNvPr id="5" name="Line Callout 2 4"/>
          <p:cNvSpPr/>
          <p:nvPr/>
        </p:nvSpPr>
        <p:spPr>
          <a:xfrm>
            <a:off x="6900911" y="1761006"/>
            <a:ext cx="1785889" cy="605190"/>
          </a:xfrm>
          <a:prstGeom prst="borderCallout2">
            <a:avLst>
              <a:gd name="adj1" fmla="val 18750"/>
              <a:gd name="adj2" fmla="val -8333"/>
              <a:gd name="adj3" fmla="val 82684"/>
              <a:gd name="adj4" fmla="val -8334"/>
              <a:gd name="adj5" fmla="val 84631"/>
              <a:gd name="adj6" fmla="val -284444"/>
            </a:avLst>
          </a:prstGeom>
          <a:ln>
            <a:solidFill>
              <a:schemeClr val="tx1"/>
            </a:solidFill>
            <a:tailEnd type="stealth" w="lg" len="lg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States?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7012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Implementation : </a:t>
            </a:r>
            <a:r>
              <a:rPr lang="en-US" dirty="0" err="1" smtClean="0"/>
              <a:t>DynNameDirectory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7F0055"/>
                </a:solidFill>
                <a:latin typeface="Monaco"/>
              </a:rPr>
              <a:t>package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Monaco"/>
              </a:rPr>
              <a:t>isical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pPr marL="0" indent="0">
              <a:buNone/>
            </a:pPr>
            <a:endParaRPr lang="en-US" dirty="0">
              <a:latin typeface="Monaco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Monaco"/>
              </a:rPr>
              <a:t>class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Monaco"/>
              </a:rPr>
              <a:t>DynNameDirectory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Monaco"/>
              </a:rPr>
              <a:t>extends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Monaco"/>
              </a:rPr>
              <a:t>NameDirectory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 {</a:t>
            </a:r>
          </a:p>
          <a:p>
            <a:pPr marL="0" indent="0">
              <a:buNone/>
            </a:pPr>
            <a:endParaRPr lang="en-US" dirty="0">
              <a:latin typeface="Monaco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0000"/>
                </a:solidFill>
                <a:latin typeface="Monaco"/>
              </a:rPr>
              <a:t>	</a:t>
            </a:r>
            <a:r>
              <a:rPr lang="en-US" dirty="0">
                <a:solidFill>
                  <a:srgbClr val="3F7F5F"/>
                </a:solidFill>
                <a:latin typeface="Monaco"/>
              </a:rPr>
              <a:t>// Internal storing mechanism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b="1" dirty="0">
                <a:solidFill>
                  <a:srgbClr val="7F0055"/>
                </a:solidFill>
                <a:latin typeface="Monaco"/>
              </a:rPr>
              <a:t>private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Monaco"/>
              </a:rPr>
              <a:t>HashMap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&lt;</a:t>
            </a:r>
            <a:r>
              <a:rPr lang="en-US" b="1" dirty="0" err="1">
                <a:solidFill>
                  <a:srgbClr val="000000"/>
                </a:solidFill>
                <a:latin typeface="Monaco"/>
              </a:rPr>
              <a:t>String,ArrayList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&lt;Student&gt;&gt; </a:t>
            </a:r>
            <a:r>
              <a:rPr lang="en-US" b="1" dirty="0">
                <a:solidFill>
                  <a:srgbClr val="0000C0"/>
                </a:solidFill>
                <a:latin typeface="Monaco"/>
              </a:rPr>
              <a:t>directory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 </a:t>
            </a:r>
            <a:endParaRPr lang="en-US" b="1" dirty="0" smtClean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b="1" dirty="0" smtClean="0">
                <a:solidFill>
                  <a:srgbClr val="000000"/>
                </a:solidFill>
                <a:latin typeface="Monaco"/>
              </a:rPr>
              <a:t>	= </a:t>
            </a:r>
            <a:r>
              <a:rPr lang="en-US" b="1" dirty="0">
                <a:solidFill>
                  <a:srgbClr val="7F0055"/>
                </a:solidFill>
                <a:latin typeface="Monaco"/>
              </a:rPr>
              <a:t>new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Monaco"/>
              </a:rPr>
              <a:t>HashMap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&lt;</a:t>
            </a:r>
            <a:r>
              <a:rPr lang="en-US" b="1" dirty="0" err="1">
                <a:solidFill>
                  <a:srgbClr val="000000"/>
                </a:solidFill>
                <a:latin typeface="Monaco"/>
              </a:rPr>
              <a:t>String,ArrayList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&lt;Student&gt;&gt;();</a:t>
            </a:r>
            <a:endParaRPr lang="en-US" dirty="0" smtClean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dirty="0">
                <a:solidFill>
                  <a:srgbClr val="646464"/>
                </a:solidFill>
                <a:latin typeface="Monaco"/>
              </a:rPr>
              <a:t>@Override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Monaco"/>
              </a:rPr>
              <a:t>void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Monaco"/>
              </a:rPr>
              <a:t>addStudent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(Student </a:t>
            </a:r>
            <a:r>
              <a:rPr lang="en-US" b="1" dirty="0">
                <a:solidFill>
                  <a:srgbClr val="6A3E3E"/>
                </a:solidFill>
                <a:latin typeface="Monaco"/>
              </a:rPr>
              <a:t>student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, String </a:t>
            </a:r>
            <a:r>
              <a:rPr lang="en-US" b="1" dirty="0" err="1">
                <a:solidFill>
                  <a:srgbClr val="6A3E3E"/>
                </a:solidFill>
                <a:latin typeface="Monaco"/>
              </a:rPr>
              <a:t>batchName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) {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0000"/>
                </a:solidFill>
                <a:latin typeface="Monaco"/>
              </a:rPr>
              <a:t>		// TODO: Implement it</a:t>
            </a:r>
          </a:p>
          <a:p>
            <a:pPr marL="0" indent="0">
              <a:buNone/>
            </a:pPr>
            <a:r>
              <a:rPr lang="ro-RO" dirty="0" smtClean="0">
                <a:solidFill>
                  <a:srgbClr val="000000"/>
                </a:solidFill>
                <a:latin typeface="Monaco"/>
              </a:rPr>
              <a:t>	}</a:t>
            </a:r>
          </a:p>
          <a:p>
            <a:pPr marL="0" indent="0">
              <a:buNone/>
            </a:pPr>
            <a:endParaRPr lang="ro-RO" dirty="0">
              <a:latin typeface="Monaco"/>
            </a:endParaRPr>
          </a:p>
          <a:p>
            <a:pPr marL="0" indent="0">
              <a:buNone/>
            </a:pPr>
            <a:r>
              <a:rPr lang="ro-RO" dirty="0">
                <a:solidFill>
                  <a:srgbClr val="000000"/>
                </a:solidFill>
                <a:latin typeface="Monaco"/>
              </a:rPr>
              <a:t>	</a:t>
            </a:r>
            <a:r>
              <a:rPr lang="ro-RO" dirty="0">
                <a:solidFill>
                  <a:srgbClr val="646464"/>
                </a:solidFill>
                <a:latin typeface="Monaco"/>
              </a:rPr>
              <a:t>@Override</a:t>
            </a:r>
          </a:p>
          <a:p>
            <a:pPr marL="0" indent="0">
              <a:buNone/>
            </a:pPr>
            <a:r>
              <a:rPr lang="ro-RO" dirty="0">
                <a:solidFill>
                  <a:srgbClr val="000000"/>
                </a:solidFill>
                <a:latin typeface="Monaco"/>
              </a:rPr>
              <a:t>	</a:t>
            </a:r>
            <a:r>
              <a:rPr lang="ro-RO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ro-RO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ro-RO" b="1" dirty="0">
                <a:solidFill>
                  <a:srgbClr val="000000"/>
                </a:solidFill>
                <a:highlight>
                  <a:srgbClr val="D4D4D4"/>
                </a:highlight>
                <a:latin typeface="Monaco"/>
              </a:rPr>
              <a:t>Student getStudent(String </a:t>
            </a:r>
            <a:r>
              <a:rPr lang="ro-RO" b="1" dirty="0">
                <a:solidFill>
                  <a:srgbClr val="6A3E3E"/>
                </a:solidFill>
                <a:highlight>
                  <a:srgbClr val="D4D4D4"/>
                </a:highlight>
                <a:latin typeface="Monaco"/>
              </a:rPr>
              <a:t>batchName</a:t>
            </a:r>
            <a:r>
              <a:rPr lang="ro-RO" b="1" dirty="0">
                <a:solidFill>
                  <a:srgbClr val="000000"/>
                </a:solidFill>
                <a:highlight>
                  <a:srgbClr val="D4D4D4"/>
                </a:highlight>
                <a:latin typeface="Monaco"/>
              </a:rPr>
              <a:t>, String </a:t>
            </a:r>
            <a:r>
              <a:rPr lang="ro-RO" b="1" dirty="0">
                <a:solidFill>
                  <a:srgbClr val="6A3E3E"/>
                </a:solidFill>
                <a:highlight>
                  <a:srgbClr val="D4D4D4"/>
                </a:highlight>
                <a:latin typeface="Monaco"/>
              </a:rPr>
              <a:t>studentName</a:t>
            </a:r>
            <a:r>
              <a:rPr lang="ro-RO" b="1" dirty="0">
                <a:solidFill>
                  <a:srgbClr val="000000"/>
                </a:solidFill>
                <a:highlight>
                  <a:srgbClr val="D4D4D4"/>
                </a:highlight>
                <a:latin typeface="Monaco"/>
              </a:rPr>
              <a:t>) {</a:t>
            </a:r>
          </a:p>
          <a:p>
            <a:pPr marL="0" indent="0">
              <a:buNone/>
            </a:pPr>
            <a:r>
              <a:rPr lang="ro-RO" dirty="0">
                <a:solidFill>
                  <a:srgbClr val="000000"/>
                </a:solidFill>
                <a:latin typeface="Monaco"/>
              </a:rPr>
              <a:t>		</a:t>
            </a:r>
            <a:r>
              <a:rPr lang="ro-RO" dirty="0" smtClean="0">
                <a:solidFill>
                  <a:srgbClr val="000000"/>
                </a:solidFill>
                <a:latin typeface="Monaco"/>
              </a:rPr>
              <a:t>// TODO: Implement it</a:t>
            </a:r>
          </a:p>
          <a:p>
            <a:pPr marL="0" indent="0">
              <a:buNone/>
            </a:pPr>
            <a:r>
              <a:rPr lang="ro-RO" b="1" dirty="0">
                <a:solidFill>
                  <a:srgbClr val="000000"/>
                </a:solidFill>
                <a:highlight>
                  <a:srgbClr val="D4D4D4"/>
                </a:highlight>
                <a:latin typeface="Monaco"/>
              </a:rPr>
              <a:t>	</a:t>
            </a:r>
            <a:r>
              <a:rPr lang="ro-RO" b="1" dirty="0" smtClean="0">
                <a:solidFill>
                  <a:srgbClr val="000000"/>
                </a:solidFill>
                <a:highlight>
                  <a:srgbClr val="D4D4D4"/>
                </a:highlight>
                <a:latin typeface="Monaco"/>
              </a:rPr>
              <a:t>	</a:t>
            </a:r>
            <a:r>
              <a:rPr lang="ro-RO" b="1" dirty="0" smtClean="0">
                <a:solidFill>
                  <a:srgbClr val="7F0055"/>
                </a:solidFill>
                <a:highlight>
                  <a:srgbClr val="D4D4D4"/>
                </a:highlight>
                <a:latin typeface="Monaco"/>
              </a:rPr>
              <a:t>return</a:t>
            </a:r>
            <a:r>
              <a:rPr lang="ro-RO" b="1" dirty="0" smtClean="0">
                <a:solidFill>
                  <a:srgbClr val="000000"/>
                </a:solidFill>
                <a:highlight>
                  <a:srgbClr val="D4D4D4"/>
                </a:highlight>
                <a:latin typeface="Monaco"/>
              </a:rPr>
              <a:t> </a:t>
            </a:r>
            <a:r>
              <a:rPr lang="ro-RO" b="1" dirty="0">
                <a:solidFill>
                  <a:srgbClr val="7F0055"/>
                </a:solidFill>
                <a:highlight>
                  <a:srgbClr val="D4D4D4"/>
                </a:highlight>
                <a:latin typeface="Monaco"/>
              </a:rPr>
              <a:t>null</a:t>
            </a:r>
            <a:r>
              <a:rPr lang="ro-RO" b="1" dirty="0">
                <a:solidFill>
                  <a:srgbClr val="000000"/>
                </a:solidFill>
                <a:highlight>
                  <a:srgbClr val="D4D4D4"/>
                </a:highlight>
                <a:latin typeface="Monaco"/>
              </a:rPr>
              <a:t>;</a:t>
            </a:r>
          </a:p>
          <a:p>
            <a:pPr marL="0" indent="0">
              <a:buNone/>
            </a:pPr>
            <a:r>
              <a:rPr lang="ro-RO" dirty="0">
                <a:solidFill>
                  <a:srgbClr val="000000"/>
                </a:solidFill>
                <a:latin typeface="Monaco"/>
              </a:rPr>
              <a:t>	}</a:t>
            </a:r>
          </a:p>
          <a:p>
            <a:pPr marL="0" indent="0">
              <a:buNone/>
            </a:pPr>
            <a:r>
              <a:rPr lang="ro-RO" dirty="0">
                <a:solidFill>
                  <a:srgbClr val="000000"/>
                </a:solidFill>
                <a:latin typeface="Monaco"/>
              </a:rPr>
              <a:t>	</a:t>
            </a:r>
            <a:endParaRPr lang="ro-RO" dirty="0">
              <a:latin typeface="Monaco"/>
            </a:endParaRPr>
          </a:p>
          <a:p>
            <a:pPr marL="0" indent="0">
              <a:buNone/>
            </a:pPr>
            <a:r>
              <a:rPr lang="ro-RO" dirty="0">
                <a:solidFill>
                  <a:srgbClr val="000000"/>
                </a:solidFill>
                <a:latin typeface="Monaco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8752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Oval 50"/>
          <p:cNvSpPr/>
          <p:nvPr/>
        </p:nvSpPr>
        <p:spPr>
          <a:xfrm>
            <a:off x="773886" y="2926742"/>
            <a:ext cx="3928956" cy="2867213"/>
          </a:xfrm>
          <a:prstGeom prst="ellipse">
            <a:avLst/>
          </a:prstGeom>
          <a:solidFill>
            <a:srgbClr val="FFFF00">
              <a:alpha val="8000"/>
            </a:srgbClr>
          </a:solidFill>
          <a:ln>
            <a:solidFill>
              <a:schemeClr val="accent1">
                <a:shade val="95000"/>
                <a:satMod val="105000"/>
                <a:alpha val="14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dirty="0" err="1" smtClean="0">
                <a:solidFill>
                  <a:schemeClr val="tx2"/>
                </a:solidFill>
              </a:rPr>
              <a:t>Hashmap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Implementation : </a:t>
            </a:r>
            <a:r>
              <a:rPr lang="en-US" dirty="0" err="1" smtClean="0"/>
              <a:t>DynNameDirectory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2"/>
            <a:ext cx="8229600" cy="182389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7F0055"/>
                </a:solidFill>
                <a:latin typeface="Monaco"/>
              </a:rPr>
              <a:t>package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Monaco"/>
              </a:rPr>
              <a:t>isical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pPr marL="0" indent="0">
              <a:buNone/>
            </a:pPr>
            <a:endParaRPr lang="en-US" dirty="0">
              <a:latin typeface="Monaco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Monaco"/>
              </a:rPr>
              <a:t>class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Monaco"/>
              </a:rPr>
              <a:t>DynNameDirectory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b="1" dirty="0">
                <a:solidFill>
                  <a:srgbClr val="7F0055"/>
                </a:solidFill>
                <a:latin typeface="Monaco"/>
              </a:rPr>
              <a:t>extends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Monaco"/>
              </a:rPr>
              <a:t>NameDirectory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 {</a:t>
            </a:r>
          </a:p>
          <a:p>
            <a:pPr marL="0" indent="0">
              <a:buNone/>
            </a:pPr>
            <a:endParaRPr lang="en-US" dirty="0">
              <a:latin typeface="Monaco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000000"/>
                </a:solidFill>
                <a:latin typeface="Monaco"/>
              </a:rPr>
              <a:t>	</a:t>
            </a:r>
            <a:r>
              <a:rPr lang="en-US" dirty="0">
                <a:solidFill>
                  <a:srgbClr val="3F7F5F"/>
                </a:solidFill>
                <a:latin typeface="Monaco"/>
              </a:rPr>
              <a:t>// Internal storing mechanism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b="1" dirty="0">
                <a:solidFill>
                  <a:srgbClr val="7F0055"/>
                </a:solidFill>
                <a:latin typeface="Monaco"/>
              </a:rPr>
              <a:t>private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Monaco"/>
              </a:rPr>
              <a:t>HashMap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&lt;</a:t>
            </a:r>
            <a:r>
              <a:rPr lang="en-US" b="1" dirty="0" err="1">
                <a:solidFill>
                  <a:srgbClr val="000000"/>
                </a:solidFill>
                <a:latin typeface="Monaco"/>
              </a:rPr>
              <a:t>String,ArrayList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&lt;Student&gt;&gt; </a:t>
            </a:r>
            <a:r>
              <a:rPr lang="en-US" b="1" dirty="0">
                <a:solidFill>
                  <a:srgbClr val="0000C0"/>
                </a:solidFill>
                <a:latin typeface="Monaco"/>
              </a:rPr>
              <a:t>directory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 </a:t>
            </a:r>
            <a:endParaRPr lang="en-US" b="1" dirty="0" smtClean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b="1" dirty="0" smtClean="0">
                <a:solidFill>
                  <a:srgbClr val="000000"/>
                </a:solidFill>
                <a:latin typeface="Monaco"/>
              </a:rPr>
              <a:t>	= </a:t>
            </a:r>
            <a:r>
              <a:rPr lang="en-US" b="1" dirty="0">
                <a:solidFill>
                  <a:srgbClr val="7F0055"/>
                </a:solidFill>
                <a:latin typeface="Monaco"/>
              </a:rPr>
              <a:t>new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Monaco"/>
              </a:rPr>
              <a:t>HashMap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&lt;</a:t>
            </a:r>
            <a:r>
              <a:rPr lang="en-US" b="1" dirty="0" err="1">
                <a:solidFill>
                  <a:srgbClr val="000000"/>
                </a:solidFill>
                <a:latin typeface="Monaco"/>
              </a:rPr>
              <a:t>String,ArrayList</a:t>
            </a:r>
            <a:r>
              <a:rPr lang="en-US" b="1" dirty="0">
                <a:solidFill>
                  <a:srgbClr val="000000"/>
                </a:solidFill>
                <a:latin typeface="Monaco"/>
              </a:rPr>
              <a:t>&lt;Student&gt;&gt;()</a:t>
            </a:r>
            <a:r>
              <a:rPr lang="en-US" b="1" dirty="0" smtClean="0">
                <a:solidFill>
                  <a:srgbClr val="000000"/>
                </a:solidFill>
                <a:latin typeface="Monaco"/>
              </a:rPr>
              <a:t>;</a:t>
            </a:r>
            <a:endParaRPr lang="en-US" dirty="0" smtClean="0">
              <a:solidFill>
                <a:srgbClr val="000000"/>
              </a:solidFill>
              <a:latin typeface="Monaco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37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200514" y="3918857"/>
            <a:ext cx="1180671" cy="113101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Hash function</a:t>
            </a:r>
            <a:endParaRPr lang="en-US" dirty="0"/>
          </a:p>
        </p:txBody>
      </p:sp>
      <p:cxnSp>
        <p:nvCxnSpPr>
          <p:cNvPr id="7" name="Straight Arrow Connector 6"/>
          <p:cNvCxnSpPr>
            <a:stCxn id="5" idx="3"/>
          </p:cNvCxnSpPr>
          <p:nvPr/>
        </p:nvCxnSpPr>
        <p:spPr>
          <a:xfrm>
            <a:off x="2381185" y="4484363"/>
            <a:ext cx="914400" cy="56550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5" idx="3"/>
          </p:cNvCxnSpPr>
          <p:nvPr/>
        </p:nvCxnSpPr>
        <p:spPr>
          <a:xfrm flipV="1">
            <a:off x="2381185" y="3918857"/>
            <a:ext cx="914400" cy="56550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3"/>
          </p:cNvCxnSpPr>
          <p:nvPr/>
        </p:nvCxnSpPr>
        <p:spPr>
          <a:xfrm>
            <a:off x="2381185" y="4484363"/>
            <a:ext cx="9144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3295585" y="3700592"/>
            <a:ext cx="1180671" cy="49605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Key, Value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3295585" y="4236334"/>
            <a:ext cx="1180671" cy="49605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Key, Value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3295585" y="4772077"/>
            <a:ext cx="1180671" cy="49605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Key, Value</a:t>
            </a:r>
            <a:endParaRPr lang="en-US" dirty="0"/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2767595"/>
              </p:ext>
            </p:extLst>
          </p:nvPr>
        </p:nvGraphicFramePr>
        <p:xfrm>
          <a:off x="4816815" y="3763200"/>
          <a:ext cx="3869984" cy="37084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096462"/>
                <a:gridCol w="1061612"/>
                <a:gridCol w="744414"/>
                <a:gridCol w="96749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Student11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/>
                        <a:t>Student12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…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…</a:t>
                      </a:r>
                      <a:endParaRPr lang="en-US" sz="1600" b="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3" name="Straight Arrow Connector 22"/>
          <p:cNvCxnSpPr>
            <a:stCxn id="17" idx="3"/>
            <a:endCxn id="22" idx="1"/>
          </p:cNvCxnSpPr>
          <p:nvPr/>
        </p:nvCxnSpPr>
        <p:spPr>
          <a:xfrm flipV="1">
            <a:off x="4476256" y="3948620"/>
            <a:ext cx="340559" cy="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8281826"/>
              </p:ext>
            </p:extLst>
          </p:nvPr>
        </p:nvGraphicFramePr>
        <p:xfrm>
          <a:off x="4816816" y="4298943"/>
          <a:ext cx="3869984" cy="37084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096462"/>
                <a:gridCol w="1061612"/>
                <a:gridCol w="744414"/>
                <a:gridCol w="96749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Student21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/>
                        <a:t>Student22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…</a:t>
                      </a:r>
                      <a:endParaRPr lang="en-US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…</a:t>
                      </a:r>
                      <a:endParaRPr lang="en-US" sz="1600" b="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7" name="Straight Arrow Connector 26"/>
          <p:cNvCxnSpPr>
            <a:stCxn id="19" idx="3"/>
            <a:endCxn id="26" idx="1"/>
          </p:cNvCxnSpPr>
          <p:nvPr/>
        </p:nvCxnSpPr>
        <p:spPr>
          <a:xfrm>
            <a:off x="4476256" y="4484363"/>
            <a:ext cx="34056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0" idx="3"/>
          </p:cNvCxnSpPr>
          <p:nvPr/>
        </p:nvCxnSpPr>
        <p:spPr>
          <a:xfrm>
            <a:off x="4476256" y="5020106"/>
            <a:ext cx="34056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457200" y="2926742"/>
            <a:ext cx="912788" cy="714322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Key (name)</a:t>
            </a:r>
            <a:endParaRPr lang="en-US" dirty="0"/>
          </a:p>
        </p:txBody>
      </p:sp>
      <p:cxnSp>
        <p:nvCxnSpPr>
          <p:cNvPr id="41" name="Straight Arrow Connector 40"/>
          <p:cNvCxnSpPr>
            <a:stCxn id="40" idx="2"/>
            <a:endCxn id="5" idx="1"/>
          </p:cNvCxnSpPr>
          <p:nvPr/>
        </p:nvCxnSpPr>
        <p:spPr>
          <a:xfrm>
            <a:off x="913594" y="3641064"/>
            <a:ext cx="286920" cy="84329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2182753" y="4395073"/>
            <a:ext cx="1597379" cy="0"/>
          </a:xfrm>
          <a:prstGeom prst="straightConnector1">
            <a:avLst/>
          </a:prstGeom>
          <a:ln>
            <a:solidFill>
              <a:schemeClr val="tx2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4229147" y="2926742"/>
            <a:ext cx="9473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String</a:t>
            </a:r>
            <a:endParaRPr lang="en-US" dirty="0"/>
          </a:p>
        </p:txBody>
      </p:sp>
      <p:cxnSp>
        <p:nvCxnSpPr>
          <p:cNvPr id="53" name="Straight Arrow Connector 52"/>
          <p:cNvCxnSpPr/>
          <p:nvPr/>
        </p:nvCxnSpPr>
        <p:spPr>
          <a:xfrm flipH="1">
            <a:off x="3581700" y="3296074"/>
            <a:ext cx="783807" cy="62278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5476727" y="2926742"/>
            <a:ext cx="1043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ArrayList</a:t>
            </a:r>
            <a:endParaRPr lang="en-US" dirty="0"/>
          </a:p>
        </p:txBody>
      </p:sp>
      <p:cxnSp>
        <p:nvCxnSpPr>
          <p:cNvPr id="58" name="Straight Arrow Connector 57"/>
          <p:cNvCxnSpPr/>
          <p:nvPr/>
        </p:nvCxnSpPr>
        <p:spPr>
          <a:xfrm flipH="1">
            <a:off x="5937238" y="3283651"/>
            <a:ext cx="1" cy="35741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01010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" grpId="0" animBg="1"/>
      <p:bldP spid="17" grpId="0" animBg="1"/>
      <p:bldP spid="19" grpId="0" animBg="1"/>
      <p:bldP spid="20" grpId="0" animBg="1"/>
      <p:bldP spid="40" grpId="0" animBg="1"/>
      <p:bldP spid="52" grpId="0"/>
      <p:bldP spid="57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Implementation : </a:t>
            </a:r>
            <a:r>
              <a:rPr lang="en-US" dirty="0" err="1" smtClean="0"/>
              <a:t>addStudent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7F0055"/>
                </a:solidFill>
                <a:latin typeface="Monaco"/>
              </a:rPr>
              <a:t>package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Monaco"/>
              </a:rPr>
              <a:t>isical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pPr marL="0" indent="0">
              <a:buNone/>
            </a:pPr>
            <a:endParaRPr lang="en-US" sz="1400" dirty="0">
              <a:latin typeface="Monaco"/>
            </a:endParaRPr>
          </a:p>
          <a:p>
            <a:pPr marL="0" indent="0">
              <a:buNone/>
            </a:pPr>
            <a:r>
              <a:rPr lang="en-US" sz="1400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class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Monaco"/>
              </a:rPr>
              <a:t>DynNameDirectory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extends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Monaco"/>
              </a:rPr>
              <a:t>NameDirectory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{</a:t>
            </a:r>
          </a:p>
          <a:p>
            <a:pPr marL="0" indent="0">
              <a:buNone/>
            </a:pPr>
            <a:endParaRPr lang="en-US" sz="1400" dirty="0">
              <a:latin typeface="Monaco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private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Monaco"/>
              </a:rPr>
              <a:t>HashMap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&lt;</a:t>
            </a:r>
            <a:r>
              <a:rPr lang="en-US" sz="1400" b="1" dirty="0" err="1">
                <a:solidFill>
                  <a:srgbClr val="000000"/>
                </a:solidFill>
                <a:latin typeface="Monaco"/>
              </a:rPr>
              <a:t>String,ArrayList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&lt;Student&gt;&gt; </a:t>
            </a:r>
            <a:r>
              <a:rPr lang="en-US" sz="1400" b="1" dirty="0">
                <a:solidFill>
                  <a:srgbClr val="0000C0"/>
                </a:solidFill>
                <a:latin typeface="Monaco"/>
              </a:rPr>
              <a:t>directory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endParaRPr lang="en-US" sz="1400" b="1" dirty="0" smtClean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r>
              <a:rPr lang="en-US" sz="1400" b="1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400" b="1" dirty="0" smtClean="0">
                <a:solidFill>
                  <a:srgbClr val="000000"/>
                </a:solidFill>
                <a:latin typeface="Monaco"/>
              </a:rPr>
              <a:t>	= 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new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Monaco"/>
              </a:rPr>
              <a:t>HashMap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&lt;</a:t>
            </a:r>
            <a:r>
              <a:rPr lang="en-US" sz="1400" b="1" dirty="0" err="1">
                <a:solidFill>
                  <a:srgbClr val="000000"/>
                </a:solidFill>
                <a:latin typeface="Monaco"/>
              </a:rPr>
              <a:t>String,ArrayList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&lt;Student&gt;&gt;();</a:t>
            </a:r>
            <a:endParaRPr lang="en-US" sz="1400" dirty="0" smtClean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endParaRPr lang="en-US" sz="1400" dirty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400" dirty="0">
                <a:solidFill>
                  <a:srgbClr val="646464"/>
                </a:solidFill>
                <a:latin typeface="Monaco"/>
              </a:rPr>
              <a:t>@Override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void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Monaco"/>
              </a:rPr>
              <a:t>addStudent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(Student </a:t>
            </a:r>
            <a:r>
              <a:rPr lang="en-US" sz="1400" b="1" dirty="0">
                <a:solidFill>
                  <a:srgbClr val="6A3E3E"/>
                </a:solidFill>
                <a:latin typeface="Monaco"/>
              </a:rPr>
              <a:t>student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, String </a:t>
            </a:r>
            <a:r>
              <a:rPr lang="en-US" sz="1400" b="1" dirty="0" err="1">
                <a:solidFill>
                  <a:srgbClr val="6A3E3E"/>
                </a:solidFill>
                <a:latin typeface="Monaco"/>
              </a:rPr>
              <a:t>batchName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) {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1400" dirty="0">
                <a:solidFill>
                  <a:srgbClr val="3F7F5F"/>
                </a:solidFill>
                <a:latin typeface="Monaco"/>
              </a:rPr>
              <a:t>// Check if the batch exists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1400" dirty="0" err="1">
                <a:solidFill>
                  <a:srgbClr val="000000"/>
                </a:solidFill>
                <a:latin typeface="Monaco"/>
              </a:rPr>
              <a:t>ArrayList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&lt;Student&gt; </a:t>
            </a:r>
            <a:r>
              <a:rPr lang="en-US" sz="1400" dirty="0">
                <a:solidFill>
                  <a:srgbClr val="6A3E3E"/>
                </a:solidFill>
                <a:latin typeface="Monaco"/>
              </a:rPr>
              <a:t>list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= </a:t>
            </a:r>
            <a:r>
              <a:rPr lang="en-US" sz="1400" dirty="0" err="1">
                <a:solidFill>
                  <a:srgbClr val="0000C0"/>
                </a:solidFill>
                <a:latin typeface="Monaco"/>
              </a:rPr>
              <a:t>directory</a:t>
            </a:r>
            <a:r>
              <a:rPr lang="en-US" sz="1400" dirty="0" err="1">
                <a:solidFill>
                  <a:srgbClr val="000000"/>
                </a:solidFill>
                <a:latin typeface="Monaco"/>
              </a:rPr>
              <a:t>.get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(</a:t>
            </a:r>
            <a:r>
              <a:rPr lang="en-US" sz="1400" dirty="0" err="1">
                <a:solidFill>
                  <a:srgbClr val="6A3E3E"/>
                </a:solidFill>
                <a:latin typeface="Monaco"/>
              </a:rPr>
              <a:t>batchName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);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1400" dirty="0">
                <a:solidFill>
                  <a:srgbClr val="3F7F5F"/>
                </a:solidFill>
                <a:latin typeface="Monaco"/>
              </a:rPr>
              <a:t>// If does not exist, should return null</a:t>
            </a:r>
          </a:p>
          <a:p>
            <a:pPr marL="0" indent="0">
              <a:buNone/>
            </a:pPr>
            <a:r>
              <a:rPr lang="ro-RO" sz="14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ro-RO" sz="1400" b="1" dirty="0">
                <a:solidFill>
                  <a:srgbClr val="7F0055"/>
                </a:solidFill>
                <a:latin typeface="Monaco"/>
              </a:rPr>
              <a:t>if</a:t>
            </a:r>
            <a:r>
              <a:rPr lang="ro-RO" sz="1400" b="1" dirty="0">
                <a:solidFill>
                  <a:srgbClr val="000000"/>
                </a:solidFill>
                <a:latin typeface="Monaco"/>
              </a:rPr>
              <a:t> (</a:t>
            </a:r>
            <a:r>
              <a:rPr lang="ro-RO" sz="1400" b="1" dirty="0">
                <a:solidFill>
                  <a:srgbClr val="6A3E3E"/>
                </a:solidFill>
                <a:latin typeface="Monaco"/>
              </a:rPr>
              <a:t>list</a:t>
            </a:r>
            <a:r>
              <a:rPr lang="ro-RO" sz="1400" b="1" dirty="0">
                <a:solidFill>
                  <a:srgbClr val="000000"/>
                </a:solidFill>
                <a:latin typeface="Monaco"/>
              </a:rPr>
              <a:t> == </a:t>
            </a:r>
            <a:r>
              <a:rPr lang="ro-RO" sz="1400" b="1" dirty="0">
                <a:solidFill>
                  <a:srgbClr val="7F0055"/>
                </a:solidFill>
                <a:latin typeface="Monaco"/>
              </a:rPr>
              <a:t>null</a:t>
            </a:r>
            <a:r>
              <a:rPr lang="ro-RO" sz="1400" b="1" dirty="0">
                <a:solidFill>
                  <a:srgbClr val="000000"/>
                </a:solidFill>
                <a:latin typeface="Monaco"/>
              </a:rPr>
              <a:t>) { </a:t>
            </a:r>
          </a:p>
          <a:p>
            <a:pPr marL="0" indent="0">
              <a:buNone/>
            </a:pPr>
            <a:r>
              <a:rPr lang="ro-RO" sz="1400" dirty="0">
                <a:solidFill>
                  <a:srgbClr val="000000"/>
                </a:solidFill>
                <a:latin typeface="Monaco"/>
              </a:rPr>
              <a:t>			</a:t>
            </a:r>
            <a:r>
              <a:rPr lang="ro-RO" sz="1400" dirty="0">
                <a:solidFill>
                  <a:srgbClr val="6A3E3E"/>
                </a:solidFill>
                <a:latin typeface="Monaco"/>
              </a:rPr>
              <a:t>list</a:t>
            </a:r>
            <a:r>
              <a:rPr lang="ro-RO" sz="1400" dirty="0">
                <a:solidFill>
                  <a:srgbClr val="000000"/>
                </a:solidFill>
                <a:latin typeface="Monaco"/>
              </a:rPr>
              <a:t> = </a:t>
            </a:r>
            <a:r>
              <a:rPr lang="ro-RO" sz="1400" b="1" dirty="0">
                <a:solidFill>
                  <a:srgbClr val="7F0055"/>
                </a:solidFill>
                <a:latin typeface="Monaco"/>
              </a:rPr>
              <a:t>new</a:t>
            </a:r>
            <a:r>
              <a:rPr lang="ro-RO" sz="1400" b="1" dirty="0">
                <a:solidFill>
                  <a:srgbClr val="000000"/>
                </a:solidFill>
                <a:latin typeface="Monaco"/>
              </a:rPr>
              <a:t> ArrayList&lt;Student&gt;();</a:t>
            </a:r>
          </a:p>
          <a:p>
            <a:pPr marL="0" indent="0">
              <a:buNone/>
            </a:pPr>
            <a:r>
              <a:rPr lang="ro-RO" sz="1400" dirty="0">
                <a:solidFill>
                  <a:srgbClr val="000000"/>
                </a:solidFill>
                <a:latin typeface="Monaco"/>
              </a:rPr>
              <a:t>		}</a:t>
            </a:r>
          </a:p>
          <a:p>
            <a:pPr marL="0" indent="0">
              <a:buNone/>
            </a:pPr>
            <a:r>
              <a:rPr lang="ro-RO" sz="14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ro-RO" sz="1400" dirty="0">
                <a:solidFill>
                  <a:srgbClr val="3F7F5F"/>
                </a:solidFill>
                <a:latin typeface="Monaco"/>
              </a:rPr>
              <a:t>// Now add the student</a:t>
            </a:r>
          </a:p>
          <a:p>
            <a:pPr marL="0" indent="0">
              <a:buNone/>
            </a:pPr>
            <a:r>
              <a:rPr lang="ro-RO" sz="14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ro-RO" sz="1400" dirty="0">
                <a:solidFill>
                  <a:srgbClr val="6A3E3E"/>
                </a:solidFill>
                <a:latin typeface="Monaco"/>
              </a:rPr>
              <a:t>list</a:t>
            </a:r>
            <a:r>
              <a:rPr lang="ro-RO" sz="1400" dirty="0">
                <a:solidFill>
                  <a:srgbClr val="000000"/>
                </a:solidFill>
                <a:latin typeface="Monaco"/>
              </a:rPr>
              <a:t>.add(</a:t>
            </a:r>
            <a:r>
              <a:rPr lang="ro-RO" sz="1400" dirty="0">
                <a:solidFill>
                  <a:srgbClr val="6A3E3E"/>
                </a:solidFill>
                <a:latin typeface="Monaco"/>
              </a:rPr>
              <a:t>student</a:t>
            </a:r>
            <a:r>
              <a:rPr lang="ro-RO" sz="1400" dirty="0">
                <a:solidFill>
                  <a:srgbClr val="000000"/>
                </a:solidFill>
                <a:latin typeface="Monaco"/>
              </a:rPr>
              <a:t>);</a:t>
            </a:r>
          </a:p>
          <a:p>
            <a:pPr marL="0" indent="0">
              <a:buNone/>
            </a:pPr>
            <a:r>
              <a:rPr lang="ro-RO" sz="14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ro-RO" sz="1400" dirty="0">
                <a:solidFill>
                  <a:srgbClr val="3F7F5F"/>
                </a:solidFill>
                <a:latin typeface="Monaco"/>
              </a:rPr>
              <a:t>// Now put the list back into the hash map</a:t>
            </a:r>
          </a:p>
          <a:p>
            <a:pPr marL="0" indent="0">
              <a:buNone/>
            </a:pPr>
            <a:r>
              <a:rPr lang="ro-RO" sz="14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ro-RO" sz="1400" dirty="0">
                <a:solidFill>
                  <a:srgbClr val="0000C0"/>
                </a:solidFill>
                <a:latin typeface="Monaco"/>
              </a:rPr>
              <a:t>directory</a:t>
            </a:r>
            <a:r>
              <a:rPr lang="ro-RO" sz="1400" dirty="0">
                <a:solidFill>
                  <a:srgbClr val="000000"/>
                </a:solidFill>
                <a:latin typeface="Monaco"/>
              </a:rPr>
              <a:t>.put(</a:t>
            </a:r>
            <a:r>
              <a:rPr lang="ro-RO" sz="1400" dirty="0">
                <a:solidFill>
                  <a:srgbClr val="6A3E3E"/>
                </a:solidFill>
                <a:latin typeface="Monaco"/>
              </a:rPr>
              <a:t>batchName</a:t>
            </a:r>
            <a:r>
              <a:rPr lang="ro-RO" sz="1400" dirty="0">
                <a:solidFill>
                  <a:srgbClr val="000000"/>
                </a:solidFill>
                <a:latin typeface="Monaco"/>
              </a:rPr>
              <a:t>, </a:t>
            </a:r>
            <a:r>
              <a:rPr lang="ro-RO" sz="1400" dirty="0">
                <a:solidFill>
                  <a:srgbClr val="6A3E3E"/>
                </a:solidFill>
                <a:latin typeface="Monaco"/>
              </a:rPr>
              <a:t>list</a:t>
            </a:r>
            <a:r>
              <a:rPr lang="ro-RO" sz="1400" dirty="0">
                <a:solidFill>
                  <a:srgbClr val="000000"/>
                </a:solidFill>
                <a:latin typeface="Monaco"/>
              </a:rPr>
              <a:t>);</a:t>
            </a:r>
          </a:p>
          <a:p>
            <a:pPr marL="0" indent="0">
              <a:buNone/>
            </a:pPr>
            <a:r>
              <a:rPr lang="ro-RO" sz="1400" dirty="0">
                <a:solidFill>
                  <a:srgbClr val="000000"/>
                </a:solidFill>
                <a:latin typeface="Monaco"/>
              </a:rPr>
              <a:t>	}	</a:t>
            </a:r>
            <a:endParaRPr lang="ro-RO" sz="1400" dirty="0">
              <a:latin typeface="Monaco"/>
            </a:endParaRPr>
          </a:p>
          <a:p>
            <a:pPr marL="0" indent="0">
              <a:buNone/>
            </a:pPr>
            <a:r>
              <a:rPr lang="ro-RO" sz="1400" dirty="0">
                <a:solidFill>
                  <a:srgbClr val="000000"/>
                </a:solidFill>
                <a:latin typeface="Monaco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3973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Implementation : </a:t>
            </a:r>
            <a:r>
              <a:rPr lang="en-US" dirty="0" err="1" smtClean="0"/>
              <a:t>getStudent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b="1" dirty="0" smtClean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400" b="1" dirty="0" smtClean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class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Monaco"/>
              </a:rPr>
              <a:t>DynNameDirectory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extends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Monaco"/>
              </a:rPr>
              <a:t>NameDirectory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smtClean="0">
                <a:solidFill>
                  <a:srgbClr val="000000"/>
                </a:solidFill>
                <a:latin typeface="Monaco"/>
              </a:rPr>
              <a:t>{</a:t>
            </a:r>
            <a:endParaRPr lang="en-US" sz="1400" dirty="0">
              <a:latin typeface="Monaco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private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Monaco"/>
              </a:rPr>
              <a:t>HashMap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&lt;</a:t>
            </a:r>
            <a:r>
              <a:rPr lang="en-US" sz="1400" b="1" dirty="0" err="1">
                <a:solidFill>
                  <a:srgbClr val="000000"/>
                </a:solidFill>
                <a:latin typeface="Monaco"/>
              </a:rPr>
              <a:t>String,ArrayList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&lt;Student&gt;&gt; </a:t>
            </a:r>
            <a:r>
              <a:rPr lang="en-US" sz="1400" b="1" dirty="0">
                <a:solidFill>
                  <a:srgbClr val="0000C0"/>
                </a:solidFill>
                <a:latin typeface="Monaco"/>
              </a:rPr>
              <a:t>directory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endParaRPr lang="en-US" sz="1400" b="1" dirty="0" smtClean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r>
              <a:rPr lang="en-US" sz="1400" b="1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400" b="1" dirty="0" smtClean="0">
                <a:solidFill>
                  <a:srgbClr val="000000"/>
                </a:solidFill>
                <a:latin typeface="Monaco"/>
              </a:rPr>
              <a:t>	= 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new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err="1">
                <a:solidFill>
                  <a:srgbClr val="000000"/>
                </a:solidFill>
                <a:latin typeface="Monaco"/>
              </a:rPr>
              <a:t>HashMap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&lt;</a:t>
            </a:r>
            <a:r>
              <a:rPr lang="en-US" sz="1400" b="1" dirty="0" err="1">
                <a:solidFill>
                  <a:srgbClr val="000000"/>
                </a:solidFill>
                <a:latin typeface="Monaco"/>
              </a:rPr>
              <a:t>String,ArrayList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&lt;Student&gt;&gt;();</a:t>
            </a:r>
            <a:endParaRPr lang="en-US" sz="1400" dirty="0" smtClean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endParaRPr lang="en-US" sz="1400" dirty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400" dirty="0">
                <a:solidFill>
                  <a:srgbClr val="646464"/>
                </a:solidFill>
                <a:latin typeface="Monaco"/>
              </a:rPr>
              <a:t>@Override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Student </a:t>
            </a:r>
            <a:r>
              <a:rPr lang="en-US" sz="1400" b="1" dirty="0" err="1">
                <a:solidFill>
                  <a:srgbClr val="000000"/>
                </a:solidFill>
                <a:latin typeface="Monaco"/>
              </a:rPr>
              <a:t>getStudent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(String </a:t>
            </a:r>
            <a:r>
              <a:rPr lang="en-US" sz="1400" b="1" dirty="0" err="1">
                <a:solidFill>
                  <a:srgbClr val="6A3E3E"/>
                </a:solidFill>
                <a:latin typeface="Monaco"/>
              </a:rPr>
              <a:t>batchName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, String </a:t>
            </a:r>
            <a:r>
              <a:rPr lang="en-US" sz="1400" b="1" dirty="0" err="1">
                <a:solidFill>
                  <a:srgbClr val="6A3E3E"/>
                </a:solidFill>
                <a:latin typeface="Monaco"/>
              </a:rPr>
              <a:t>studentName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) {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1400" dirty="0">
                <a:solidFill>
                  <a:srgbClr val="3F7F5F"/>
                </a:solidFill>
                <a:latin typeface="Monaco"/>
              </a:rPr>
              <a:t>// Get the list corresponding to the batch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1400" dirty="0" err="1">
                <a:solidFill>
                  <a:srgbClr val="000000"/>
                </a:solidFill>
                <a:latin typeface="Monaco"/>
              </a:rPr>
              <a:t>ArrayList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&lt;Student&gt; </a:t>
            </a:r>
            <a:r>
              <a:rPr lang="en-US" sz="1400" dirty="0" err="1">
                <a:solidFill>
                  <a:srgbClr val="6A3E3E"/>
                </a:solidFill>
                <a:latin typeface="Monaco"/>
              </a:rPr>
              <a:t>listOfStudents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= </a:t>
            </a:r>
            <a:r>
              <a:rPr lang="en-US" sz="1400" dirty="0" err="1">
                <a:solidFill>
                  <a:srgbClr val="0000C0"/>
                </a:solidFill>
                <a:latin typeface="Monaco"/>
              </a:rPr>
              <a:t>directory</a:t>
            </a:r>
            <a:r>
              <a:rPr lang="en-US" sz="1400" dirty="0" err="1">
                <a:solidFill>
                  <a:srgbClr val="000000"/>
                </a:solidFill>
                <a:latin typeface="Monaco"/>
              </a:rPr>
              <a:t>.get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(</a:t>
            </a:r>
            <a:r>
              <a:rPr lang="en-US" sz="1400" dirty="0" err="1">
                <a:solidFill>
                  <a:srgbClr val="6A3E3E"/>
                </a:solidFill>
                <a:latin typeface="Monaco"/>
              </a:rPr>
              <a:t>batchName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);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1400" dirty="0">
                <a:solidFill>
                  <a:srgbClr val="3F7F5F"/>
                </a:solidFill>
                <a:latin typeface="Monaco"/>
              </a:rPr>
              <a:t>// If does not exist, then return null anyway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if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(</a:t>
            </a:r>
            <a:r>
              <a:rPr lang="en-US" sz="1400" b="1" dirty="0" err="1">
                <a:solidFill>
                  <a:srgbClr val="6A3E3E"/>
                </a:solidFill>
                <a:latin typeface="Monaco"/>
              </a:rPr>
              <a:t>listOfStudents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== 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null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) 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return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null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1400" dirty="0">
                <a:solidFill>
                  <a:srgbClr val="3F7F5F"/>
                </a:solidFill>
                <a:latin typeface="Monaco"/>
              </a:rPr>
              <a:t>// Otherwise find the </a:t>
            </a:r>
            <a:r>
              <a:rPr lang="en-US" sz="1400" dirty="0" smtClean="0">
                <a:solidFill>
                  <a:srgbClr val="3F7F5F"/>
                </a:solidFill>
                <a:latin typeface="Monaco"/>
              </a:rPr>
              <a:t>student by iterating </a:t>
            </a:r>
            <a:r>
              <a:rPr lang="en-US" sz="1400" dirty="0">
                <a:solidFill>
                  <a:srgbClr val="3F7F5F"/>
                </a:solidFill>
                <a:latin typeface="Monaco"/>
              </a:rPr>
              <a:t>over the students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for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(Student </a:t>
            </a:r>
            <a:r>
              <a:rPr lang="en-US" sz="1400" b="1" dirty="0">
                <a:solidFill>
                  <a:srgbClr val="6A3E3E"/>
                </a:solidFill>
                <a:latin typeface="Monaco"/>
              </a:rPr>
              <a:t>student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: </a:t>
            </a:r>
            <a:r>
              <a:rPr lang="en-US" sz="1400" b="1" dirty="0" err="1">
                <a:solidFill>
                  <a:srgbClr val="6A3E3E"/>
                </a:solidFill>
                <a:latin typeface="Monaco"/>
              </a:rPr>
              <a:t>listOfStudents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) {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		String </a:t>
            </a:r>
            <a:r>
              <a:rPr lang="en-US" sz="1400" dirty="0">
                <a:solidFill>
                  <a:srgbClr val="6A3E3E"/>
                </a:solidFill>
                <a:latin typeface="Monaco"/>
              </a:rPr>
              <a:t>name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= </a:t>
            </a:r>
            <a:r>
              <a:rPr lang="en-US" sz="1400" dirty="0" err="1">
                <a:solidFill>
                  <a:srgbClr val="6A3E3E"/>
                </a:solidFill>
                <a:latin typeface="Monaco"/>
              </a:rPr>
              <a:t>student</a:t>
            </a:r>
            <a:r>
              <a:rPr lang="en-US" sz="1400" dirty="0" err="1">
                <a:solidFill>
                  <a:srgbClr val="000000"/>
                </a:solidFill>
                <a:latin typeface="Monaco"/>
              </a:rPr>
              <a:t>.getName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();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		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if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(</a:t>
            </a:r>
            <a:r>
              <a:rPr lang="en-US" sz="1400" b="1" dirty="0" err="1">
                <a:solidFill>
                  <a:srgbClr val="6A3E3E"/>
                </a:solidFill>
                <a:latin typeface="Monaco"/>
              </a:rPr>
              <a:t>name</a:t>
            </a:r>
            <a:r>
              <a:rPr lang="en-US" sz="1400" b="1" dirty="0" err="1">
                <a:solidFill>
                  <a:srgbClr val="000000"/>
                </a:solidFill>
                <a:latin typeface="Monaco"/>
              </a:rPr>
              <a:t>.equalsIgnoreCase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(</a:t>
            </a:r>
            <a:r>
              <a:rPr lang="en-US" sz="1400" b="1" dirty="0" err="1">
                <a:solidFill>
                  <a:srgbClr val="6A3E3E"/>
                </a:solidFill>
                <a:latin typeface="Monaco"/>
              </a:rPr>
              <a:t>studentName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)) {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			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return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>
                <a:solidFill>
                  <a:srgbClr val="6A3E3E"/>
                </a:solidFill>
                <a:latin typeface="Monaco"/>
              </a:rPr>
              <a:t>student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		}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	}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1400" dirty="0">
                <a:solidFill>
                  <a:srgbClr val="3F7F5F"/>
                </a:solidFill>
                <a:latin typeface="Monaco"/>
              </a:rPr>
              <a:t>// If nobody is found, return null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return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null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pPr marL="0" indent="0">
              <a:buNone/>
            </a:pPr>
            <a:r>
              <a:rPr lang="en-US" sz="1400" dirty="0">
                <a:solidFill>
                  <a:srgbClr val="000000"/>
                </a:solidFill>
                <a:latin typeface="Monaco"/>
              </a:rPr>
              <a:t>	}</a:t>
            </a:r>
            <a:r>
              <a:rPr lang="ro-RO" sz="1400" dirty="0">
                <a:solidFill>
                  <a:srgbClr val="000000"/>
                </a:solidFill>
                <a:latin typeface="Monaco"/>
              </a:rPr>
              <a:t>	</a:t>
            </a:r>
            <a:endParaRPr lang="ro-RO" sz="1400" dirty="0">
              <a:latin typeface="Monaco"/>
            </a:endParaRPr>
          </a:p>
          <a:p>
            <a:pPr marL="0" indent="0">
              <a:buNone/>
            </a:pPr>
            <a:r>
              <a:rPr lang="ro-RO" sz="1400" dirty="0">
                <a:solidFill>
                  <a:srgbClr val="000000"/>
                </a:solidFill>
                <a:latin typeface="Monaco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39</a:t>
            </a:fld>
            <a:endParaRPr lang="en-US"/>
          </a:p>
        </p:txBody>
      </p:sp>
      <p:sp>
        <p:nvSpPr>
          <p:cNvPr id="5" name="Line Callout 2 4"/>
          <p:cNvSpPr/>
          <p:nvPr/>
        </p:nvSpPr>
        <p:spPr>
          <a:xfrm>
            <a:off x="6970362" y="4757195"/>
            <a:ext cx="1785889" cy="605190"/>
          </a:xfrm>
          <a:prstGeom prst="borderCallout2">
            <a:avLst>
              <a:gd name="adj1" fmla="val 18750"/>
              <a:gd name="adj2" fmla="val -8333"/>
              <a:gd name="adj3" fmla="val 82684"/>
              <a:gd name="adj4" fmla="val -8334"/>
              <a:gd name="adj5" fmla="val -108812"/>
              <a:gd name="adj6" fmla="val -178889"/>
            </a:avLst>
          </a:prstGeom>
          <a:ln>
            <a:solidFill>
              <a:schemeClr val="tx1"/>
            </a:solidFill>
            <a:tailEnd type="stealth" w="lg" len="lg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Iterator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685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Independence and Dependency</a:t>
            </a:r>
            <a:endParaRPr lang="en-US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9103258"/>
              </p:ext>
            </p:extLst>
          </p:nvPr>
        </p:nvGraphicFramePr>
        <p:xfrm>
          <a:off x="457200" y="2192301"/>
          <a:ext cx="8229600" cy="259588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Behavior</a:t>
                      </a:r>
                      <a:r>
                        <a:rPr lang="en-US" b="1" baseline="0" dirty="0" smtClean="0"/>
                        <a:t> that matters to the person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Behavior that matters to the metro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Opens the door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Buys</a:t>
                      </a:r>
                      <a:r>
                        <a:rPr lang="en-US" b="0" baseline="0" dirty="0" smtClean="0"/>
                        <a:t> the ticket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Transports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Avails all the facilities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Closes the door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Announces present and next station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Provides a system for</a:t>
                      </a:r>
                      <a:r>
                        <a:rPr lang="en-US" b="0" baseline="0" dirty="0" smtClean="0"/>
                        <a:t> buying tickets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 smtClean="0"/>
                        <a:t>Provides</a:t>
                      </a:r>
                      <a:r>
                        <a:rPr lang="en-US" b="0" baseline="0" dirty="0" smtClean="0"/>
                        <a:t> a system for validating tickets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89765" y="1304350"/>
            <a:ext cx="1378588" cy="564489"/>
          </a:xfrm>
          <a:prstGeom prst="rect">
            <a:avLst/>
          </a:prstGeom>
          <a:solidFill>
            <a:srgbClr val="FFFF00">
              <a:alpha val="25000"/>
            </a:srgb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1F497D"/>
                </a:solidFill>
              </a:rPr>
              <a:t>Metro</a:t>
            </a:r>
            <a:endParaRPr lang="en-US" sz="2400" dirty="0">
              <a:solidFill>
                <a:srgbClr val="1F497D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308212" y="1304350"/>
            <a:ext cx="1378588" cy="564489"/>
          </a:xfrm>
          <a:prstGeom prst="rect">
            <a:avLst/>
          </a:prstGeom>
          <a:solidFill>
            <a:srgbClr val="FFFF00">
              <a:alpha val="25000"/>
            </a:srgb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1F497D"/>
                </a:solidFill>
              </a:rPr>
              <a:t>Person</a:t>
            </a:r>
            <a:endParaRPr lang="en-US" sz="2400" dirty="0">
              <a:solidFill>
                <a:srgbClr val="1F497D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1975614" y="1574056"/>
            <a:ext cx="5188701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/>
          <p:cNvSpPr txBox="1">
            <a:spLocks/>
          </p:cNvSpPr>
          <p:nvPr/>
        </p:nvSpPr>
        <p:spPr>
          <a:xfrm>
            <a:off x="457200" y="4982702"/>
            <a:ext cx="8229600" cy="114346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Consider: some changes in the door opening technology</a:t>
            </a:r>
          </a:p>
          <a:p>
            <a:r>
              <a:rPr lang="en-US" dirty="0" smtClean="0"/>
              <a:t>The functionality for the passenger will remain the same</a:t>
            </a:r>
          </a:p>
          <a:p>
            <a:pPr lvl="1"/>
            <a:r>
              <a:rPr lang="en-US" dirty="0" smtClean="0"/>
              <a:t>There will be changes in the internal implementation of the doors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86683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2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Collections, Lists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9037784"/>
              </p:ext>
            </p:extLst>
          </p:nvPr>
        </p:nvGraphicFramePr>
        <p:xfrm>
          <a:off x="457200" y="1102850"/>
          <a:ext cx="8229600" cy="5023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40</a:t>
            </a:fld>
            <a:endParaRPr lang="en-US"/>
          </a:p>
        </p:txBody>
      </p:sp>
      <p:sp>
        <p:nvSpPr>
          <p:cNvPr id="6" name="Line Callout 2 5"/>
          <p:cNvSpPr/>
          <p:nvPr/>
        </p:nvSpPr>
        <p:spPr>
          <a:xfrm>
            <a:off x="6900911" y="1255027"/>
            <a:ext cx="1785889" cy="605190"/>
          </a:xfrm>
          <a:prstGeom prst="borderCallout2">
            <a:avLst>
              <a:gd name="adj1" fmla="val 18750"/>
              <a:gd name="adj2" fmla="val -8333"/>
              <a:gd name="adj3" fmla="val 82684"/>
              <a:gd name="adj4" fmla="val -8334"/>
              <a:gd name="adj5" fmla="val 81352"/>
              <a:gd name="adj6" fmla="val -110000"/>
            </a:avLst>
          </a:prstGeom>
          <a:ln>
            <a:solidFill>
              <a:schemeClr val="tx1"/>
            </a:solidFill>
            <a:tailEnd type="stealth" w="lg" len="lg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Iterable</a:t>
            </a:r>
            <a:r>
              <a:rPr lang="en-US" dirty="0" smtClean="0"/>
              <a:t>, Collection</a:t>
            </a:r>
            <a:endParaRPr lang="en-US" dirty="0"/>
          </a:p>
        </p:txBody>
      </p:sp>
      <p:sp>
        <p:nvSpPr>
          <p:cNvPr id="8" name="Line Callout 2 7"/>
          <p:cNvSpPr/>
          <p:nvPr/>
        </p:nvSpPr>
        <p:spPr>
          <a:xfrm>
            <a:off x="1299730" y="1676676"/>
            <a:ext cx="1358310" cy="605190"/>
          </a:xfrm>
          <a:prstGeom prst="borderCallout2">
            <a:avLst>
              <a:gd name="adj1" fmla="val 18750"/>
              <a:gd name="adj2" fmla="val -8333"/>
              <a:gd name="adj3" fmla="val 82684"/>
              <a:gd name="adj4" fmla="val -8334"/>
              <a:gd name="adj5" fmla="val 199385"/>
              <a:gd name="adj6" fmla="val 7222"/>
            </a:avLst>
          </a:prstGeom>
          <a:ln>
            <a:solidFill>
              <a:schemeClr val="tx1"/>
            </a:solidFill>
            <a:tailEnd type="stealth" w="lg" len="lg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List</a:t>
            </a:r>
            <a:endParaRPr lang="en-US" dirty="0"/>
          </a:p>
        </p:txBody>
      </p:sp>
      <p:sp>
        <p:nvSpPr>
          <p:cNvPr id="9" name="Line Callout 2 8"/>
          <p:cNvSpPr/>
          <p:nvPr/>
        </p:nvSpPr>
        <p:spPr>
          <a:xfrm>
            <a:off x="7328490" y="1979271"/>
            <a:ext cx="1358310" cy="605190"/>
          </a:xfrm>
          <a:prstGeom prst="borderCallout2">
            <a:avLst>
              <a:gd name="adj1" fmla="val 18750"/>
              <a:gd name="adj2" fmla="val -8333"/>
              <a:gd name="adj3" fmla="val 82684"/>
              <a:gd name="adj4" fmla="val -8334"/>
              <a:gd name="adj5" fmla="val 112500"/>
              <a:gd name="adj6" fmla="val -17613"/>
            </a:avLst>
          </a:prstGeom>
          <a:ln>
            <a:solidFill>
              <a:schemeClr val="tx1"/>
            </a:solidFill>
            <a:tailEnd type="stealth" w="lg" len="lg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1537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 animBg="1"/>
      <p:bldP spid="8" grpId="0" animBg="1"/>
      <p:bldP spid="9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Generics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200" b="1" dirty="0">
                <a:solidFill>
                  <a:srgbClr val="7F0055"/>
                </a:solidFill>
                <a:latin typeface="Monaco"/>
              </a:rPr>
              <a:t>package</a:t>
            </a:r>
            <a:r>
              <a:rPr lang="en-US" sz="12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Monaco"/>
              </a:rPr>
              <a:t>isical</a:t>
            </a:r>
            <a:r>
              <a:rPr lang="en-US" sz="1200" b="1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pPr marL="0" indent="0">
              <a:buNone/>
            </a:pPr>
            <a:endParaRPr lang="en-US" sz="1200" dirty="0" smtClean="0">
              <a:latin typeface="Monaco"/>
            </a:endParaRPr>
          </a:p>
          <a:p>
            <a:pPr marL="0" indent="0">
              <a:buNone/>
            </a:pPr>
            <a:r>
              <a:rPr lang="en-US" sz="1200" dirty="0">
                <a:solidFill>
                  <a:srgbClr val="3F5FBF"/>
                </a:solidFill>
                <a:latin typeface="Monaco"/>
              </a:rPr>
              <a:t>/**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3F5FBF"/>
                </a:solidFill>
                <a:latin typeface="Monaco"/>
              </a:rPr>
              <a:t> * A pair of two elements. First one is of type T1, the second one is of type T2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3F5FBF"/>
                </a:solidFill>
                <a:latin typeface="Monaco"/>
              </a:rPr>
              <a:t> * </a:t>
            </a:r>
            <a:endParaRPr lang="en-US" sz="1200" dirty="0" smtClean="0">
              <a:solidFill>
                <a:srgbClr val="3F5FBF"/>
              </a:solidFill>
              <a:latin typeface="Monaco"/>
            </a:endParaRPr>
          </a:p>
          <a:p>
            <a:pPr marL="0" indent="0">
              <a:buNone/>
            </a:pPr>
            <a:r>
              <a:rPr lang="en-US" sz="1200" dirty="0">
                <a:solidFill>
                  <a:srgbClr val="3F5FBF"/>
                </a:solidFill>
                <a:latin typeface="Monaco"/>
              </a:rPr>
              <a:t> </a:t>
            </a:r>
            <a:r>
              <a:rPr lang="pt-BR" sz="1200" dirty="0" smtClean="0">
                <a:solidFill>
                  <a:srgbClr val="3F5FBF"/>
                </a:solidFill>
                <a:latin typeface="Monaco"/>
              </a:rPr>
              <a:t>* </a:t>
            </a:r>
            <a:r>
              <a:rPr lang="pt-BR" sz="1200" b="1" dirty="0">
                <a:solidFill>
                  <a:srgbClr val="7F9FBF"/>
                </a:solidFill>
                <a:latin typeface="Monaco"/>
              </a:rPr>
              <a:t>@param</a:t>
            </a:r>
            <a:r>
              <a:rPr lang="pt-BR" sz="1200" b="1" dirty="0">
                <a:solidFill>
                  <a:srgbClr val="3F5FBF"/>
                </a:solidFill>
                <a:latin typeface="Monaco"/>
              </a:rPr>
              <a:t> </a:t>
            </a:r>
            <a:r>
              <a:rPr lang="pt-BR" sz="1200" b="1" dirty="0">
                <a:solidFill>
                  <a:srgbClr val="7F7F9F"/>
                </a:solidFill>
                <a:latin typeface="Monaco"/>
              </a:rPr>
              <a:t>&lt;T1&gt;</a:t>
            </a:r>
          </a:p>
          <a:p>
            <a:pPr marL="0" indent="0">
              <a:buNone/>
            </a:pPr>
            <a:r>
              <a:rPr lang="pt-BR" sz="1200" dirty="0">
                <a:solidFill>
                  <a:srgbClr val="3F5FBF"/>
                </a:solidFill>
                <a:latin typeface="Monaco"/>
              </a:rPr>
              <a:t> * </a:t>
            </a:r>
            <a:r>
              <a:rPr lang="pt-BR" sz="1200" b="1" dirty="0">
                <a:solidFill>
                  <a:srgbClr val="7F9FBF"/>
                </a:solidFill>
                <a:latin typeface="Monaco"/>
              </a:rPr>
              <a:t>@param</a:t>
            </a:r>
            <a:r>
              <a:rPr lang="pt-BR" sz="1200" b="1" dirty="0">
                <a:solidFill>
                  <a:srgbClr val="3F5FBF"/>
                </a:solidFill>
                <a:latin typeface="Monaco"/>
              </a:rPr>
              <a:t> </a:t>
            </a:r>
            <a:r>
              <a:rPr lang="pt-BR" sz="1200" b="1" dirty="0">
                <a:solidFill>
                  <a:srgbClr val="7F7F9F"/>
                </a:solidFill>
                <a:latin typeface="Monaco"/>
              </a:rPr>
              <a:t>&lt;T2&gt;</a:t>
            </a:r>
          </a:p>
          <a:p>
            <a:pPr marL="0" indent="0">
              <a:buNone/>
            </a:pPr>
            <a:r>
              <a:rPr lang="pt-BR" sz="1200" dirty="0">
                <a:solidFill>
                  <a:srgbClr val="3F5FBF"/>
                </a:solidFill>
                <a:latin typeface="Monaco"/>
              </a:rPr>
              <a:t> */</a:t>
            </a:r>
            <a:endParaRPr lang="en-US" sz="1200" dirty="0">
              <a:latin typeface="Monaco"/>
            </a:endParaRPr>
          </a:p>
          <a:p>
            <a:pPr marL="0" indent="0">
              <a:buNone/>
            </a:pPr>
            <a:r>
              <a:rPr lang="en-US" sz="1200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2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200" b="1" dirty="0">
                <a:solidFill>
                  <a:srgbClr val="7F0055"/>
                </a:solidFill>
                <a:latin typeface="Monaco"/>
              </a:rPr>
              <a:t>class</a:t>
            </a:r>
            <a:r>
              <a:rPr lang="en-US" sz="1200" b="1" dirty="0">
                <a:solidFill>
                  <a:srgbClr val="000000"/>
                </a:solidFill>
                <a:latin typeface="Monaco"/>
              </a:rPr>
              <a:t> Pair&lt;</a:t>
            </a:r>
            <a:r>
              <a:rPr lang="en-US" sz="1200" b="1" dirty="0">
                <a:solidFill>
                  <a:srgbClr val="000000"/>
                </a:solidFill>
                <a:highlight>
                  <a:srgbClr val="D4D4D4"/>
                </a:highlight>
                <a:latin typeface="Monaco"/>
              </a:rPr>
              <a:t>T1,T2&gt; {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200" b="1" dirty="0">
                <a:solidFill>
                  <a:srgbClr val="7F0055"/>
                </a:solidFill>
                <a:latin typeface="Monaco"/>
              </a:rPr>
              <a:t>private</a:t>
            </a:r>
            <a:r>
              <a:rPr lang="en-US" sz="12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200" b="1" dirty="0">
                <a:solidFill>
                  <a:srgbClr val="000000"/>
                </a:solidFill>
                <a:highlight>
                  <a:srgbClr val="D4D4D4"/>
                </a:highlight>
                <a:latin typeface="Monaco"/>
              </a:rPr>
              <a:t>T1 </a:t>
            </a:r>
            <a:r>
              <a:rPr lang="en-US" sz="1200" b="1" dirty="0">
                <a:solidFill>
                  <a:srgbClr val="0000C0"/>
                </a:solidFill>
                <a:highlight>
                  <a:srgbClr val="D4D4D4"/>
                </a:highlight>
                <a:latin typeface="Monaco"/>
              </a:rPr>
              <a:t>element1</a:t>
            </a:r>
            <a:r>
              <a:rPr lang="en-US" sz="1200" b="1" dirty="0">
                <a:solidFill>
                  <a:srgbClr val="000000"/>
                </a:solidFill>
                <a:highlight>
                  <a:srgbClr val="D4D4D4"/>
                </a:highlight>
                <a:latin typeface="Monaco"/>
              </a:rPr>
              <a:t>;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200" b="1" dirty="0">
                <a:solidFill>
                  <a:srgbClr val="7F0055"/>
                </a:solidFill>
                <a:latin typeface="Monaco"/>
              </a:rPr>
              <a:t>private</a:t>
            </a:r>
            <a:r>
              <a:rPr lang="en-US" sz="1200" b="1" dirty="0">
                <a:solidFill>
                  <a:srgbClr val="000000"/>
                </a:solidFill>
                <a:latin typeface="Monaco"/>
              </a:rPr>
              <a:t> T2 </a:t>
            </a:r>
            <a:r>
              <a:rPr lang="en-US" sz="1200" b="1" dirty="0">
                <a:solidFill>
                  <a:srgbClr val="0000C0"/>
                </a:solidFill>
                <a:latin typeface="Monaco"/>
              </a:rPr>
              <a:t>element2</a:t>
            </a:r>
            <a:r>
              <a:rPr lang="en-US" sz="1200" b="1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Monaco"/>
              </a:rPr>
              <a:t>	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200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200" b="1" dirty="0">
                <a:solidFill>
                  <a:srgbClr val="000000"/>
                </a:solidFill>
                <a:latin typeface="Monaco"/>
              </a:rPr>
              <a:t> Pair(</a:t>
            </a:r>
            <a:r>
              <a:rPr lang="en-US" sz="1200" b="1" dirty="0">
                <a:solidFill>
                  <a:srgbClr val="000000"/>
                </a:solidFill>
                <a:highlight>
                  <a:srgbClr val="D4D4D4"/>
                </a:highlight>
                <a:latin typeface="Monaco"/>
              </a:rPr>
              <a:t>T1 </a:t>
            </a:r>
            <a:r>
              <a:rPr lang="en-US" sz="1200" b="1" dirty="0">
                <a:solidFill>
                  <a:srgbClr val="6A3E3E"/>
                </a:solidFill>
                <a:highlight>
                  <a:srgbClr val="D4D4D4"/>
                </a:highlight>
                <a:latin typeface="Monaco"/>
              </a:rPr>
              <a:t>e1</a:t>
            </a:r>
            <a:r>
              <a:rPr lang="en-US" sz="1200" b="1" dirty="0">
                <a:solidFill>
                  <a:srgbClr val="000000"/>
                </a:solidFill>
                <a:highlight>
                  <a:srgbClr val="D4D4D4"/>
                </a:highlight>
                <a:latin typeface="Monaco"/>
              </a:rPr>
              <a:t>, T2 </a:t>
            </a:r>
            <a:r>
              <a:rPr lang="en-US" sz="1200" b="1" dirty="0">
                <a:solidFill>
                  <a:srgbClr val="6A3E3E"/>
                </a:solidFill>
                <a:highlight>
                  <a:srgbClr val="D4D4D4"/>
                </a:highlight>
                <a:latin typeface="Monaco"/>
              </a:rPr>
              <a:t>e2</a:t>
            </a:r>
            <a:r>
              <a:rPr lang="en-US" sz="1200" b="1" dirty="0">
                <a:solidFill>
                  <a:srgbClr val="000000"/>
                </a:solidFill>
                <a:highlight>
                  <a:srgbClr val="D4D4D4"/>
                </a:highlight>
                <a:latin typeface="Monaco"/>
              </a:rPr>
              <a:t>) {</a:t>
            </a:r>
          </a:p>
          <a:p>
            <a:pPr marL="0" indent="0">
              <a:buNone/>
            </a:pPr>
            <a:r>
              <a:rPr lang="fr-FR" sz="12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fr-FR" sz="1200" dirty="0">
                <a:solidFill>
                  <a:srgbClr val="0000C0"/>
                </a:solidFill>
                <a:latin typeface="Monaco"/>
              </a:rPr>
              <a:t>element1</a:t>
            </a:r>
            <a:r>
              <a:rPr lang="fr-FR" sz="1200" dirty="0">
                <a:solidFill>
                  <a:srgbClr val="000000"/>
                </a:solidFill>
                <a:latin typeface="Monaco"/>
              </a:rPr>
              <a:t> = </a:t>
            </a:r>
            <a:r>
              <a:rPr lang="fr-FR" sz="1200" dirty="0">
                <a:solidFill>
                  <a:srgbClr val="6A3E3E"/>
                </a:solidFill>
                <a:latin typeface="Monaco"/>
              </a:rPr>
              <a:t>e1</a:t>
            </a:r>
            <a:r>
              <a:rPr lang="fr-FR" sz="1200" dirty="0" smtClean="0">
                <a:solidFill>
                  <a:srgbClr val="000000"/>
                </a:solidFill>
                <a:latin typeface="Monaco"/>
              </a:rPr>
              <a:t>; </a:t>
            </a:r>
            <a:r>
              <a:rPr lang="fr-FR" sz="1200" dirty="0" smtClean="0">
                <a:solidFill>
                  <a:srgbClr val="0000C0"/>
                </a:solidFill>
                <a:latin typeface="Monaco"/>
              </a:rPr>
              <a:t>element2</a:t>
            </a:r>
            <a:r>
              <a:rPr lang="fr-FR" sz="1200" dirty="0" smtClean="0">
                <a:solidFill>
                  <a:srgbClr val="000000"/>
                </a:solidFill>
                <a:latin typeface="Monaco"/>
              </a:rPr>
              <a:t> </a:t>
            </a:r>
            <a:r>
              <a:rPr lang="fr-FR" sz="1200" dirty="0">
                <a:solidFill>
                  <a:srgbClr val="000000"/>
                </a:solidFill>
                <a:latin typeface="Monaco"/>
              </a:rPr>
              <a:t>= </a:t>
            </a:r>
            <a:r>
              <a:rPr lang="fr-FR" sz="1200" dirty="0">
                <a:solidFill>
                  <a:srgbClr val="6A3E3E"/>
                </a:solidFill>
                <a:latin typeface="Monaco"/>
              </a:rPr>
              <a:t>e2</a:t>
            </a:r>
            <a:r>
              <a:rPr lang="fr-FR" sz="1200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pPr marL="0" indent="0">
              <a:buNone/>
            </a:pPr>
            <a:r>
              <a:rPr lang="fr-FR" sz="1200" dirty="0">
                <a:solidFill>
                  <a:srgbClr val="000000"/>
                </a:solidFill>
                <a:latin typeface="Monaco"/>
              </a:rPr>
              <a:t>	}</a:t>
            </a:r>
          </a:p>
          <a:p>
            <a:pPr marL="0" indent="0">
              <a:buNone/>
            </a:pPr>
            <a:r>
              <a:rPr lang="fr-FR" sz="1200" dirty="0">
                <a:solidFill>
                  <a:srgbClr val="000000"/>
                </a:solidFill>
                <a:latin typeface="Monaco"/>
              </a:rPr>
              <a:t>	</a:t>
            </a:r>
          </a:p>
          <a:p>
            <a:pPr marL="0" indent="0">
              <a:buNone/>
            </a:pPr>
            <a:r>
              <a:rPr lang="fr-FR" sz="1200" dirty="0">
                <a:solidFill>
                  <a:srgbClr val="000000"/>
                </a:solidFill>
                <a:latin typeface="Monaco"/>
              </a:rPr>
              <a:t>	</a:t>
            </a:r>
            <a:r>
              <a:rPr lang="fr-FR" sz="1200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fr-FR" sz="12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fr-FR" sz="1200" b="1" dirty="0">
                <a:solidFill>
                  <a:srgbClr val="000000"/>
                </a:solidFill>
                <a:highlight>
                  <a:srgbClr val="D4D4D4"/>
                </a:highlight>
                <a:latin typeface="Monaco"/>
              </a:rPr>
              <a:t>T1 </a:t>
            </a:r>
            <a:r>
              <a:rPr lang="fr-FR" sz="1200" b="1" dirty="0" err="1">
                <a:solidFill>
                  <a:srgbClr val="000000"/>
                </a:solidFill>
                <a:highlight>
                  <a:srgbClr val="D4D4D4"/>
                </a:highlight>
                <a:latin typeface="Monaco"/>
              </a:rPr>
              <a:t>getFirstElement</a:t>
            </a:r>
            <a:r>
              <a:rPr lang="fr-FR" sz="1200" b="1" dirty="0">
                <a:solidFill>
                  <a:srgbClr val="000000"/>
                </a:solidFill>
                <a:highlight>
                  <a:srgbClr val="D4D4D4"/>
                </a:highlight>
                <a:latin typeface="Monaco"/>
              </a:rPr>
              <a:t>() {</a:t>
            </a:r>
          </a:p>
          <a:p>
            <a:pPr marL="0" indent="0">
              <a:buNone/>
            </a:pPr>
            <a:r>
              <a:rPr lang="fr-FR" sz="12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fr-FR" sz="1200" b="1" dirty="0">
                <a:solidFill>
                  <a:srgbClr val="7F0055"/>
                </a:solidFill>
                <a:latin typeface="Monaco"/>
              </a:rPr>
              <a:t>return</a:t>
            </a:r>
            <a:r>
              <a:rPr lang="fr-FR" sz="12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fr-FR" sz="1200" b="1" dirty="0">
                <a:solidFill>
                  <a:srgbClr val="0000C0"/>
                </a:solidFill>
                <a:latin typeface="Monaco"/>
              </a:rPr>
              <a:t>element1</a:t>
            </a:r>
            <a:r>
              <a:rPr lang="fr-FR" sz="1200" b="1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pPr marL="0" indent="0">
              <a:buNone/>
            </a:pPr>
            <a:r>
              <a:rPr lang="fr-FR" sz="1200" dirty="0">
                <a:solidFill>
                  <a:srgbClr val="000000"/>
                </a:solidFill>
                <a:latin typeface="Monaco"/>
              </a:rPr>
              <a:t>	}</a:t>
            </a:r>
          </a:p>
          <a:p>
            <a:pPr marL="0" indent="0">
              <a:buNone/>
            </a:pPr>
            <a:r>
              <a:rPr lang="fr-FR" sz="1200" dirty="0">
                <a:solidFill>
                  <a:srgbClr val="000000"/>
                </a:solidFill>
                <a:latin typeface="Monaco"/>
              </a:rPr>
              <a:t>	</a:t>
            </a:r>
          </a:p>
          <a:p>
            <a:pPr marL="0" indent="0">
              <a:buNone/>
            </a:pPr>
            <a:r>
              <a:rPr lang="fr-FR" sz="1200" dirty="0">
                <a:solidFill>
                  <a:srgbClr val="000000"/>
                </a:solidFill>
                <a:latin typeface="Monaco"/>
              </a:rPr>
              <a:t>	</a:t>
            </a:r>
            <a:r>
              <a:rPr lang="fr-FR" sz="1200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fr-FR" sz="1200" b="1" dirty="0">
                <a:solidFill>
                  <a:srgbClr val="000000"/>
                </a:solidFill>
                <a:latin typeface="Monaco"/>
              </a:rPr>
              <a:t> T2 </a:t>
            </a:r>
            <a:r>
              <a:rPr lang="fr-FR" sz="1200" b="1" dirty="0" err="1">
                <a:solidFill>
                  <a:srgbClr val="000000"/>
                </a:solidFill>
                <a:latin typeface="Monaco"/>
              </a:rPr>
              <a:t>getSecondElement</a:t>
            </a:r>
            <a:r>
              <a:rPr lang="fr-FR" sz="1200" b="1" dirty="0">
                <a:solidFill>
                  <a:srgbClr val="000000"/>
                </a:solidFill>
                <a:latin typeface="Monaco"/>
              </a:rPr>
              <a:t>() {</a:t>
            </a:r>
          </a:p>
          <a:p>
            <a:pPr marL="0" indent="0">
              <a:buNone/>
            </a:pPr>
            <a:r>
              <a:rPr lang="fr-FR" sz="12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fr-FR" sz="1200" b="1" dirty="0">
                <a:solidFill>
                  <a:srgbClr val="7F0055"/>
                </a:solidFill>
                <a:latin typeface="Monaco"/>
              </a:rPr>
              <a:t>return</a:t>
            </a:r>
            <a:r>
              <a:rPr lang="fr-FR" sz="12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fr-FR" sz="1200" b="1" dirty="0">
                <a:solidFill>
                  <a:srgbClr val="0000C0"/>
                </a:solidFill>
                <a:latin typeface="Monaco"/>
              </a:rPr>
              <a:t>element2</a:t>
            </a:r>
            <a:r>
              <a:rPr lang="fr-FR" sz="1200" b="1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pPr marL="0" indent="0">
              <a:buNone/>
            </a:pPr>
            <a:r>
              <a:rPr lang="fr-FR" sz="1200" dirty="0">
                <a:solidFill>
                  <a:srgbClr val="000000"/>
                </a:solidFill>
                <a:latin typeface="Monaco"/>
              </a:rPr>
              <a:t>	</a:t>
            </a:r>
            <a:r>
              <a:rPr lang="fr-FR" sz="1200" dirty="0" smtClean="0">
                <a:solidFill>
                  <a:srgbClr val="000000"/>
                </a:solidFill>
                <a:latin typeface="Monaco"/>
              </a:rPr>
              <a:t>}</a:t>
            </a:r>
            <a:endParaRPr lang="fr-FR" sz="1200" dirty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r>
              <a:rPr lang="fr-FR" sz="1200" dirty="0">
                <a:solidFill>
                  <a:srgbClr val="000000"/>
                </a:solidFill>
                <a:latin typeface="Monaco"/>
              </a:rPr>
              <a:t>}</a:t>
            </a:r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41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193940" y="2410841"/>
            <a:ext cx="271852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Write the methods to </a:t>
            </a:r>
            <a:r>
              <a:rPr lang="en-US" sz="2400" i="1" dirty="0" smtClean="0"/>
              <a:t>set</a:t>
            </a:r>
            <a:r>
              <a:rPr lang="en-US" sz="2400" dirty="0" smtClean="0"/>
              <a:t> the first and second elements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5346340" y="4289522"/>
            <a:ext cx="271852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Is one pair comparable to another?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30712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Generics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200" b="1" dirty="0">
                <a:solidFill>
                  <a:srgbClr val="7F0055"/>
                </a:solidFill>
                <a:latin typeface="Monaco"/>
              </a:rPr>
              <a:t>package</a:t>
            </a:r>
            <a:r>
              <a:rPr lang="en-US" sz="12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Monaco"/>
              </a:rPr>
              <a:t>isical</a:t>
            </a:r>
            <a:r>
              <a:rPr lang="en-US" sz="1200" b="1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pPr marL="0" indent="0">
              <a:buNone/>
            </a:pPr>
            <a:endParaRPr lang="en-US" sz="1200" dirty="0" smtClean="0">
              <a:latin typeface="Monaco"/>
            </a:endParaRPr>
          </a:p>
          <a:p>
            <a:pPr marL="0" indent="0">
              <a:buNone/>
            </a:pPr>
            <a:r>
              <a:rPr lang="en-US" sz="1200" b="1" dirty="0" smtClean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200" b="1" dirty="0" smtClean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200" b="1" dirty="0">
                <a:solidFill>
                  <a:srgbClr val="7F0055"/>
                </a:solidFill>
                <a:latin typeface="Monaco"/>
              </a:rPr>
              <a:t>class</a:t>
            </a:r>
            <a:r>
              <a:rPr lang="en-US" sz="1200" b="1" dirty="0">
                <a:solidFill>
                  <a:srgbClr val="000000"/>
                </a:solidFill>
                <a:latin typeface="Monaco"/>
              </a:rPr>
              <a:t> Pair&lt;</a:t>
            </a:r>
            <a:r>
              <a:rPr lang="en-US" sz="1200" b="1" dirty="0">
                <a:solidFill>
                  <a:srgbClr val="000000"/>
                </a:solidFill>
                <a:highlight>
                  <a:srgbClr val="D4D4D4"/>
                </a:highlight>
                <a:latin typeface="Monaco"/>
              </a:rPr>
              <a:t>T1,T2&gt; {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200" b="1" dirty="0">
                <a:solidFill>
                  <a:srgbClr val="7F0055"/>
                </a:solidFill>
                <a:latin typeface="Monaco"/>
              </a:rPr>
              <a:t>private</a:t>
            </a:r>
            <a:r>
              <a:rPr lang="en-US" sz="12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200" b="1" dirty="0">
                <a:solidFill>
                  <a:srgbClr val="000000"/>
                </a:solidFill>
                <a:highlight>
                  <a:srgbClr val="D4D4D4"/>
                </a:highlight>
                <a:latin typeface="Monaco"/>
              </a:rPr>
              <a:t>T1 </a:t>
            </a:r>
            <a:r>
              <a:rPr lang="en-US" sz="1200" b="1" dirty="0">
                <a:solidFill>
                  <a:srgbClr val="0000C0"/>
                </a:solidFill>
                <a:highlight>
                  <a:srgbClr val="D4D4D4"/>
                </a:highlight>
                <a:latin typeface="Monaco"/>
              </a:rPr>
              <a:t>element1</a:t>
            </a:r>
            <a:r>
              <a:rPr lang="en-US" sz="1200" b="1" dirty="0">
                <a:solidFill>
                  <a:srgbClr val="000000"/>
                </a:solidFill>
                <a:highlight>
                  <a:srgbClr val="D4D4D4"/>
                </a:highlight>
                <a:latin typeface="Monaco"/>
              </a:rPr>
              <a:t>;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200" b="1" dirty="0">
                <a:solidFill>
                  <a:srgbClr val="7F0055"/>
                </a:solidFill>
                <a:latin typeface="Monaco"/>
              </a:rPr>
              <a:t>private</a:t>
            </a:r>
            <a:r>
              <a:rPr lang="en-US" sz="1200" b="1" dirty="0">
                <a:solidFill>
                  <a:srgbClr val="000000"/>
                </a:solidFill>
                <a:latin typeface="Monaco"/>
              </a:rPr>
              <a:t> T2 </a:t>
            </a:r>
            <a:r>
              <a:rPr lang="en-US" sz="1200" b="1" dirty="0">
                <a:solidFill>
                  <a:srgbClr val="0000C0"/>
                </a:solidFill>
                <a:latin typeface="Monaco"/>
              </a:rPr>
              <a:t>element2</a:t>
            </a:r>
            <a:r>
              <a:rPr lang="en-US" sz="1200" b="1" dirty="0" smtClean="0">
                <a:solidFill>
                  <a:srgbClr val="000000"/>
                </a:solidFill>
                <a:latin typeface="Monaco"/>
              </a:rPr>
              <a:t>;</a:t>
            </a:r>
          </a:p>
          <a:p>
            <a:pPr marL="0" indent="0">
              <a:buNone/>
            </a:pPr>
            <a:endParaRPr lang="en-US" sz="1200" b="1" dirty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Monaco"/>
              </a:rPr>
              <a:t>	</a:t>
            </a:r>
          </a:p>
          <a:p>
            <a:pPr marL="0" indent="0">
              <a:buNone/>
            </a:pPr>
            <a:r>
              <a:rPr lang="fr-FR" sz="1200" dirty="0" smtClean="0">
                <a:solidFill>
                  <a:srgbClr val="000000"/>
                </a:solidFill>
                <a:latin typeface="Monaco"/>
              </a:rPr>
              <a:t>}</a:t>
            </a:r>
          </a:p>
          <a:p>
            <a:pPr marL="0" indent="0">
              <a:buNone/>
            </a:pPr>
            <a:endParaRPr lang="fr-FR" sz="1200" dirty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r>
              <a:rPr lang="en-US" sz="1200" b="1" dirty="0">
                <a:solidFill>
                  <a:srgbClr val="7F0055"/>
                </a:solidFill>
                <a:highlight>
                  <a:srgbClr val="E8F2FE"/>
                </a:highlight>
                <a:latin typeface="Monaco"/>
              </a:rPr>
              <a:t>public</a:t>
            </a:r>
            <a:r>
              <a:rPr lang="en-US" sz="1200" b="1" dirty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 </a:t>
            </a:r>
            <a:r>
              <a:rPr lang="en-US" sz="1200" b="1" dirty="0">
                <a:solidFill>
                  <a:srgbClr val="7F0055"/>
                </a:solidFill>
                <a:highlight>
                  <a:srgbClr val="E8F2FE"/>
                </a:highlight>
                <a:latin typeface="Monaco"/>
              </a:rPr>
              <a:t>class</a:t>
            </a:r>
            <a:r>
              <a:rPr lang="en-US" sz="1200" b="1" dirty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 Pair&lt;T1 </a:t>
            </a:r>
            <a:r>
              <a:rPr lang="en-US" sz="1200" b="1" dirty="0">
                <a:solidFill>
                  <a:srgbClr val="7F0055"/>
                </a:solidFill>
                <a:highlight>
                  <a:srgbClr val="E8F2FE"/>
                </a:highlight>
                <a:latin typeface="Monaco"/>
              </a:rPr>
              <a:t>extends</a:t>
            </a:r>
            <a:r>
              <a:rPr lang="en-US" sz="1200" b="1" dirty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 Comparable&lt;T1&gt;,T2</a:t>
            </a:r>
            <a:r>
              <a:rPr lang="en-US" sz="1200" b="1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&gt;</a:t>
            </a:r>
          </a:p>
          <a:p>
            <a:pPr marL="0" indent="0">
              <a:buNone/>
            </a:pPr>
            <a:endParaRPr lang="en-US" sz="1200" b="1" dirty="0">
              <a:solidFill>
                <a:srgbClr val="000000"/>
              </a:solidFill>
              <a:highlight>
                <a:srgbClr val="E8F2FE"/>
              </a:highlight>
              <a:latin typeface="Monaco"/>
            </a:endParaRPr>
          </a:p>
          <a:p>
            <a:pPr marL="0" indent="0">
              <a:buNone/>
            </a:pPr>
            <a:r>
              <a:rPr lang="en-US" sz="1200" b="1" dirty="0">
                <a:solidFill>
                  <a:srgbClr val="7F0055"/>
                </a:solidFill>
                <a:highlight>
                  <a:srgbClr val="E8F2FE"/>
                </a:highlight>
                <a:latin typeface="Monaco"/>
              </a:rPr>
              <a:t>public</a:t>
            </a:r>
            <a:r>
              <a:rPr lang="en-US" sz="1200" b="1" dirty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 </a:t>
            </a:r>
            <a:r>
              <a:rPr lang="en-US" sz="1200" b="1" dirty="0">
                <a:solidFill>
                  <a:srgbClr val="7F0055"/>
                </a:solidFill>
                <a:highlight>
                  <a:srgbClr val="E8F2FE"/>
                </a:highlight>
                <a:latin typeface="Monaco"/>
              </a:rPr>
              <a:t>class</a:t>
            </a:r>
            <a:r>
              <a:rPr lang="en-US" sz="1200" b="1" dirty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 Pair&lt;T1 </a:t>
            </a:r>
            <a:r>
              <a:rPr lang="en-US" sz="1200" b="1" dirty="0">
                <a:solidFill>
                  <a:srgbClr val="7F0055"/>
                </a:solidFill>
                <a:highlight>
                  <a:srgbClr val="E8F2FE"/>
                </a:highlight>
                <a:latin typeface="Monaco"/>
              </a:rPr>
              <a:t>extends</a:t>
            </a:r>
            <a:r>
              <a:rPr lang="en-US" sz="1200" b="1" dirty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 Comparable&lt;T1&gt;,T2&gt; </a:t>
            </a:r>
            <a:r>
              <a:rPr lang="en-US" sz="1200" b="1" dirty="0">
                <a:solidFill>
                  <a:srgbClr val="7F0055"/>
                </a:solidFill>
                <a:highlight>
                  <a:srgbClr val="E8F2FE"/>
                </a:highlight>
                <a:latin typeface="Monaco"/>
              </a:rPr>
              <a:t>implements</a:t>
            </a:r>
            <a:r>
              <a:rPr lang="en-US" sz="1200" b="1" dirty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 Comparable&lt;Pair&lt;T1,T2&gt;</a:t>
            </a:r>
            <a:r>
              <a:rPr lang="en-US" sz="1200" b="1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&gt; {</a:t>
            </a:r>
            <a:endParaRPr lang="fr-FR" sz="1200" dirty="0" smtClean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endParaRPr lang="fr-FR" sz="1200" dirty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r>
              <a:rPr lang="en-US" sz="1200" dirty="0" smtClean="0">
                <a:solidFill>
                  <a:srgbClr val="646464"/>
                </a:solidFill>
                <a:latin typeface="Monaco"/>
              </a:rPr>
              <a:t>	@</a:t>
            </a:r>
            <a:r>
              <a:rPr lang="en-US" sz="1200" dirty="0">
                <a:solidFill>
                  <a:srgbClr val="646464"/>
                </a:solidFill>
                <a:latin typeface="Monaco"/>
              </a:rPr>
              <a:t>Override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1200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2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200" b="1" dirty="0" err="1">
                <a:solidFill>
                  <a:srgbClr val="7F0055"/>
                </a:solidFill>
                <a:latin typeface="Monaco"/>
              </a:rPr>
              <a:t>int</a:t>
            </a:r>
            <a:r>
              <a:rPr lang="en-US" sz="12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Monaco"/>
              </a:rPr>
              <a:t>compareTo</a:t>
            </a:r>
            <a:r>
              <a:rPr lang="en-US" sz="1200" b="1" dirty="0">
                <a:solidFill>
                  <a:srgbClr val="000000"/>
                </a:solidFill>
                <a:latin typeface="Monaco"/>
              </a:rPr>
              <a:t>(Pair&lt;T1, T2&gt; </a:t>
            </a:r>
            <a:r>
              <a:rPr lang="en-US" sz="1200" b="1" dirty="0">
                <a:solidFill>
                  <a:srgbClr val="6A3E3E"/>
                </a:solidFill>
                <a:latin typeface="Monaco"/>
              </a:rPr>
              <a:t>o</a:t>
            </a:r>
            <a:r>
              <a:rPr lang="en-US" sz="1200" b="1" dirty="0">
                <a:solidFill>
                  <a:srgbClr val="000000"/>
                </a:solidFill>
                <a:latin typeface="Monaco"/>
              </a:rPr>
              <a:t>) {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1200" dirty="0">
                <a:solidFill>
                  <a:srgbClr val="3F7F5F"/>
                </a:solidFill>
                <a:latin typeface="Monaco"/>
              </a:rPr>
              <a:t>// Simply compare based on element1, because T1 is comparable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1200" b="1" dirty="0">
                <a:solidFill>
                  <a:srgbClr val="7F0055"/>
                </a:solidFill>
                <a:latin typeface="Monaco"/>
              </a:rPr>
              <a:t>return</a:t>
            </a:r>
            <a:r>
              <a:rPr lang="en-US" sz="12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200" b="1" dirty="0">
                <a:solidFill>
                  <a:srgbClr val="0000C0"/>
                </a:solidFill>
                <a:latin typeface="Monaco"/>
              </a:rPr>
              <a:t>element1</a:t>
            </a:r>
            <a:r>
              <a:rPr lang="en-US" sz="1200" b="1" dirty="0">
                <a:solidFill>
                  <a:srgbClr val="000000"/>
                </a:solidFill>
                <a:latin typeface="Monaco"/>
              </a:rPr>
              <a:t>.compareTo(</a:t>
            </a:r>
            <a:r>
              <a:rPr lang="en-US" sz="1200" b="1" dirty="0" err="1">
                <a:solidFill>
                  <a:srgbClr val="6A3E3E"/>
                </a:solidFill>
                <a:latin typeface="Monaco"/>
              </a:rPr>
              <a:t>o</a:t>
            </a:r>
            <a:r>
              <a:rPr lang="en-US" sz="1200" b="1" dirty="0" err="1">
                <a:solidFill>
                  <a:srgbClr val="000000"/>
                </a:solidFill>
                <a:latin typeface="Monaco"/>
              </a:rPr>
              <a:t>.getFirstElement</a:t>
            </a:r>
            <a:r>
              <a:rPr lang="en-US" sz="1200" b="1" dirty="0">
                <a:solidFill>
                  <a:srgbClr val="000000"/>
                </a:solidFill>
                <a:latin typeface="Monaco"/>
              </a:rPr>
              <a:t>());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Monaco"/>
              </a:rPr>
              <a:t>	}</a:t>
            </a:r>
          </a:p>
          <a:p>
            <a:pPr marL="0" indent="0">
              <a:buNone/>
            </a:pPr>
            <a:endParaRPr lang="en-US" sz="1200" dirty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Monaco"/>
              </a:rPr>
              <a:t>}</a:t>
            </a:r>
            <a:endParaRPr lang="fr-FR" sz="1200" dirty="0" smtClean="0">
              <a:solidFill>
                <a:srgbClr val="000000"/>
              </a:solidFill>
              <a:latin typeface="Monaco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42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948799" y="1204042"/>
            <a:ext cx="4738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What do we need for comparing?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2093460" y="3075559"/>
            <a:ext cx="2401028" cy="297634"/>
          </a:xfrm>
          <a:prstGeom prst="rect">
            <a:avLst/>
          </a:prstGeom>
          <a:solidFill>
            <a:srgbClr val="FFFF00">
              <a:alpha val="9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885006" y="3525593"/>
            <a:ext cx="3230867" cy="297634"/>
          </a:xfrm>
          <a:prstGeom prst="rect">
            <a:avLst/>
          </a:prstGeom>
          <a:solidFill>
            <a:srgbClr val="FFFF00">
              <a:alpha val="9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7157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Advanced in-class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Implement your own List, called </a:t>
            </a:r>
            <a:r>
              <a:rPr lang="en-US" dirty="0" err="1" smtClean="0"/>
              <a:t>MyList</a:t>
            </a:r>
            <a:r>
              <a:rPr lang="en-US" dirty="0" smtClean="0"/>
              <a:t> with basic dynamic element addition feature</a:t>
            </a:r>
          </a:p>
          <a:p>
            <a:r>
              <a:rPr lang="en-US" dirty="0" smtClean="0"/>
              <a:t>Should support methods to</a:t>
            </a:r>
          </a:p>
          <a:p>
            <a:pPr lvl="1"/>
            <a:r>
              <a:rPr lang="en-US" dirty="0" smtClean="0"/>
              <a:t>Check current size (number of elements)</a:t>
            </a:r>
          </a:p>
          <a:p>
            <a:pPr lvl="1"/>
            <a:r>
              <a:rPr lang="en-US" dirty="0" smtClean="0"/>
              <a:t>Add an element </a:t>
            </a:r>
          </a:p>
          <a:p>
            <a:pPr lvl="1"/>
            <a:r>
              <a:rPr lang="en-US" dirty="0" smtClean="0"/>
              <a:t>Get the element at position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Set an element at position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</a:p>
          <a:p>
            <a:r>
              <a:rPr lang="en-US" dirty="0" smtClean="0"/>
              <a:t>Generic class definition:</a:t>
            </a:r>
          </a:p>
          <a:p>
            <a:pPr marL="400050" lvl="1" indent="0">
              <a:buNone/>
            </a:pPr>
            <a:endParaRPr lang="en-US" sz="2200" b="1" dirty="0" smtClean="0">
              <a:solidFill>
                <a:srgbClr val="7F0055"/>
              </a:solidFill>
              <a:latin typeface="Monaco"/>
            </a:endParaRPr>
          </a:p>
          <a:p>
            <a:pPr marL="400050" lvl="1" indent="0">
              <a:buNone/>
            </a:pPr>
            <a:r>
              <a:rPr lang="en-US" sz="2200" b="1" dirty="0" smtClean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2200" b="1" dirty="0" smtClean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2200" b="1" dirty="0">
                <a:solidFill>
                  <a:srgbClr val="7F0055"/>
                </a:solidFill>
                <a:latin typeface="Monaco"/>
              </a:rPr>
              <a:t>class</a:t>
            </a:r>
            <a:r>
              <a:rPr lang="en-US" sz="22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2200" b="1" dirty="0" err="1">
                <a:solidFill>
                  <a:srgbClr val="000000"/>
                </a:solidFill>
                <a:latin typeface="Monaco"/>
              </a:rPr>
              <a:t>MyList</a:t>
            </a:r>
            <a:r>
              <a:rPr lang="en-US" sz="2200" b="1" dirty="0">
                <a:solidFill>
                  <a:srgbClr val="000000"/>
                </a:solidFill>
                <a:latin typeface="Monaco"/>
              </a:rPr>
              <a:t>&lt;T&gt; </a:t>
            </a:r>
            <a:r>
              <a:rPr lang="en-US" sz="2200" b="1" dirty="0" smtClean="0">
                <a:solidFill>
                  <a:srgbClr val="000000"/>
                </a:solidFill>
                <a:latin typeface="Monaco"/>
              </a:rPr>
              <a:t>{</a:t>
            </a:r>
            <a:r>
              <a:rPr lang="en-US" sz="2200" dirty="0">
                <a:solidFill>
                  <a:srgbClr val="000000"/>
                </a:solidFill>
                <a:latin typeface="Monaco"/>
              </a:rPr>
              <a:t>	</a:t>
            </a:r>
          </a:p>
          <a:p>
            <a:pPr marL="400050" lvl="1" indent="0">
              <a:buNone/>
            </a:pPr>
            <a:endParaRPr lang="en-US" sz="2200" dirty="0">
              <a:latin typeface="Monaco"/>
            </a:endParaRPr>
          </a:p>
          <a:p>
            <a:pPr marL="400050" lvl="1" indent="0">
              <a:buNone/>
            </a:pPr>
            <a:r>
              <a:rPr lang="en-US" sz="2200" dirty="0">
                <a:solidFill>
                  <a:srgbClr val="000000"/>
                </a:solidFill>
                <a:latin typeface="Monaco"/>
              </a:rPr>
              <a:t>}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5249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Exercise – The PDS 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Exercise: Consider the scenario of this class – PDS Lab course</a:t>
            </a:r>
          </a:p>
          <a:p>
            <a:r>
              <a:rPr lang="en-US" dirty="0" smtClean="0"/>
              <a:t>Identify the objects, their states and behaviors, what do the objects provide to each other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9812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Java Hello World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Create a directory called “</a:t>
            </a:r>
            <a:r>
              <a:rPr lang="en-US" dirty="0" err="1" smtClean="0"/>
              <a:t>isical</a:t>
            </a:r>
            <a:r>
              <a:rPr lang="en-US" dirty="0" smtClean="0"/>
              <a:t>” inside </a:t>
            </a:r>
            <a:r>
              <a:rPr lang="en-US" dirty="0" err="1" smtClean="0"/>
              <a:t>dayX</a:t>
            </a:r>
            <a:r>
              <a:rPr lang="en-US" dirty="0" smtClean="0"/>
              <a:t>/java</a:t>
            </a:r>
          </a:p>
          <a:p>
            <a:r>
              <a:rPr lang="en-US" dirty="0" smtClean="0"/>
              <a:t>Open a file named </a:t>
            </a:r>
            <a:r>
              <a:rPr lang="en-US" dirty="0" err="1" smtClean="0"/>
              <a:t>Main.java</a:t>
            </a:r>
            <a:r>
              <a:rPr lang="en-US" dirty="0" smtClean="0"/>
              <a:t> inside </a:t>
            </a:r>
            <a:r>
              <a:rPr lang="en-US" dirty="0" err="1" smtClean="0"/>
              <a:t>isical</a:t>
            </a:r>
            <a:endParaRPr lang="en-US" dirty="0"/>
          </a:p>
          <a:p>
            <a:pPr marL="0" indent="0">
              <a:buNone/>
            </a:pPr>
            <a:endParaRPr lang="en-US" sz="2200" b="1" dirty="0" smtClean="0">
              <a:solidFill>
                <a:srgbClr val="7F0055"/>
              </a:solidFill>
              <a:latin typeface="Monaco"/>
            </a:endParaRPr>
          </a:p>
          <a:p>
            <a:pPr marL="0" indent="0">
              <a:buNone/>
            </a:pPr>
            <a:r>
              <a:rPr lang="en-US" sz="2200" b="1" dirty="0" smtClean="0">
                <a:solidFill>
                  <a:srgbClr val="7F0055"/>
                </a:solidFill>
                <a:latin typeface="Monaco"/>
              </a:rPr>
              <a:t>package</a:t>
            </a:r>
            <a:r>
              <a:rPr lang="en-US" sz="2200" b="1" dirty="0" smtClean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2200" b="1" dirty="0" err="1">
                <a:solidFill>
                  <a:srgbClr val="000000"/>
                </a:solidFill>
                <a:latin typeface="Monaco"/>
              </a:rPr>
              <a:t>isical</a:t>
            </a:r>
            <a:r>
              <a:rPr lang="en-US" sz="2200" b="1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pPr marL="0" indent="0">
              <a:buNone/>
            </a:pPr>
            <a:endParaRPr lang="en-US" sz="2200" dirty="0">
              <a:latin typeface="Monaco"/>
            </a:endParaRPr>
          </a:p>
          <a:p>
            <a:pPr marL="0" indent="0">
              <a:buNone/>
            </a:pPr>
            <a:r>
              <a:rPr lang="en-US" sz="2200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22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2200" b="1" dirty="0">
                <a:solidFill>
                  <a:srgbClr val="7F0055"/>
                </a:solidFill>
                <a:latin typeface="Monaco"/>
              </a:rPr>
              <a:t>class</a:t>
            </a:r>
            <a:r>
              <a:rPr lang="en-US" sz="2200" b="1" dirty="0">
                <a:solidFill>
                  <a:srgbClr val="000000"/>
                </a:solidFill>
                <a:latin typeface="Monaco"/>
              </a:rPr>
              <a:t> Main {</a:t>
            </a:r>
          </a:p>
          <a:p>
            <a:pPr marL="0" indent="0">
              <a:buNone/>
            </a:pPr>
            <a:r>
              <a:rPr lang="en-US" sz="2200" dirty="0">
                <a:solidFill>
                  <a:srgbClr val="000000"/>
                </a:solidFill>
                <a:latin typeface="Monaco"/>
              </a:rPr>
              <a:t>	</a:t>
            </a:r>
          </a:p>
          <a:p>
            <a:pPr marL="0" indent="0">
              <a:buNone/>
            </a:pPr>
            <a:r>
              <a:rPr lang="en-US" sz="22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2200" b="1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22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2200" b="1" dirty="0">
                <a:solidFill>
                  <a:srgbClr val="7F0055"/>
                </a:solidFill>
                <a:latin typeface="Monaco"/>
              </a:rPr>
              <a:t>static</a:t>
            </a:r>
            <a:r>
              <a:rPr lang="en-US" sz="22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2200" b="1" dirty="0">
                <a:solidFill>
                  <a:srgbClr val="7F0055"/>
                </a:solidFill>
                <a:latin typeface="Monaco"/>
              </a:rPr>
              <a:t>void</a:t>
            </a:r>
            <a:r>
              <a:rPr lang="en-US" sz="2200" b="1" dirty="0">
                <a:solidFill>
                  <a:srgbClr val="000000"/>
                </a:solidFill>
                <a:latin typeface="Monaco"/>
              </a:rPr>
              <a:t> main(String[] </a:t>
            </a:r>
            <a:r>
              <a:rPr lang="en-US" sz="2200" b="1" dirty="0" err="1">
                <a:solidFill>
                  <a:srgbClr val="6A3E3E"/>
                </a:solidFill>
                <a:latin typeface="Monaco"/>
              </a:rPr>
              <a:t>args</a:t>
            </a:r>
            <a:r>
              <a:rPr lang="en-US" sz="2200" b="1" dirty="0">
                <a:solidFill>
                  <a:srgbClr val="000000"/>
                </a:solidFill>
                <a:latin typeface="Monaco"/>
              </a:rPr>
              <a:t>) {</a:t>
            </a:r>
          </a:p>
          <a:p>
            <a:pPr marL="0" indent="0">
              <a:buNone/>
            </a:pPr>
            <a:r>
              <a:rPr lang="en-US" sz="2200" dirty="0">
                <a:solidFill>
                  <a:srgbClr val="000000"/>
                </a:solidFill>
                <a:latin typeface="Monaco"/>
              </a:rPr>
              <a:t>		</a:t>
            </a:r>
            <a:r>
              <a:rPr lang="en-US" sz="2200" dirty="0" err="1">
                <a:solidFill>
                  <a:srgbClr val="000000"/>
                </a:solidFill>
                <a:latin typeface="Monaco"/>
              </a:rPr>
              <a:t>System.</a:t>
            </a:r>
            <a:r>
              <a:rPr lang="en-US" sz="2200" b="1" i="1" dirty="0" err="1">
                <a:solidFill>
                  <a:srgbClr val="0000C0"/>
                </a:solidFill>
                <a:latin typeface="Monaco"/>
              </a:rPr>
              <a:t>out</a:t>
            </a:r>
            <a:r>
              <a:rPr lang="en-US" sz="2200" b="1" i="1" dirty="0" err="1">
                <a:solidFill>
                  <a:srgbClr val="000000"/>
                </a:solidFill>
                <a:latin typeface="Monaco"/>
              </a:rPr>
              <a:t>.println</a:t>
            </a:r>
            <a:r>
              <a:rPr lang="en-US" sz="2200" b="1" i="1" dirty="0">
                <a:solidFill>
                  <a:srgbClr val="000000"/>
                </a:solidFill>
                <a:latin typeface="Monaco"/>
              </a:rPr>
              <a:t>(</a:t>
            </a:r>
            <a:r>
              <a:rPr lang="en-US" sz="2200" b="1" i="1" dirty="0">
                <a:solidFill>
                  <a:srgbClr val="2A00FF"/>
                </a:solidFill>
                <a:latin typeface="Monaco"/>
              </a:rPr>
              <a:t>"Hello World!"</a:t>
            </a:r>
            <a:r>
              <a:rPr lang="en-US" sz="2200" b="1" i="1" dirty="0">
                <a:solidFill>
                  <a:srgbClr val="000000"/>
                </a:solidFill>
                <a:latin typeface="Monaco"/>
              </a:rPr>
              <a:t>);</a:t>
            </a:r>
          </a:p>
          <a:p>
            <a:pPr marL="0" indent="0">
              <a:buNone/>
            </a:pPr>
            <a:r>
              <a:rPr lang="en-US" sz="2200" dirty="0">
                <a:solidFill>
                  <a:srgbClr val="000000"/>
                </a:solidFill>
                <a:latin typeface="Monaco"/>
              </a:rPr>
              <a:t>	}</a:t>
            </a:r>
          </a:p>
          <a:p>
            <a:pPr marL="0" indent="0">
              <a:buNone/>
            </a:pPr>
            <a:endParaRPr lang="en-US" sz="2200" dirty="0">
              <a:latin typeface="Monaco"/>
            </a:endParaRPr>
          </a:p>
          <a:p>
            <a:pPr marL="0" indent="0">
              <a:buNone/>
            </a:pPr>
            <a:r>
              <a:rPr lang="en-US" sz="2200" dirty="0">
                <a:solidFill>
                  <a:srgbClr val="000000"/>
                </a:solidFill>
                <a:latin typeface="Monaco"/>
              </a:rPr>
              <a:t>}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9823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Compile and Run!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Your path: XYZ/java/</a:t>
            </a:r>
            <a:r>
              <a:rPr lang="en-US" dirty="0" err="1" smtClean="0"/>
              <a:t>isical</a:t>
            </a:r>
            <a:r>
              <a:rPr lang="en-US" dirty="0" smtClean="0"/>
              <a:t>/</a:t>
            </a:r>
          </a:p>
          <a:p>
            <a:r>
              <a:rPr lang="en-US" dirty="0" smtClean="0"/>
              <a:t>Go to the directory XYZ/java</a:t>
            </a:r>
          </a:p>
          <a:p>
            <a:r>
              <a:rPr lang="en-US" dirty="0" smtClean="0"/>
              <a:t>Compile:</a:t>
            </a:r>
          </a:p>
          <a:p>
            <a:pPr marL="0" indent="0">
              <a:buNone/>
            </a:pPr>
            <a:r>
              <a:rPr lang="en-US" dirty="0" smtClean="0">
                <a:latin typeface="Courier"/>
                <a:cs typeface="Courier"/>
              </a:rPr>
              <a:t>	$ </a:t>
            </a:r>
            <a:r>
              <a:rPr lang="en-US" dirty="0" err="1" smtClean="0">
                <a:latin typeface="Courier"/>
                <a:cs typeface="Courier"/>
              </a:rPr>
              <a:t>javac</a:t>
            </a:r>
            <a:r>
              <a:rPr lang="en-US" dirty="0" smtClean="0">
                <a:latin typeface="Courier"/>
                <a:cs typeface="Courier"/>
              </a:rPr>
              <a:t> </a:t>
            </a:r>
            <a:r>
              <a:rPr lang="en-US" dirty="0" err="1" smtClean="0">
                <a:latin typeface="Courier"/>
                <a:cs typeface="Courier"/>
              </a:rPr>
              <a:t>isical</a:t>
            </a:r>
            <a:r>
              <a:rPr lang="en-US" dirty="0" smtClean="0">
                <a:latin typeface="Courier"/>
                <a:cs typeface="Courier"/>
              </a:rPr>
              <a:t>/</a:t>
            </a:r>
            <a:r>
              <a:rPr lang="en-US" dirty="0" err="1" smtClean="0">
                <a:latin typeface="Courier"/>
                <a:cs typeface="Courier"/>
              </a:rPr>
              <a:t>Main.java</a:t>
            </a:r>
            <a:endParaRPr lang="en-US" dirty="0" smtClean="0">
              <a:latin typeface="Courier"/>
              <a:cs typeface="Courier"/>
            </a:endParaRPr>
          </a:p>
          <a:p>
            <a:r>
              <a:rPr lang="en-US" dirty="0" smtClean="0"/>
              <a:t>A file called </a:t>
            </a:r>
            <a:r>
              <a:rPr lang="en-US" dirty="0" err="1" smtClean="0"/>
              <a:t>Main.class</a:t>
            </a:r>
            <a:r>
              <a:rPr lang="en-US" dirty="0" smtClean="0"/>
              <a:t> should be created</a:t>
            </a:r>
            <a:endParaRPr lang="en-US" dirty="0"/>
          </a:p>
          <a:p>
            <a:r>
              <a:rPr lang="en-US" dirty="0" smtClean="0"/>
              <a:t>Run</a:t>
            </a:r>
          </a:p>
          <a:p>
            <a:pPr marL="0" indent="0">
              <a:buNone/>
            </a:pPr>
            <a:r>
              <a:rPr lang="en-US" dirty="0" smtClean="0">
                <a:latin typeface="Courier"/>
                <a:cs typeface="Courier"/>
              </a:rPr>
              <a:t>	$ java </a:t>
            </a:r>
            <a:r>
              <a:rPr lang="en-US" dirty="0" err="1" smtClean="0">
                <a:latin typeface="Courier"/>
                <a:cs typeface="Courier"/>
              </a:rPr>
              <a:t>isical</a:t>
            </a:r>
            <a:r>
              <a:rPr lang="en-US" dirty="0" smtClean="0">
                <a:latin typeface="Courier"/>
                <a:cs typeface="Courier"/>
              </a:rPr>
              <a:t>/Main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5682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Object oriented 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instructor to write down the name of all the students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Overview: </a:t>
            </a:r>
          </a:p>
          <a:p>
            <a:pPr lvl="1" indent="-342900"/>
            <a:r>
              <a:rPr lang="en-US" dirty="0" smtClean="0"/>
              <a:t>A list of students is passed to the instructor</a:t>
            </a:r>
          </a:p>
          <a:p>
            <a:pPr lvl="1" indent="-342900"/>
            <a:r>
              <a:rPr lang="en-US" dirty="0" smtClean="0"/>
              <a:t>Every student can tell their names</a:t>
            </a:r>
          </a:p>
          <a:p>
            <a:pPr lvl="1" indent="-342900"/>
            <a:r>
              <a:rPr lang="en-US" dirty="0" smtClean="0"/>
              <a:t>Instructor has a method to write down the names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0621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Student Object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7F0055"/>
                </a:solidFill>
                <a:latin typeface="+mn-lt"/>
              </a:rPr>
              <a:t>File: </a:t>
            </a:r>
            <a:r>
              <a:rPr lang="en-US" b="1" dirty="0" err="1" smtClean="0">
                <a:solidFill>
                  <a:srgbClr val="7F0055"/>
                </a:solidFill>
                <a:latin typeface="+mn-lt"/>
              </a:rPr>
              <a:t>Student.java</a:t>
            </a:r>
            <a:endParaRPr lang="en-US" b="1" dirty="0" smtClean="0">
              <a:solidFill>
                <a:srgbClr val="7F0055"/>
              </a:solidFill>
              <a:latin typeface="+mn-lt"/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rgbClr val="7F0055"/>
                </a:solidFill>
                <a:latin typeface="Monaco"/>
              </a:rPr>
              <a:t>package</a:t>
            </a:r>
            <a:r>
              <a:rPr lang="en-US" sz="2000" b="1" dirty="0" smtClean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Monaco"/>
              </a:rPr>
              <a:t>isical</a:t>
            </a:r>
            <a:r>
              <a:rPr lang="en-US" sz="2000" b="1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pPr marL="0" indent="0">
              <a:buNone/>
            </a:pPr>
            <a:endParaRPr lang="en-US" sz="2000" dirty="0" smtClean="0">
              <a:latin typeface="Monaco"/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2000" b="1" dirty="0" smtClean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2000" b="1" dirty="0">
                <a:solidFill>
                  <a:srgbClr val="7F0055"/>
                </a:solidFill>
                <a:latin typeface="Monaco"/>
              </a:rPr>
              <a:t>class</a:t>
            </a:r>
            <a:r>
              <a:rPr lang="en-US" sz="2000" b="1" dirty="0">
                <a:solidFill>
                  <a:srgbClr val="000000"/>
                </a:solidFill>
                <a:latin typeface="Monaco"/>
              </a:rPr>
              <a:t> Student </a:t>
            </a:r>
            <a:r>
              <a:rPr lang="en-US" sz="2000" b="1" dirty="0" smtClean="0">
                <a:solidFill>
                  <a:srgbClr val="000000"/>
                </a:solidFill>
                <a:latin typeface="Monaco"/>
              </a:rPr>
              <a:t>{</a:t>
            </a:r>
            <a:endParaRPr lang="en-US" sz="2000" dirty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2000" b="1" dirty="0">
                <a:solidFill>
                  <a:srgbClr val="7F0055"/>
                </a:solidFill>
                <a:latin typeface="Monaco"/>
              </a:rPr>
              <a:t>private</a:t>
            </a:r>
            <a:r>
              <a:rPr lang="en-US" sz="2000" b="1" dirty="0">
                <a:solidFill>
                  <a:srgbClr val="000000"/>
                </a:solidFill>
                <a:latin typeface="Monaco"/>
              </a:rPr>
              <a:t> String </a:t>
            </a:r>
            <a:r>
              <a:rPr lang="en-US" sz="2000" b="1" dirty="0">
                <a:solidFill>
                  <a:srgbClr val="0000C0"/>
                </a:solidFill>
                <a:latin typeface="Monaco"/>
              </a:rPr>
              <a:t>name</a:t>
            </a:r>
            <a:r>
              <a:rPr lang="en-US" sz="2000" b="1" dirty="0">
                <a:solidFill>
                  <a:srgbClr val="000000"/>
                </a:solidFill>
                <a:latin typeface="Monaco"/>
              </a:rPr>
              <a:t>; </a:t>
            </a:r>
            <a:endParaRPr lang="en-US" sz="2000" b="1" dirty="0" smtClean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2000" b="1" dirty="0" smtClean="0">
                <a:solidFill>
                  <a:srgbClr val="3F7F5F"/>
                </a:solidFill>
                <a:latin typeface="Monaco"/>
              </a:rPr>
              <a:t>/</a:t>
            </a:r>
            <a:r>
              <a:rPr lang="en-US" sz="2000" b="1" dirty="0">
                <a:solidFill>
                  <a:srgbClr val="3F7F5F"/>
                </a:solidFill>
                <a:latin typeface="Monaco"/>
              </a:rPr>
              <a:t>/ The name of the student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2000" b="1" dirty="0">
                <a:solidFill>
                  <a:srgbClr val="7F0055"/>
                </a:solidFill>
                <a:latin typeface="Monaco"/>
              </a:rPr>
              <a:t>private</a:t>
            </a:r>
            <a:r>
              <a:rPr lang="en-US" sz="20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2000" b="1" dirty="0" err="1">
                <a:solidFill>
                  <a:srgbClr val="7F0055"/>
                </a:solidFill>
                <a:latin typeface="Monaco"/>
              </a:rPr>
              <a:t>int</a:t>
            </a:r>
            <a:r>
              <a:rPr lang="en-US" sz="20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2000" b="1" dirty="0" err="1">
                <a:solidFill>
                  <a:srgbClr val="0000C0"/>
                </a:solidFill>
                <a:latin typeface="Monaco"/>
              </a:rPr>
              <a:t>rollNumber</a:t>
            </a:r>
            <a:r>
              <a:rPr lang="en-US" sz="2000" b="1" dirty="0">
                <a:solidFill>
                  <a:srgbClr val="000000"/>
                </a:solidFill>
                <a:latin typeface="Monaco"/>
              </a:rPr>
              <a:t>; </a:t>
            </a:r>
            <a:endParaRPr lang="en-US" sz="2000" b="1" dirty="0" smtClean="0">
              <a:solidFill>
                <a:srgbClr val="000000"/>
              </a:solidFill>
              <a:latin typeface="Monaco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rgbClr val="000000"/>
                </a:solidFill>
                <a:latin typeface="Monaco"/>
              </a:rPr>
              <a:t>	</a:t>
            </a:r>
            <a:r>
              <a:rPr lang="en-US" sz="2000" b="1" dirty="0" smtClean="0">
                <a:solidFill>
                  <a:srgbClr val="3F7F5F"/>
                </a:solidFill>
                <a:latin typeface="Monaco"/>
              </a:rPr>
              <a:t>/</a:t>
            </a:r>
            <a:r>
              <a:rPr lang="en-US" sz="2000" b="1" dirty="0">
                <a:solidFill>
                  <a:srgbClr val="3F7F5F"/>
                </a:solidFill>
                <a:latin typeface="Monaco"/>
              </a:rPr>
              <a:t>/ The numeric roll number of the </a:t>
            </a:r>
            <a:r>
              <a:rPr lang="en-US" sz="2000" b="1" dirty="0" smtClean="0">
                <a:solidFill>
                  <a:srgbClr val="3F7F5F"/>
                </a:solidFill>
                <a:latin typeface="Monaco"/>
              </a:rPr>
              <a:t>student</a:t>
            </a:r>
            <a:endParaRPr lang="en-US" sz="2000" b="1" dirty="0">
              <a:solidFill>
                <a:srgbClr val="3F7F5F"/>
              </a:solidFill>
              <a:latin typeface="Monaco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000000"/>
                </a:solidFill>
                <a:highlight>
                  <a:srgbClr val="E8F2FE"/>
                </a:highlight>
                <a:latin typeface="Monaco"/>
              </a:rPr>
              <a:t>}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4312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  <a:tailEnd type="arrow"/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2050</TotalTime>
  <Words>1396</Words>
  <Application>Microsoft Macintosh PowerPoint</Application>
  <PresentationFormat>On-screen Show (4:3)</PresentationFormat>
  <Paragraphs>762</Paragraphs>
  <Slides>43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Default Theme</vt:lpstr>
      <vt:lpstr>Object Oriented Programming</vt:lpstr>
      <vt:lpstr>Objects</vt:lpstr>
      <vt:lpstr>Objects</vt:lpstr>
      <vt:lpstr>Independence and Dependency</vt:lpstr>
      <vt:lpstr>Exercise – The PDS Lab</vt:lpstr>
      <vt:lpstr>The Java Hello World Program</vt:lpstr>
      <vt:lpstr>Compile and Run!</vt:lpstr>
      <vt:lpstr>Object oriented programming</vt:lpstr>
      <vt:lpstr>The Student Object</vt:lpstr>
      <vt:lpstr>The Student Object</vt:lpstr>
      <vt:lpstr>The Student Object</vt:lpstr>
      <vt:lpstr>The Student Object</vt:lpstr>
      <vt:lpstr>The Instructor Object</vt:lpstr>
      <vt:lpstr>The method to do that work</vt:lpstr>
      <vt:lpstr>The final code</vt:lpstr>
      <vt:lpstr>What have we learnt so far?</vt:lpstr>
      <vt:lpstr>Inheritance </vt:lpstr>
      <vt:lpstr>Student, Instructor and Person</vt:lpstr>
      <vt:lpstr>Student as a subclass of Person</vt:lpstr>
      <vt:lpstr>Student as a subclass of Person</vt:lpstr>
      <vt:lpstr>Student as a subclass of Person</vt:lpstr>
      <vt:lpstr>Student as a subclass of Person</vt:lpstr>
      <vt:lpstr>Student as a subclass of Person</vt:lpstr>
      <vt:lpstr>Overriding a super method </vt:lpstr>
      <vt:lpstr>The Student does it differently!</vt:lpstr>
      <vt:lpstr>Abstract class</vt:lpstr>
      <vt:lpstr>LivingBeing</vt:lpstr>
      <vt:lpstr>Interface</vt:lpstr>
      <vt:lpstr>An Interface Movable</vt:lpstr>
      <vt:lpstr>Abstract class vs Interface</vt:lpstr>
      <vt:lpstr>Parameterization </vt:lpstr>
      <vt:lpstr>Test.java – check things out</vt:lpstr>
      <vt:lpstr>Also check out HashMap</vt:lpstr>
      <vt:lpstr>A Basic Name Directory</vt:lpstr>
      <vt:lpstr>Implementation : DynNameDirectory</vt:lpstr>
      <vt:lpstr>Implementation : DynNameDirectory</vt:lpstr>
      <vt:lpstr>Implementation : DynNameDirectory</vt:lpstr>
      <vt:lpstr>Implementation : addStudent</vt:lpstr>
      <vt:lpstr>Implementation : getStudent</vt:lpstr>
      <vt:lpstr>Collections, Lists</vt:lpstr>
      <vt:lpstr>Generics</vt:lpstr>
      <vt:lpstr>Generics</vt:lpstr>
      <vt:lpstr>Advanced in-class Exercise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Association Rule Mining</dc:title>
  <dc:creator>Debapriyo Majumdar</dc:creator>
  <cp:lastModifiedBy>Debapriyo Majumdar</cp:lastModifiedBy>
  <cp:revision>310</cp:revision>
  <dcterms:created xsi:type="dcterms:W3CDTF">2014-08-02T12:52:59Z</dcterms:created>
  <dcterms:modified xsi:type="dcterms:W3CDTF">2014-08-21T08:50:04Z</dcterms:modified>
</cp:coreProperties>
</file>