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480" r:id="rId3"/>
    <p:sldId id="364" r:id="rId4"/>
    <p:sldId id="483" r:id="rId5"/>
    <p:sldId id="388" r:id="rId6"/>
    <p:sldId id="270" r:id="rId7"/>
    <p:sldId id="545" r:id="rId8"/>
    <p:sldId id="546" r:id="rId9"/>
    <p:sldId id="547" r:id="rId10"/>
    <p:sldId id="539" r:id="rId11"/>
    <p:sldId id="538" r:id="rId12"/>
    <p:sldId id="548" r:id="rId13"/>
    <p:sldId id="541" r:id="rId14"/>
    <p:sldId id="542" r:id="rId15"/>
    <p:sldId id="544" r:id="rId16"/>
    <p:sldId id="5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kherjee, Pratyay" initials="MP"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04"/>
    <p:restoredTop sz="67620"/>
  </p:normalViewPr>
  <p:slideViewPr>
    <p:cSldViewPr snapToGrid="0" snapToObjects="1">
      <p:cViewPr varScale="1">
        <p:scale>
          <a:sx n="73" d="100"/>
          <a:sy n="73" d="100"/>
        </p:scale>
        <p:origin x="19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C42DE-D07F-124A-BAA0-3715708FA7CD}" type="datetimeFigureOut">
              <a:rPr lang="en-US" smtClean="0"/>
              <a:t>12/7/18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F1A9-1975-BA40-8CDB-31C0A946ED3E}" type="slidenum">
              <a:rPr lang="en-US" smtClean="0"/>
              <a:t>‹#›</a:t>
            </a:fld>
            <a:endParaRPr lang="en-US"/>
          </a:p>
        </p:txBody>
      </p:sp>
    </p:spTree>
    <p:extLst>
      <p:ext uri="{BB962C8B-B14F-4D97-AF65-F5344CB8AC3E}">
        <p14:creationId xmlns:p14="http://schemas.microsoft.com/office/powerpoint/2010/main" val="329087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start with the notion of program obfuscation. Intuitively speaking, the goal of program obfuscation is to make computer programs </a:t>
            </a:r>
            <a:r>
              <a:rPr lang="en-US" sz="1200" b="0" dirty="0">
                <a:solidFill>
                  <a:srgbClr val="FF0000"/>
                </a:solidFill>
              </a:rPr>
              <a:t>unintelligible</a:t>
            </a:r>
            <a:r>
              <a:rPr lang="en-US" sz="1200" dirty="0">
                <a:solidFill>
                  <a:schemeClr val="tx1"/>
                </a:solidFill>
              </a:rPr>
              <a:t> while preserving their </a:t>
            </a:r>
            <a:r>
              <a:rPr lang="en-US" sz="1200" b="0" dirty="0">
                <a:solidFill>
                  <a:srgbClr val="FF0000"/>
                </a:solidFill>
              </a:rPr>
              <a:t>functionalities.</a:t>
            </a:r>
            <a:r>
              <a:rPr lang="en-US" sz="1200" dirty="0">
                <a:solidFill>
                  <a:srgbClr val="FF0000"/>
                </a:solidFill>
              </a:rPr>
              <a:t> </a:t>
            </a:r>
          </a:p>
          <a:p>
            <a:endParaRPr lang="en-US" sz="1200" dirty="0">
              <a:solidFill>
                <a:srgbClr val="FF0000"/>
              </a:solidFill>
            </a:endParaRPr>
          </a:p>
          <a:p>
            <a:r>
              <a:rPr lang="en-US" sz="1200" dirty="0">
                <a:solidFill>
                  <a:srgbClr val="FF0000"/>
                </a:solidFill>
              </a:rPr>
              <a:t>For example, Alice has a program P with certain functionality. She wants to let Bob execute the program without learning how the program is written.</a:t>
            </a:r>
          </a:p>
          <a:p>
            <a:endParaRPr lang="en-US" sz="1200" baseline="0" dirty="0">
              <a:solidFill>
                <a:srgbClr val="FF0000"/>
              </a:solidFill>
            </a:endParaRPr>
          </a:p>
          <a:p>
            <a:r>
              <a:rPr lang="en-US" sz="1200" baseline="0" dirty="0">
                <a:solidFill>
                  <a:srgbClr val="FF0000"/>
                </a:solidFill>
              </a:rPr>
              <a:t>We want two guarantees for the obfuscated program: First, it should have the same functionality as the original program; Second, we don’t want Bob to learn anything about the program besides its input/output behavior.</a:t>
            </a:r>
          </a:p>
          <a:p>
            <a:endParaRPr lang="en-US" sz="1200" baseline="0" dirty="0">
              <a:solidFill>
                <a:srgbClr val="FF0000"/>
              </a:solidFill>
            </a:endParaRPr>
          </a:p>
          <a:p>
            <a:r>
              <a:rPr lang="en-US" sz="1200" baseline="0" dirty="0">
                <a:solidFill>
                  <a:srgbClr val="FF0000"/>
                </a:solidFill>
              </a:rPr>
              <a:t>In addition, we want the obfuscation overhead to be small (typically polynomial in the security parameter).</a:t>
            </a:r>
          </a:p>
        </p:txBody>
      </p:sp>
      <p:sp>
        <p:nvSpPr>
          <p:cNvPr id="4" name="Slide Number Placeholder 3"/>
          <p:cNvSpPr>
            <a:spLocks noGrp="1"/>
          </p:cNvSpPr>
          <p:nvPr>
            <p:ph type="sldNum" sz="quarter" idx="10"/>
          </p:nvPr>
        </p:nvSpPr>
        <p:spPr/>
        <p:txBody>
          <a:bodyPr/>
          <a:lstStyle/>
          <a:p>
            <a:fld id="{7973DFFA-7BE4-EB42-9C61-70B326C6A18C}" type="slidenum">
              <a:rPr lang="en-US" smtClean="0"/>
              <a:t>2</a:t>
            </a:fld>
            <a:endParaRPr lang="en-US"/>
          </a:p>
        </p:txBody>
      </p:sp>
    </p:spTree>
    <p:extLst>
      <p:ext uri="{BB962C8B-B14F-4D97-AF65-F5344CB8AC3E}">
        <p14:creationId xmlns:p14="http://schemas.microsoft.com/office/powerpoint/2010/main" val="177324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our techniques.</a:t>
            </a:r>
          </a:p>
          <a:p>
            <a:endParaRPr lang="en-US" dirty="0"/>
          </a:p>
          <a:p>
            <a:r>
              <a:rPr lang="en-US" sz="1200" kern="1200" dirty="0">
                <a:solidFill>
                  <a:schemeClr val="tx1"/>
                </a:solidFill>
                <a:effectLst/>
                <a:latin typeface="+mn-lt"/>
                <a:ea typeface="+mn-ea"/>
                <a:cs typeface="+mn-cs"/>
              </a:rPr>
              <a:t>First, we review the composite-order extension of the GGH multilinear map candidate.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propose modifications of composite-order GGH multilinear maps such that all fresh encodings that are needed in our construction can be provided with only polynomial noise.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strengthen the security of Lin’s </a:t>
            </a:r>
            <a:r>
              <a:rPr lang="en-US" sz="1200" kern="1200" dirty="0" err="1">
                <a:solidFill>
                  <a:schemeClr val="tx1"/>
                </a:solidFill>
                <a:effectLst/>
                <a:latin typeface="+mn-lt"/>
                <a:ea typeface="+mn-ea"/>
                <a:cs typeface="+mn-cs"/>
              </a:rPr>
              <a:t>iO</a:t>
            </a:r>
            <a:r>
              <a:rPr lang="en-US" sz="1200" kern="1200" dirty="0">
                <a:solidFill>
                  <a:schemeClr val="tx1"/>
                </a:solidFill>
                <a:effectLst/>
                <a:latin typeface="+mn-lt"/>
                <a:ea typeface="+mn-ea"/>
                <a:cs typeface="+mn-cs"/>
              </a:rPr>
              <a:t> construction via the </a:t>
            </a:r>
            <a:r>
              <a:rPr lang="en-US" sz="1200" dirty="0"/>
              <a:t>self-fortification</a:t>
            </a:r>
            <a:r>
              <a:rPr lang="en-US" sz="1200" kern="1200" dirty="0">
                <a:solidFill>
                  <a:schemeClr val="tx1"/>
                </a:solidFill>
                <a:effectLst/>
                <a:latin typeface="+mn-lt"/>
                <a:ea typeface="+mn-ea"/>
                <a:cs typeface="+mn-cs"/>
              </a:rPr>
              <a:t> techniques, similar to the work of Garg et al. As a result we can prove that our construction is secure in the weak multilinear map model.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9F1A9-1975-BA40-8CDB-31C0A946ED3E}" type="slidenum">
              <a:rPr lang="en-US" smtClean="0"/>
              <a:t>11</a:t>
            </a:fld>
            <a:endParaRPr lang="en-US"/>
          </a:p>
        </p:txBody>
      </p:sp>
    </p:spTree>
    <p:extLst>
      <p:ext uri="{BB962C8B-B14F-4D97-AF65-F5344CB8AC3E}">
        <p14:creationId xmlns:p14="http://schemas.microsoft.com/office/powerpoint/2010/main" val="415847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the composite order </a:t>
            </a:r>
            <a:r>
              <a:rPr lang="en-US" dirty="0" err="1"/>
              <a:t>mmap</a:t>
            </a:r>
            <a:r>
              <a:rPr lang="en-US" dirty="0"/>
              <a:t>, the overall the noise depends on 3 things exponentially, the multiplicative depth k, the level of the fresh encoding </a:t>
            </a:r>
            <a:r>
              <a:rPr lang="en-US" dirty="0" err="1"/>
              <a:t>i</a:t>
            </a:r>
            <a:r>
              <a:rPr lang="en-US" dirty="0"/>
              <a:t>, and the number of primes factors of the modulus t. </a:t>
            </a:r>
          </a:p>
          <a:p>
            <a:endParaRPr lang="en-US" dirty="0"/>
          </a:p>
        </p:txBody>
      </p:sp>
      <p:sp>
        <p:nvSpPr>
          <p:cNvPr id="4" name="Slide Number Placeholder 3"/>
          <p:cNvSpPr>
            <a:spLocks noGrp="1"/>
          </p:cNvSpPr>
          <p:nvPr>
            <p:ph type="sldNum" sz="quarter" idx="10"/>
          </p:nvPr>
        </p:nvSpPr>
        <p:spPr/>
        <p:txBody>
          <a:bodyPr/>
          <a:lstStyle/>
          <a:p>
            <a:fld id="{7973DFFA-7BE4-EB42-9C61-70B326C6A18C}" type="slidenum">
              <a:rPr lang="en-US" smtClean="0"/>
              <a:t>12</a:t>
            </a:fld>
            <a:endParaRPr lang="en-US"/>
          </a:p>
        </p:txBody>
      </p:sp>
    </p:spTree>
    <p:extLst>
      <p:ext uri="{BB962C8B-B14F-4D97-AF65-F5344CB8AC3E}">
        <p14:creationId xmlns:p14="http://schemas.microsoft.com/office/powerpoint/2010/main" val="123272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Using Lin’s techniques, both k and t can be constant. So the question becomes how to </a:t>
            </a:r>
            <a:r>
              <a:rPr lang="en-US" dirty="0"/>
              <a:t>reduce the noise in fresh encodings with high level.</a:t>
            </a:r>
            <a:endParaRPr lang="en-US" sz="1200" kern="1200" dirty="0">
              <a:solidFill>
                <a:schemeClr val="tx1"/>
              </a:solidFill>
              <a:effectLst/>
              <a:latin typeface="+mn-lt"/>
              <a:ea typeface="+mn-ea"/>
              <a:cs typeface="+mn-cs"/>
            </a:endParaRPr>
          </a:p>
          <a:p>
            <a:endParaRPr lang="en-US" dirty="0"/>
          </a:p>
          <a:p>
            <a:r>
              <a:rPr lang="en-US" dirty="0"/>
              <a:t>Our technique is tailored to our specific IO construction which is a variant of Lin’s construction. </a:t>
            </a:r>
            <a:r>
              <a:rPr lang="en-US" sz="1200" kern="1200" dirty="0">
                <a:solidFill>
                  <a:schemeClr val="tx1"/>
                </a:solidFill>
                <a:effectLst/>
                <a:latin typeface="+mn-lt"/>
                <a:ea typeface="+mn-ea"/>
                <a:cs typeface="+mn-cs"/>
              </a:rPr>
              <a:t>At a high level, we first observe that in our obfuscation construction many levels are never used. Then we modify our sampling procedure to make noise </a:t>
            </a:r>
            <a:r>
              <a:rPr lang="en-US" dirty="0"/>
              <a:t>for the used levels polynomial, while increasing noise for unused levels without affecting the overall noise required for the basic security of the encoding.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the accumulated noise at the top level becomes exponential in k and t and polynomial in </a:t>
            </a:r>
            <a:r>
              <a:rPr lang="en-US" dirty="0"/>
              <a:t>the level of the fresh encoding </a:t>
            </a:r>
            <a:r>
              <a:rPr lang="en-US" dirty="0" err="1"/>
              <a:t>i</a:t>
            </a:r>
            <a:r>
              <a:rPr lang="en-US" dirty="0"/>
              <a:t>. Because k and t are constants, the overall noise is polynomial.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29F1A9-1975-BA40-8CDB-31C0A946ED3E}" type="slidenum">
              <a:rPr lang="en-US" smtClean="0"/>
              <a:t>13</a:t>
            </a:fld>
            <a:endParaRPr lang="en-US"/>
          </a:p>
        </p:txBody>
      </p:sp>
    </p:spTree>
    <p:extLst>
      <p:ext uri="{BB962C8B-B14F-4D97-AF65-F5344CB8AC3E}">
        <p14:creationId xmlns:p14="http://schemas.microsoft.com/office/powerpoint/2010/main" val="366650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to prove security of our IO construction in the weak multilinear map model, we make another modification to Lin's IO construction for the seed class circuits using a </a:t>
            </a:r>
            <a:r>
              <a:rPr lang="en-US" sz="1200" dirty="0"/>
              <a:t>self-fortification</a:t>
            </a:r>
            <a:r>
              <a:rPr lang="en-US" sz="1200" kern="1200" dirty="0">
                <a:solidFill>
                  <a:schemeClr val="tx1"/>
                </a:solidFill>
                <a:effectLst/>
                <a:latin typeface="+mn-lt"/>
                <a:ea typeface="+mn-ea"/>
                <a:cs typeface="+mn-cs"/>
              </a:rPr>
              <a:t> technique similar to the work of Garg et al.</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 high level, consider a universal circuit U that takes as input the circuit C and input x and outputs C(x). When initiated with composite-order multilinear maps, a correct evaluation will give an encoding of this at the highest level. Then zero-testing will reveal the output.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29F1A9-1975-BA40-8CDB-31C0A946ED3E}" type="slidenum">
              <a:rPr lang="en-US" smtClean="0"/>
              <a:t>14</a:t>
            </a:fld>
            <a:endParaRPr lang="en-US"/>
          </a:p>
        </p:txBody>
      </p:sp>
    </p:spTree>
    <p:extLst>
      <p:ext uri="{BB962C8B-B14F-4D97-AF65-F5344CB8AC3E}">
        <p14:creationId xmlns:p14="http://schemas.microsoft.com/office/powerpoint/2010/main" val="193418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idea is to add an extra slot, say the last slot, for PRF computation such that a correct computation produces an encoding of this at the top level.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Notice that the computation is not affected by the PRF output since the value in the last slot is still 0 mod g_{t+1}. However, we can show that a successful zero-test returns a ring element that has a PRF value as a blinding factor. Therefore it is secure against the annihilation attacks and we can prove security in the weak multilinear map model.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29F1A9-1975-BA40-8CDB-31C0A946ED3E}" type="slidenum">
              <a:rPr lang="en-US" smtClean="0"/>
              <a:t>15</a:t>
            </a:fld>
            <a:endParaRPr lang="en-US"/>
          </a:p>
        </p:txBody>
      </p:sp>
    </p:spTree>
    <p:extLst>
      <p:ext uri="{BB962C8B-B14F-4D97-AF65-F5344CB8AC3E}">
        <p14:creationId xmlns:p14="http://schemas.microsoft.com/office/powerpoint/2010/main" val="349981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a:t>
            </a:r>
            <a:r>
              <a:rPr lang="en-US" sz="1200" kern="1200" dirty="0">
                <a:solidFill>
                  <a:schemeClr val="tx1"/>
                </a:solidFill>
                <a:effectLst/>
                <a:latin typeface="+mn-lt"/>
                <a:ea typeface="+mn-ea"/>
                <a:cs typeface="+mn-cs"/>
              </a:rPr>
              <a:t> we first review the composite-order extension of the GGH multilinear map candidate. Then we propose modifications such that all fresh encodings needed in our construction can be provided with only polynomial noise. Finally we strengthen the security of Lin’s IO construction via the </a:t>
            </a:r>
            <a:r>
              <a:rPr lang="en-US" sz="1200" dirty="0"/>
              <a:t>self-fortification</a:t>
            </a:r>
            <a:r>
              <a:rPr lang="en-US" sz="1200" kern="1200" dirty="0">
                <a:solidFill>
                  <a:schemeClr val="tx1"/>
                </a:solidFill>
                <a:effectLst/>
                <a:latin typeface="+mn-lt"/>
                <a:ea typeface="+mn-ea"/>
                <a:cs typeface="+mn-cs"/>
              </a:rPr>
              <a:t> techniques.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Combined with Lin’s bootstrapping techniques, </a:t>
            </a:r>
            <a:r>
              <a:rPr lang="en-US" sz="1200" i="0" dirty="0"/>
              <a:t>we obtain </a:t>
            </a:r>
            <a:r>
              <a:rPr lang="en-US" sz="1200" dirty="0"/>
              <a:t>a candidate IO construction with </a:t>
            </a:r>
            <a:r>
              <a:rPr lang="en-US" sz="1200" dirty="0">
                <a:solidFill>
                  <a:srgbClr val="FF0000"/>
                </a:solidFill>
              </a:rPr>
              <a:t>polynomial noise</a:t>
            </a:r>
            <a:r>
              <a:rPr lang="en-US" sz="1200" dirty="0"/>
              <a:t> and is proven secure in the </a:t>
            </a:r>
            <a:r>
              <a:rPr lang="en-US" sz="1200" dirty="0">
                <a:solidFill>
                  <a:srgbClr val="FF0000"/>
                </a:solidFill>
              </a:rPr>
              <a:t>weak multilinear map model</a:t>
            </a:r>
            <a:r>
              <a:rPr lang="en-US" sz="1200" dirty="0">
                <a:solidFill>
                  <a:schemeClr val="bg1"/>
                </a:solidFill>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9F1A9-1975-BA40-8CDB-31C0A946ED3E}" type="slidenum">
              <a:rPr lang="en-US" smtClean="0"/>
              <a:t>16</a:t>
            </a:fld>
            <a:endParaRPr lang="en-US"/>
          </a:p>
        </p:txBody>
      </p:sp>
    </p:spTree>
    <p:extLst>
      <p:ext uri="{BB962C8B-B14F-4D97-AF65-F5344CB8AC3E}">
        <p14:creationId xmlns:p14="http://schemas.microsoft.com/office/powerpoint/2010/main" val="8848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notion of program obfuscation was first formalized by Barak et al in 2001. </a:t>
            </a:r>
          </a:p>
          <a:p>
            <a:endParaRPr lang="en-US" sz="1200" dirty="0"/>
          </a:p>
          <a:p>
            <a:r>
              <a:rPr lang="en-US" sz="1200" dirty="0"/>
              <a:t>Unfortunately the most natural definition, Virtual Black Box (VBB) obfuscation, where Bob is only given black-box access to the obfuscated program, is proven to be impossible.</a:t>
            </a:r>
          </a:p>
          <a:p>
            <a:endParaRPr lang="en-US" baseline="0" dirty="0"/>
          </a:p>
          <a:p>
            <a:r>
              <a:rPr lang="en-US" dirty="0"/>
              <a:t>However, in the same work the authors proposed a</a:t>
            </a:r>
            <a:r>
              <a:rPr lang="en-US" baseline="0" dirty="0"/>
              <a:t> weaker definition known as </a:t>
            </a:r>
            <a:r>
              <a:rPr lang="en-US" sz="1200" kern="1200" baseline="0" dirty="0">
                <a:solidFill>
                  <a:schemeClr val="tx1"/>
                </a:solidFill>
                <a:latin typeface="+mn-lt"/>
                <a:ea typeface="+mn-ea"/>
                <a:cs typeface="+mn-cs"/>
              </a:rPr>
              <a:t>i</a:t>
            </a:r>
            <a:r>
              <a:rPr lang="en-US" sz="1200" kern="1200" dirty="0">
                <a:solidFill>
                  <a:schemeClr val="tx1"/>
                </a:solidFill>
                <a:latin typeface="+mn-lt"/>
                <a:ea typeface="+mn-ea"/>
                <a:cs typeface="+mn-cs"/>
              </a:rPr>
              <a:t>ndistinguishability obfuscation (IO). </a:t>
            </a:r>
            <a:r>
              <a:rPr lang="en-US" baseline="0" dirty="0"/>
              <a:t>The weaker definition considers two programs P1 and P2 that are functionally equivalent. Now we call the obfuscation algorithm O as IO if for any such pair of functionally equivalent programs the following two experiments are computationally indistinguishable to Bob. In one experiment Alice sends obfuscation of P1 and in the other she sends obfuscation of P2. </a:t>
            </a:r>
          </a:p>
          <a:p>
            <a:endParaRPr lang="en-US" baseline="0" dirty="0"/>
          </a:p>
          <a:p>
            <a:r>
              <a:rPr lang="en-US" baseline="0" dirty="0"/>
              <a:t>This weaker definition is not as natural as VBB obfuscation. In fact it is not clear what information it can hide which seems necessary for crypto. However, later in 2007 </a:t>
            </a:r>
            <a:r>
              <a:rPr lang="en-US" baseline="0" dirty="0" err="1"/>
              <a:t>Goldwasser</a:t>
            </a:r>
            <a:r>
              <a:rPr lang="en-US" baseline="0" dirty="0"/>
              <a:t> and </a:t>
            </a:r>
            <a:r>
              <a:rPr lang="en-US" baseline="0" dirty="0" err="1"/>
              <a:t>Rothblum</a:t>
            </a:r>
            <a:r>
              <a:rPr lang="en-US" baseline="0" dirty="0"/>
              <a:t> proved that this definition is the best possible definition. In other words, if P is a program such that its implementation always outputs some additional information than the VBB implementation of P, then IO does NOT leak any more information.</a:t>
            </a:r>
          </a:p>
          <a:p>
            <a:endParaRPr lang="en-US" baseline="0" dirty="0"/>
          </a:p>
          <a:p>
            <a:r>
              <a:rPr lang="en-US" baseline="0" dirty="0"/>
              <a:t>More importantly, a lot of research in the past few years showed that IO is actually sufficient for most applications in crypto.</a:t>
            </a:r>
          </a:p>
        </p:txBody>
      </p:sp>
      <p:sp>
        <p:nvSpPr>
          <p:cNvPr id="4" name="Slide Number Placeholder 3"/>
          <p:cNvSpPr>
            <a:spLocks noGrp="1"/>
          </p:cNvSpPr>
          <p:nvPr>
            <p:ph type="sldNum" sz="quarter" idx="10"/>
          </p:nvPr>
        </p:nvSpPr>
        <p:spPr/>
        <p:txBody>
          <a:bodyPr/>
          <a:lstStyle/>
          <a:p>
            <a:fld id="{7973DFFA-7BE4-EB42-9C61-70B326C6A18C}" type="slidenum">
              <a:rPr lang="en-US" smtClean="0"/>
              <a:t>3</a:t>
            </a:fld>
            <a:endParaRPr lang="en-US"/>
          </a:p>
        </p:txBody>
      </p:sp>
    </p:spTree>
    <p:extLst>
      <p:ext uri="{BB962C8B-B14F-4D97-AF65-F5344CB8AC3E}">
        <p14:creationId xmlns:p14="http://schemas.microsoft.com/office/powerpoint/2010/main" val="419595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obfuscation we can create a Crypto paradise, sometimes also called as </a:t>
            </a:r>
            <a:r>
              <a:rPr lang="en-US" baseline="0" dirty="0" err="1"/>
              <a:t>Obfustopia</a:t>
            </a:r>
            <a:r>
              <a:rPr lang="en-US" baseline="0" dirty="0"/>
              <a:t>. Let’s take a closer look into </a:t>
            </a:r>
            <a:r>
              <a:rPr lang="en-US" baseline="0" dirty="0" err="1"/>
              <a:t>obfustopia</a:t>
            </a:r>
            <a:r>
              <a:rPr lang="en-US" baseline="0" dirty="0"/>
              <a:t>….</a:t>
            </a:r>
            <a:endParaRPr lang="en-US" dirty="0"/>
          </a:p>
        </p:txBody>
      </p:sp>
      <p:sp>
        <p:nvSpPr>
          <p:cNvPr id="4" name="Slide Number Placeholder 3"/>
          <p:cNvSpPr>
            <a:spLocks noGrp="1"/>
          </p:cNvSpPr>
          <p:nvPr>
            <p:ph type="sldNum" sz="quarter" idx="10"/>
          </p:nvPr>
        </p:nvSpPr>
        <p:spPr/>
        <p:txBody>
          <a:bodyPr/>
          <a:lstStyle/>
          <a:p>
            <a:fld id="{7973DFFA-7BE4-EB42-9C61-70B326C6A18C}" type="slidenum">
              <a:rPr lang="en-US" smtClean="0"/>
              <a:t>4</a:t>
            </a:fld>
            <a:endParaRPr lang="en-US"/>
          </a:p>
        </p:txBody>
      </p:sp>
    </p:spTree>
    <p:extLst>
      <p:ext uri="{BB962C8B-B14F-4D97-AF65-F5344CB8AC3E}">
        <p14:creationId xmlns:p14="http://schemas.microsoft.com/office/powerpoint/2010/main" val="320787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IO we can construct</a:t>
            </a:r>
            <a:r>
              <a:rPr lang="en-US" baseline="0" dirty="0"/>
              <a:t> lots of crypto primitives. In fact the outreach of IO is so vast that people sometimes say that “Obfuscation is Crypto-complete”. That is, if we can construct Obfuscation, then we are DONE in Crypto. It is not entirely accurate but to some extent it shows how powerful IO is.</a:t>
            </a:r>
            <a:endParaRPr lang="en-US" dirty="0"/>
          </a:p>
        </p:txBody>
      </p:sp>
      <p:sp>
        <p:nvSpPr>
          <p:cNvPr id="4" name="Slide Number Placeholder 3"/>
          <p:cNvSpPr>
            <a:spLocks noGrp="1"/>
          </p:cNvSpPr>
          <p:nvPr>
            <p:ph type="sldNum" sz="quarter" idx="10"/>
          </p:nvPr>
        </p:nvSpPr>
        <p:spPr/>
        <p:txBody>
          <a:bodyPr/>
          <a:lstStyle/>
          <a:p>
            <a:fld id="{7973DFFA-7BE4-EB42-9C61-70B326C6A18C}" type="slidenum">
              <a:rPr lang="en-US" smtClean="0"/>
              <a:t>5</a:t>
            </a:fld>
            <a:endParaRPr lang="en-US"/>
          </a:p>
        </p:txBody>
      </p:sp>
    </p:spTree>
    <p:extLst>
      <p:ext uri="{BB962C8B-B14F-4D97-AF65-F5344CB8AC3E}">
        <p14:creationId xmlns:p14="http://schemas.microsoft.com/office/powerpoint/2010/main" val="258508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2060"/>
                </a:solidFill>
              </a:rPr>
              <a:t>The first candidate construction of IO is given by Garg et al in 201</a:t>
            </a:r>
            <a:r>
              <a:rPr lang="en-US" altLang="zh-CN" sz="1200" dirty="0">
                <a:solidFill>
                  <a:srgbClr val="002060"/>
                </a:solidFill>
              </a:rPr>
              <a:t>3</a:t>
            </a:r>
            <a:r>
              <a:rPr lang="en-US" sz="1200" dirty="0">
                <a:solidFill>
                  <a:srgbClr val="002060"/>
                </a:solidFill>
              </a:rPr>
              <a:t>, based on new candidate constructions of multilinear maps. Since then a lot of IO candidates are constructed based on multilinear maps.</a:t>
            </a:r>
          </a:p>
          <a:p>
            <a:endParaRPr lang="en-US" sz="1200" dirty="0">
              <a:solidFill>
                <a:srgbClr val="002060"/>
              </a:solidFill>
            </a:endParaRPr>
          </a:p>
          <a:p>
            <a:r>
              <a:rPr lang="en-US" sz="1200" dirty="0">
                <a:solidFill>
                  <a:srgbClr val="002060"/>
                </a:solidFill>
              </a:rPr>
              <a:t>However, the security of </a:t>
            </a:r>
            <a:r>
              <a:rPr lang="en-US" sz="1200" dirty="0" err="1">
                <a:solidFill>
                  <a:srgbClr val="002060"/>
                </a:solidFill>
              </a:rPr>
              <a:t>mmaps</a:t>
            </a:r>
            <a:r>
              <a:rPr lang="en-US" sz="1200" dirty="0">
                <a:solidFill>
                  <a:srgbClr val="002060"/>
                </a:solidFill>
              </a:rPr>
              <a:t> is poorly understood. In particular, there are various attacks found on the existing constructions of </a:t>
            </a:r>
            <a:r>
              <a:rPr lang="en-US" sz="1200" dirty="0" err="1">
                <a:solidFill>
                  <a:srgbClr val="002060"/>
                </a:solidFill>
              </a:rPr>
              <a:t>mmaps</a:t>
            </a:r>
            <a:r>
              <a:rPr lang="en-US" sz="1200" dirty="0">
                <a:solidFill>
                  <a:srgbClr val="002060"/>
                </a:solidFill>
              </a:rPr>
              <a:t>.</a:t>
            </a:r>
            <a:endParaRPr lang="en-US" dirty="0"/>
          </a:p>
        </p:txBody>
      </p:sp>
      <p:sp>
        <p:nvSpPr>
          <p:cNvPr id="4" name="Slide Number Placeholder 3"/>
          <p:cNvSpPr>
            <a:spLocks noGrp="1"/>
          </p:cNvSpPr>
          <p:nvPr>
            <p:ph type="sldNum" sz="quarter" idx="10"/>
          </p:nvPr>
        </p:nvSpPr>
        <p:spPr/>
        <p:txBody>
          <a:bodyPr/>
          <a:lstStyle/>
          <a:p>
            <a:fld id="{7973DFFA-7BE4-EB42-9C61-70B326C6A18C}" type="slidenum">
              <a:rPr lang="en-US" smtClean="0"/>
              <a:t>6</a:t>
            </a:fld>
            <a:endParaRPr lang="en-US"/>
          </a:p>
        </p:txBody>
      </p:sp>
    </p:spTree>
    <p:extLst>
      <p:ext uri="{BB962C8B-B14F-4D97-AF65-F5344CB8AC3E}">
        <p14:creationId xmlns:p14="http://schemas.microsoft.com/office/powerpoint/2010/main" val="328114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Let me now briefly talk about Multilinear maps. I will be giving a oversimplified description over </a:t>
                </a:r>
                <a14:m>
                  <m:oMath xmlns:m="http://schemas.openxmlformats.org/officeDocument/2006/math">
                    <m:r>
                      <a:rPr lang="el-GR" sz="1200" b="1" i="1" dirty="0" smtClean="0">
                        <a:latin typeface="Cambria Math" charset="0"/>
                        <a:ea typeface="Cambria Math" charset="0"/>
                        <a:cs typeface="Cambria Math" charset="0"/>
                      </a:rPr>
                      <m:t>ℤ</m:t>
                    </m:r>
                    <m:r>
                      <m:rPr>
                        <m:sty m:val="p"/>
                      </m:rPr>
                      <a:rPr lang="en-US" sz="1200" b="0" i="0" baseline="-25000" dirty="0" smtClean="0">
                        <a:latin typeface="Cambria Math" panose="02040503050406030204" pitchFamily="18" charset="0"/>
                        <a:ea typeface="Cambria Math" charset="0"/>
                        <a:cs typeface="Cambria Math" charset="0"/>
                      </a:rPr>
                      <m:t>p</m:t>
                    </m:r>
                  </m:oMath>
                </a14:m>
                <a:r>
                  <a:rPr lang="en-US" baseline="0" dirty="0"/>
                  <a:t> which is enough for communicating the overview. </a:t>
                </a:r>
              </a:p>
              <a:p>
                <a:endParaRPr lang="en-US" baseline="0" dirty="0"/>
              </a:p>
              <a:p>
                <a:r>
                  <a:rPr lang="en-US" baseline="0" dirty="0"/>
                  <a:t>Let's assume there are k levels in total.</a:t>
                </a:r>
              </a:p>
              <a:p>
                <a:endParaRPr lang="en-US" baseline="0" dirty="0"/>
              </a:p>
              <a:p>
                <a:r>
                  <a:rPr lang="en-US" baseline="0" dirty="0"/>
                  <a:t>Now let's assume we have a randomized procedure that, given some integer x in </a:t>
                </a:r>
                <a:r>
                  <a:rPr lang="en-US" baseline="0" dirty="0" err="1"/>
                  <a:t>Z_p</a:t>
                </a:r>
                <a:r>
                  <a:rPr lang="en-US" baseline="0" dirty="0"/>
                  <a:t> as input chooses a random noise r in </a:t>
                </a:r>
                <a:r>
                  <a:rPr lang="en-US" baseline="0" dirty="0" err="1"/>
                  <a:t>Z_p</a:t>
                </a:r>
                <a:r>
                  <a:rPr lang="en-US" baseline="0" dirty="0"/>
                  <a:t> and outputs a that is equal to x + p . </a:t>
                </a:r>
                <a:r>
                  <a:rPr lang="en-US" baseline="0" dirty="0" err="1"/>
                  <a:t>r^i</a:t>
                </a:r>
                <a:r>
                  <a:rPr lang="en-US" baseline="0" dirty="0"/>
                  <a:t>  for a small noise r</a:t>
                </a:r>
              </a:p>
              <a:p>
                <a:endParaRPr lang="en-US" baseline="0" dirty="0"/>
              </a:p>
              <a:p>
                <a:r>
                  <a:rPr lang="en-US" baseline="0" dirty="0"/>
                  <a:t>Also assume that we have access to a deterministic procedure which encodes any integer a at level </a:t>
                </a:r>
                <a:r>
                  <a:rPr lang="en-US" baseline="0" dirty="0" err="1"/>
                  <a:t>i</a:t>
                </a:r>
                <a:r>
                  <a:rPr lang="en-US" baseline="0" dirty="0"/>
                  <a:t> to produce an encoding such that from that encoding it is hard to find out the input -- that's the basic guarantee. </a:t>
                </a:r>
              </a:p>
              <a:p>
                <a:endParaRPr lang="en-US" baseline="0" dirty="0"/>
              </a:p>
              <a:p>
                <a:r>
                  <a:rPr lang="en-US" baseline="0" dirty="0"/>
                  <a:t>Now the encoding algorithm encodes elements in </a:t>
                </a:r>
                <a:r>
                  <a:rPr lang="en-US" baseline="0" dirty="0" err="1"/>
                  <a:t>Z_p</a:t>
                </a:r>
                <a:r>
                  <a:rPr lang="en-US" baseline="0" dirty="0"/>
                  <a:t> at some level </a:t>
                </a:r>
                <a:r>
                  <a:rPr lang="en-US" baseline="0" dirty="0" err="1"/>
                  <a:t>i</a:t>
                </a:r>
                <a:r>
                  <a:rPr lang="en-US" baseline="0" dirty="0"/>
                  <a:t> just sampling some a that is equal to x mod p and then output the encoding of a at level </a:t>
                </a:r>
                <a:r>
                  <a:rPr lang="en-US" baseline="0" dirty="0" err="1"/>
                  <a:t>i</a:t>
                </a:r>
                <a:r>
                  <a:rPr lang="en-US" baseline="0" dirty="0"/>
                  <a:t>.  Note that it is a private procedure. </a:t>
                </a:r>
              </a:p>
              <a:p>
                <a:endParaRPr lang="en-US" baseline="0" dirty="0"/>
              </a:p>
              <a:p>
                <a:r>
                  <a:rPr lang="en-US" baseline="0" dirty="0"/>
                  <a:t>It allows homomorphic operations guided by the levels. Addition is allowed in the same level and multiplication in different levels until it hits the ceiling at level k.</a:t>
                </a:r>
              </a:p>
              <a:p>
                <a:endParaRPr lang="en-US" baseline="0" dirty="0"/>
              </a:p>
              <a:p>
                <a:r>
                  <a:rPr lang="en-US" baseline="0" dirty="0"/>
                  <a:t>Until now the scheme has nothing special apart from a graded homomorphic encryption. What makes it so interesting is the Zero-test procedure . This procedure checks an encoding at the top-level and checks if it is an encoding of 0 mod p, in other words if it is a multiple of p.  In the ideal model it just returns an yes/no answer. </a:t>
                </a:r>
              </a:p>
              <a:p>
                <a:endParaRPr lang="en-US" baseline="0" dirty="0"/>
              </a:p>
              <a:p>
                <a:r>
                  <a:rPr lang="en-US" baseline="0" dirty="0"/>
                  <a:t>So an ideal model </a:t>
                </a:r>
                <a:r>
                  <a:rPr lang="en-US" baseline="0" dirty="0" err="1"/>
                  <a:t>mmap</a:t>
                </a:r>
                <a:r>
                  <a:rPr lang="en-US" baseline="0" dirty="0"/>
                  <a:t> allows one to do homomorphic computation over </a:t>
                </a:r>
                <a:r>
                  <a:rPr lang="en-US" baseline="0" dirty="0" err="1"/>
                  <a:t>Z_p</a:t>
                </a:r>
                <a:r>
                  <a:rPr lang="en-US" baseline="0" dirty="0"/>
                  <a:t> and tests if an element at top level is 0 mod p. </a:t>
                </a:r>
              </a:p>
              <a:p>
                <a:endParaRPr lang="en-US" baseline="0" dirty="0"/>
              </a:p>
              <a:p>
                <a:r>
                  <a:rPr lang="en-US" baseline="0" dirty="0"/>
                  <a:t>However, in approximate </a:t>
                </a:r>
                <a:r>
                  <a:rPr lang="en-US" baseline="0" dirty="0" err="1"/>
                  <a:t>mMAP</a:t>
                </a:r>
                <a:r>
                  <a:rPr lang="en-US" baseline="0" dirty="0"/>
                  <a:t> such ZTEST reveals not only yes/no but some concrete information (the noise in this case) and that is found to be problematic. </a:t>
                </a:r>
              </a:p>
              <a:p>
                <a:endParaRPr lang="en-US" baseline="0" dirty="0"/>
              </a:p>
              <a:p>
                <a:r>
                  <a:rPr lang="en-US" baseline="0" dirty="0"/>
                  <a:t>To address this we will be working in weak MMAP model in that the </a:t>
                </a:r>
                <a:r>
                  <a:rPr lang="en-US" baseline="0" dirty="0" err="1"/>
                  <a:t>Ztest</a:t>
                </a:r>
                <a:r>
                  <a:rPr lang="en-US" baseline="0" dirty="0"/>
                  <a:t> returns the multiplicative factor in case the element is indeed 0 and just signals a flag otherwise. This is one of our main contribution. </a:t>
                </a:r>
              </a:p>
              <a:p>
                <a:endParaRPr lang="en-US" baseline="0" dirty="0"/>
              </a:p>
              <a:p>
                <a:r>
                  <a:rPr lang="en-US" baseline="0" dirty="0"/>
                  <a:t>Now, let’s looking into the factors the noise is dependent on. </a:t>
                </a:r>
              </a:p>
              <a:p>
                <a:endParaRPr lang="en-US" baseline="0" dirty="0"/>
              </a:p>
              <a:p>
                <a:r>
                  <a:rPr lang="en-US" baseline="0" dirty="0"/>
                  <a:t>First, note that noise is exponentially dependent on the level, that is </a:t>
                </a:r>
                <a:r>
                  <a:rPr lang="en-US" baseline="0" dirty="0" err="1"/>
                  <a:t>i</a:t>
                </a:r>
                <a:r>
                  <a:rPr lang="en-US" baseline="0" dirty="0"/>
                  <a:t>,  it is encoded fresh. </a:t>
                </a:r>
              </a:p>
              <a:p>
                <a:endParaRPr lang="en-US" baseline="0" dirty="0"/>
              </a:p>
              <a:p>
                <a:r>
                  <a:rPr lang="en-US" baseline="0" dirty="0"/>
                  <a:t>Second, each multiplication accumulates more noise and consequently it grows exponentially with multiplicative depth, eventually becoming proportional to </a:t>
                </a:r>
                <a:r>
                  <a:rPr lang="en-US" baseline="0" dirty="0" err="1"/>
                  <a:t>exp</a:t>
                </a:r>
                <a:r>
                  <a:rPr lang="en-US" baseline="0" dirty="0"/>
                  <a:t>(k) at the top level. </a:t>
                </a:r>
              </a:p>
              <a:p>
                <a:r>
                  <a:rPr lang="en-US" baseline="0" dirty="0"/>
                  <a:t> </a:t>
                </a:r>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aseline="0" dirty="0"/>
                  <a:t>Let me now briefly talk about Multilinear maps. I will be giving a simple description over </a:t>
                </a:r>
                <a:r>
                  <a:rPr lang="el-GR" sz="1200" b="1" i="0" dirty="0">
                    <a:latin typeface="Cambria Math" charset="0"/>
                    <a:ea typeface="Cambria Math" charset="0"/>
                    <a:cs typeface="Cambria Math" charset="0"/>
                  </a:rPr>
                  <a:t>ℤ</a:t>
                </a:r>
                <a:r>
                  <a:rPr lang="en-US" sz="1200" b="0" i="0" baseline="-25000" dirty="0">
                    <a:latin typeface="Cambria Math" panose="02040503050406030204" pitchFamily="18" charset="0"/>
                    <a:ea typeface="Cambria Math" charset="0"/>
                    <a:cs typeface="Cambria Math" charset="0"/>
                  </a:rPr>
                  <a:t>p</a:t>
                </a:r>
                <a:r>
                  <a:rPr lang="en-US" baseline="0" dirty="0"/>
                  <a:t> </a:t>
                </a:r>
              </a:p>
              <a:p>
                <a:endParaRPr lang="en-US" baseline="0" dirty="0"/>
              </a:p>
              <a:p>
                <a:r>
                  <a:rPr lang="en-US" baseline="0" dirty="0"/>
                  <a:t>Let's assume there are k levels in total.</a:t>
                </a:r>
              </a:p>
              <a:p>
                <a:endParaRPr lang="en-US" baseline="0" dirty="0"/>
              </a:p>
              <a:p>
                <a:r>
                  <a:rPr lang="en-US" baseline="0" dirty="0"/>
                  <a:t>Now let's assume we have a randomized procedure that, given some integer x\in </a:t>
                </a:r>
                <a:r>
                  <a:rPr lang="en-US" baseline="0" dirty="0" err="1"/>
                  <a:t>Z_p</a:t>
                </a:r>
                <a:r>
                  <a:rPr lang="en-US" baseline="0" dirty="0"/>
                  <a:t> as input chooses a random noise r in </a:t>
                </a:r>
                <a:r>
                  <a:rPr lang="en-US" baseline="0" dirty="0" err="1"/>
                  <a:t>Z_p</a:t>
                </a:r>
                <a:r>
                  <a:rPr lang="en-US" baseline="0" dirty="0"/>
                  <a:t> and outputs a that is equal to x + p . </a:t>
                </a:r>
                <a:r>
                  <a:rPr lang="en-US" baseline="0" dirty="0" err="1"/>
                  <a:t>r^i</a:t>
                </a:r>
                <a:r>
                  <a:rPr lang="en-US" baseline="0" dirty="0"/>
                  <a:t>  for a small noise r  Essentially it is just outputting a value that is equal to the input mod p, but over Z it looks kind of random due to additional randomization.</a:t>
                </a:r>
              </a:p>
              <a:p>
                <a:endParaRPr lang="en-US" baseline="0" dirty="0"/>
              </a:p>
              <a:p>
                <a:r>
                  <a:rPr lang="en-US" baseline="0" dirty="0"/>
                  <a:t>Also assume </a:t>
                </a:r>
                <a:r>
                  <a:rPr lang="en-US" baseline="0" dirty="0" err="1"/>
                  <a:t>thet</a:t>
                </a:r>
                <a:r>
                  <a:rPr lang="en-US" baseline="0" dirty="0"/>
                  <a:t> we have access to a deterministic procedure which </a:t>
                </a:r>
                <a:r>
                  <a:rPr lang="en-US" baseline="0" dirty="0" err="1"/>
                  <a:t>enocodes</a:t>
                </a:r>
                <a:r>
                  <a:rPr lang="en-US" baseline="0" dirty="0"/>
                  <a:t> any integer a at level </a:t>
                </a:r>
                <a:r>
                  <a:rPr lang="en-US" baseline="0" dirty="0" err="1"/>
                  <a:t>i</a:t>
                </a:r>
                <a:r>
                  <a:rPr lang="en-US" baseline="0" dirty="0"/>
                  <a:t> to produce an encoding such that from that encoding it is hard to find out the input -- that's the basic guarantee. </a:t>
                </a:r>
              </a:p>
              <a:p>
                <a:endParaRPr lang="en-US" baseline="0" dirty="0"/>
              </a:p>
              <a:p>
                <a:r>
                  <a:rPr lang="en-US" baseline="0" dirty="0"/>
                  <a:t>Now the encoding algorithm encodes </a:t>
                </a:r>
                <a:r>
                  <a:rPr lang="en-US" baseline="0" dirty="0" err="1"/>
                  <a:t>elemnts</a:t>
                </a:r>
                <a:r>
                  <a:rPr lang="en-US" baseline="0" dirty="0"/>
                  <a:t> in </a:t>
                </a:r>
                <a:r>
                  <a:rPr lang="en-US" baseline="0" dirty="0" err="1"/>
                  <a:t>Z_p</a:t>
                </a:r>
                <a:r>
                  <a:rPr lang="en-US" baseline="0" dirty="0"/>
                  <a:t> at some level </a:t>
                </a:r>
                <a:r>
                  <a:rPr lang="en-US" baseline="0" dirty="0" err="1"/>
                  <a:t>i</a:t>
                </a:r>
                <a:r>
                  <a:rPr lang="en-US" baseline="0" dirty="0"/>
                  <a:t> just sampling some a that is equal to x mod p and then output the encoding of a at level </a:t>
                </a:r>
                <a:r>
                  <a:rPr lang="en-US" baseline="0" dirty="0" err="1"/>
                  <a:t>i</a:t>
                </a:r>
                <a:r>
                  <a:rPr lang="en-US" baseline="0" dirty="0"/>
                  <a:t>.  Note that it is a private procedure. </a:t>
                </a:r>
              </a:p>
              <a:p>
                <a:endParaRPr lang="en-US" baseline="0" dirty="0"/>
              </a:p>
              <a:p>
                <a:r>
                  <a:rPr lang="en-US" baseline="0" dirty="0"/>
                  <a:t>It allows homomorphic operations guided by the levels. Addition is allowed in the same level and </a:t>
                </a:r>
                <a:r>
                  <a:rPr lang="en-US" baseline="0" dirty="0" err="1"/>
                  <a:t>multplication</a:t>
                </a:r>
                <a:r>
                  <a:rPr lang="en-US" baseline="0" dirty="0"/>
                  <a:t> in different level until it hits the ceiling at level k.</a:t>
                </a:r>
              </a:p>
              <a:p>
                <a:endParaRPr lang="en-US" baseline="0" dirty="0"/>
              </a:p>
              <a:p>
                <a:r>
                  <a:rPr lang="en-US" baseline="0" dirty="0"/>
                  <a:t>Until now the scheme has nothing special apart from a graded homomorphic encryption. What makes it so interesting is the Zero-test procedure . This procedure checks an encoding at the top-level and checks if it is an encoding of 0 mod p, in other rods if it is a </a:t>
                </a:r>
                <a:r>
                  <a:rPr lang="en-US" baseline="0" dirty="0" err="1"/>
                  <a:t>multple</a:t>
                </a:r>
                <a:r>
                  <a:rPr lang="en-US" baseline="0" dirty="0"/>
                  <a:t> of p.  In Ideal Model it just returns an yes/no answer. </a:t>
                </a:r>
              </a:p>
              <a:p>
                <a:endParaRPr lang="en-US" baseline="0" dirty="0"/>
              </a:p>
              <a:p>
                <a:r>
                  <a:rPr lang="en-US" baseline="0" dirty="0"/>
                  <a:t>So an ideal model </a:t>
                </a:r>
                <a:r>
                  <a:rPr lang="en-US" baseline="0" dirty="0" err="1"/>
                  <a:t>mMAP</a:t>
                </a:r>
                <a:r>
                  <a:rPr lang="en-US" baseline="0" dirty="0"/>
                  <a:t> lets one to do homomorphic computation over </a:t>
                </a:r>
                <a:r>
                  <a:rPr lang="en-US" baseline="0" dirty="0" err="1"/>
                  <a:t>Z_p</a:t>
                </a:r>
                <a:r>
                  <a:rPr lang="en-US" baseline="0" dirty="0"/>
                  <a:t> and tests if an element at top level is 0 mod p. </a:t>
                </a:r>
              </a:p>
              <a:p>
                <a:endParaRPr lang="en-US" baseline="0" dirty="0"/>
              </a:p>
              <a:p>
                <a:r>
                  <a:rPr lang="en-US" baseline="0" dirty="0"/>
                  <a:t>However, in approximate </a:t>
                </a:r>
                <a:r>
                  <a:rPr lang="en-US" baseline="0" dirty="0" err="1"/>
                  <a:t>mMAP</a:t>
                </a:r>
                <a:r>
                  <a:rPr lang="en-US" baseline="0" dirty="0"/>
                  <a:t> such ZTEST reveals not only yes/no but some concrete information and that is found to be problematic. </a:t>
                </a:r>
              </a:p>
              <a:p>
                <a:endParaRPr lang="en-US" baseline="0" dirty="0"/>
              </a:p>
              <a:p>
                <a:r>
                  <a:rPr lang="en-US" baseline="0" dirty="0"/>
                  <a:t>To address this we will be working in weak MMAP model in that the </a:t>
                </a:r>
                <a:r>
                  <a:rPr lang="en-US" baseline="0" dirty="0" err="1"/>
                  <a:t>Ztest</a:t>
                </a:r>
                <a:r>
                  <a:rPr lang="en-US" baseline="0" dirty="0"/>
                  <a:t> returns the </a:t>
                </a:r>
                <a:r>
                  <a:rPr lang="en-US" baseline="0" dirty="0" err="1"/>
                  <a:t>multplicative</a:t>
                </a:r>
                <a:r>
                  <a:rPr lang="en-US" baseline="0" dirty="0"/>
                  <a:t> factor in case the element is indeed 0 and just signals a flag otherwise. This is one of our main contribution. </a:t>
                </a:r>
              </a:p>
              <a:p>
                <a:endParaRPr lang="en-US" baseline="0" dirty="0"/>
              </a:p>
              <a:p>
                <a:r>
                  <a:rPr lang="en-US" baseline="0" dirty="0"/>
                  <a:t>Now, let’s looking into the factors the noise is dependent on. </a:t>
                </a:r>
              </a:p>
              <a:p>
                <a:endParaRPr lang="en-US" baseline="0" dirty="0"/>
              </a:p>
              <a:p>
                <a:r>
                  <a:rPr lang="en-US" baseline="0" dirty="0"/>
                  <a:t>First, note that noise is exponentially dependent on the level it is encoded fresh. </a:t>
                </a:r>
              </a:p>
              <a:p>
                <a:endParaRPr lang="en-US" baseline="0" dirty="0"/>
              </a:p>
              <a:p>
                <a:r>
                  <a:rPr lang="en-US" baseline="0" dirty="0"/>
                  <a:t>Second, each multiplication accumulates more noise and consequently it grows exponentially with multiplicative depth, eventually becoming proportional to </a:t>
                </a:r>
                <a:r>
                  <a:rPr lang="en-US" baseline="0" dirty="0" err="1"/>
                  <a:t>exp</a:t>
                </a:r>
                <a:r>
                  <a:rPr lang="en-US" baseline="0" dirty="0"/>
                  <a:t>(k) at the top level. </a:t>
                </a:r>
              </a:p>
              <a:p>
                <a:r>
                  <a:rPr lang="en-US" baseline="0" dirty="0"/>
                  <a:t> </a:t>
                </a:r>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7973DFFA-7BE4-EB42-9C61-70B326C6A18C}" type="slidenum">
              <a:rPr lang="en-US" smtClean="0"/>
              <a:t>7</a:t>
            </a:fld>
            <a:endParaRPr lang="en-US"/>
          </a:p>
        </p:txBody>
      </p:sp>
    </p:spTree>
    <p:extLst>
      <p:ext uri="{BB962C8B-B14F-4D97-AF65-F5344CB8AC3E}">
        <p14:creationId xmlns:p14="http://schemas.microsoft.com/office/powerpoint/2010/main" val="395407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the composite MMAP setting, where we work over the CRT representation of t primes instead of one prime, the noise also depends exponentially on the number of prime factors. </a:t>
            </a:r>
          </a:p>
          <a:p>
            <a:endParaRPr lang="en-US" dirty="0"/>
          </a:p>
          <a:p>
            <a:r>
              <a:rPr lang="en-US" dirty="0"/>
              <a:t>So overall the noise depends on 3 things exponentially, the multiplicative depth, the level of the fresh encoding, and the number of primes factors of the modulus. </a:t>
            </a:r>
          </a:p>
        </p:txBody>
      </p:sp>
      <p:sp>
        <p:nvSpPr>
          <p:cNvPr id="4" name="Slide Number Placeholder 3"/>
          <p:cNvSpPr>
            <a:spLocks noGrp="1"/>
          </p:cNvSpPr>
          <p:nvPr>
            <p:ph type="sldNum" sz="quarter" idx="10"/>
          </p:nvPr>
        </p:nvSpPr>
        <p:spPr/>
        <p:txBody>
          <a:bodyPr/>
          <a:lstStyle/>
          <a:p>
            <a:fld id="{7973DFFA-7BE4-EB42-9C61-70B326C6A18C}" type="slidenum">
              <a:rPr lang="en-US" smtClean="0"/>
              <a:t>8</a:t>
            </a:fld>
            <a:endParaRPr lang="en-US"/>
          </a:p>
        </p:txBody>
      </p:sp>
    </p:spTree>
    <p:extLst>
      <p:ext uri="{BB962C8B-B14F-4D97-AF65-F5344CB8AC3E}">
        <p14:creationId xmlns:p14="http://schemas.microsoft.com/office/powerpoint/2010/main" val="172196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MMAP-based IO essentially maps a Boolean circuit to a sequence of encodings and output an encoding of 0 in the top level if and only if the program evaluates to 0. </a:t>
            </a:r>
          </a:p>
          <a:p>
            <a:endParaRPr lang="en-US" dirty="0"/>
          </a:p>
          <a:p>
            <a:r>
              <a:rPr lang="en-US" dirty="0"/>
              <a:t>In </a:t>
            </a:r>
            <a:r>
              <a:rPr lang="en-US" dirty="0" err="1"/>
              <a:t>Eurocrypt</a:t>
            </a:r>
            <a:r>
              <a:rPr lang="en-US" dirty="0"/>
              <a:t> 2016 Lin shows that using composite order CLT map it is possible to build IO for which the multiplicative depth, as well as the number of prime factors are constant. However, due to some technical reason in CLT map one must use polynomial levels for fresh encoding which makes the overall noise to be exponential in the security parameter.</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work we consider the two major vulnerabilities in </a:t>
            </a:r>
            <a:r>
              <a:rPr lang="en-US" dirty="0" err="1"/>
              <a:t>mmap</a:t>
            </a:r>
            <a:r>
              <a:rPr lang="en-US" dirty="0"/>
              <a:t>-based IO constructions as we discussed so far. The first vulnerability is the exponential noise in </a:t>
            </a:r>
            <a:r>
              <a:rPr lang="en-US" dirty="0" err="1"/>
              <a:t>mmaps</a:t>
            </a:r>
            <a:r>
              <a:rPr lang="en-US" dirty="0"/>
              <a:t> and the second is to prove security in the weak multilinear map model.</a:t>
            </a:r>
          </a:p>
          <a:p>
            <a:endParaRPr lang="en-US" dirty="0"/>
          </a:p>
          <a:p>
            <a:r>
              <a:rPr lang="en-US" dirty="0"/>
              <a:t>We use a new variant of composite order GGH map instead to get the noise proportional to poly(</a:t>
            </a:r>
            <a:r>
              <a:rPr lang="en-US" dirty="0" err="1"/>
              <a:t>i</a:t>
            </a:r>
            <a:r>
              <a:rPr lang="en-US" dirty="0"/>
              <a:t>) and then use Lin’s idea to get overall IO based on noise that is polynomial. As a result we can have a IO with polynomial modulus q as the the modulus must be greater than the max noise for correctness. It increases the efficiency, moreover gave more security asymptotically as attacks like overstretched NTRU attack only works for </a:t>
            </a:r>
            <a:r>
              <a:rPr lang="en-US" dirty="0" err="1"/>
              <a:t>superpoly</a:t>
            </a:r>
            <a:r>
              <a:rPr lang="en-US" dirty="0"/>
              <a:t> q.</a:t>
            </a:r>
          </a:p>
          <a:p>
            <a:endParaRPr lang="en-US" dirty="0"/>
          </a:p>
          <a:p>
            <a:r>
              <a:rPr lang="en-US" dirty="0"/>
              <a:t>As mentioned earlier, as our second contribution we resort to weak MMAP model that gave stronger security by capturing </a:t>
            </a:r>
            <a:r>
              <a:rPr lang="en-US" dirty="0" err="1"/>
              <a:t>annhilation</a:t>
            </a:r>
            <a:r>
              <a:rPr lang="en-US" dirty="0"/>
              <a:t> attacks – found to be destructive for many constructions proven secure in so-called IDEAL MMAP model. </a:t>
            </a:r>
          </a:p>
          <a:p>
            <a:endParaRPr lang="en-US" dirty="0"/>
          </a:p>
          <a:p>
            <a:endParaRPr lang="en-US" dirty="0"/>
          </a:p>
        </p:txBody>
      </p:sp>
      <p:sp>
        <p:nvSpPr>
          <p:cNvPr id="4" name="Slide Number Placeholder 3"/>
          <p:cNvSpPr>
            <a:spLocks noGrp="1"/>
          </p:cNvSpPr>
          <p:nvPr>
            <p:ph type="sldNum" sz="quarter" idx="10"/>
          </p:nvPr>
        </p:nvSpPr>
        <p:spPr/>
        <p:txBody>
          <a:bodyPr/>
          <a:lstStyle/>
          <a:p>
            <a:fld id="{2E29F1A9-1975-BA40-8CDB-31C0A946ED3E}" type="slidenum">
              <a:rPr lang="en-US" smtClean="0"/>
              <a:t>9</a:t>
            </a:fld>
            <a:endParaRPr lang="en-US"/>
          </a:p>
        </p:txBody>
      </p:sp>
    </p:spTree>
    <p:extLst>
      <p:ext uri="{BB962C8B-B14F-4D97-AF65-F5344CB8AC3E}">
        <p14:creationId xmlns:p14="http://schemas.microsoft.com/office/powerpoint/2010/main" val="361270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starting point is Lin’s IO construction.</a:t>
            </a:r>
          </a:p>
          <a:p>
            <a:endParaRPr lang="en-US" dirty="0"/>
          </a:p>
          <a:p>
            <a:r>
              <a:rPr lang="en-US" dirty="0"/>
              <a:t>At a high level it has two major steps. First</a:t>
            </a:r>
            <a:r>
              <a:rPr lang="en-US" sz="1200" kern="1200" dirty="0">
                <a:solidFill>
                  <a:schemeClr val="tx1"/>
                </a:solidFill>
                <a:effectLst/>
                <a:latin typeface="+mn-lt"/>
                <a:ea typeface="+mn-ea"/>
                <a:cs typeface="+mn-cs"/>
              </a:rPr>
              <a:t>, it provides a bootstrapping technique that in order to construct IO for all circuits, it only requires </a:t>
            </a:r>
            <a:r>
              <a:rPr lang="en-US" sz="1200" kern="1200" dirty="0" err="1">
                <a:solidFill>
                  <a:schemeClr val="tx1"/>
                </a:solidFill>
                <a:effectLst/>
                <a:latin typeface="+mn-lt"/>
                <a:ea typeface="+mn-ea"/>
                <a:cs typeface="+mn-cs"/>
              </a:rPr>
              <a:t>iO</a:t>
            </a:r>
            <a:r>
              <a:rPr lang="en-US" sz="1200" kern="1200" dirty="0">
                <a:solidFill>
                  <a:schemeClr val="tx1"/>
                </a:solidFill>
                <a:effectLst/>
                <a:latin typeface="+mn-lt"/>
                <a:ea typeface="+mn-ea"/>
                <a:cs typeface="+mn-cs"/>
              </a:rPr>
              <a:t> for </a:t>
            </a:r>
            <a:r>
              <a:rPr lang="en-US" sz="1200" dirty="0"/>
              <a:t>specific</a:t>
            </a:r>
            <a:r>
              <a:rPr lang="en-US" sz="1200" kern="1200" dirty="0">
                <a:solidFill>
                  <a:schemeClr val="tx1"/>
                </a:solidFill>
                <a:effectLst/>
                <a:latin typeface="+mn-lt"/>
                <a:ea typeface="+mn-ea"/>
                <a:cs typeface="+mn-cs"/>
              </a:rPr>
              <a:t> constant-degree circuits. We call it seed class.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then it gives a candidate </a:t>
            </a:r>
            <a:r>
              <a:rPr lang="en-US" sz="1200" kern="1200" dirty="0" err="1">
                <a:solidFill>
                  <a:schemeClr val="tx1"/>
                </a:solidFill>
                <a:effectLst/>
                <a:latin typeface="+mn-lt"/>
                <a:ea typeface="+mn-ea"/>
                <a:cs typeface="+mn-cs"/>
              </a:rPr>
              <a:t>iO</a:t>
            </a:r>
            <a:r>
              <a:rPr lang="en-US" sz="1200" kern="1200" dirty="0">
                <a:solidFill>
                  <a:schemeClr val="tx1"/>
                </a:solidFill>
                <a:effectLst/>
                <a:latin typeface="+mn-lt"/>
                <a:ea typeface="+mn-ea"/>
                <a:cs typeface="+mn-cs"/>
              </a:rPr>
              <a:t> construction for this seed class. The second step only needs constant-degree computation.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work, we build on the bootstrapping technique and try to build the IO for the seed class such that it only has polynomial noise and is secure in the weak multilinear map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9F1A9-1975-BA40-8CDB-31C0A946ED3E}" type="slidenum">
              <a:rPr lang="en-US" smtClean="0"/>
              <a:t>10</a:t>
            </a:fld>
            <a:endParaRPr lang="en-US"/>
          </a:p>
        </p:txBody>
      </p:sp>
    </p:spTree>
    <p:extLst>
      <p:ext uri="{BB962C8B-B14F-4D97-AF65-F5344CB8AC3E}">
        <p14:creationId xmlns:p14="http://schemas.microsoft.com/office/powerpoint/2010/main" val="4602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07DD9-27FD-CE45-9765-F1C29BDB9E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DC94178-809C-1D47-8C2A-0BC1609D50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08924F7-A9E1-A24D-8642-7B27049F361C}"/>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5" name="Footer Placeholder 4">
            <a:extLst>
              <a:ext uri="{FF2B5EF4-FFF2-40B4-BE49-F238E27FC236}">
                <a16:creationId xmlns:a16="http://schemas.microsoft.com/office/drawing/2014/main" xmlns="" id="{36BFE2F7-9394-1443-927F-5CA9A5E44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B60161-E8BD-8A40-B1E2-F54649DC3797}"/>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299791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A96DE-2E4F-0542-958D-269A6983C4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4633AC1-02C7-2E44-9DEA-8956F85C7E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35D92A-7D13-8C4E-8C42-F022219978C2}"/>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5" name="Footer Placeholder 4">
            <a:extLst>
              <a:ext uri="{FF2B5EF4-FFF2-40B4-BE49-F238E27FC236}">
                <a16:creationId xmlns:a16="http://schemas.microsoft.com/office/drawing/2014/main" xmlns="" id="{5F120233-0B4A-9F49-840B-7C77C9FDD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8797D5-90E1-A941-9DC3-0F49A0D498B3}"/>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261461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E2DC2A-7E0F-2341-9E63-6F50E37EB4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F80BBDC-1EE8-904C-9DDD-A01ACE9CFB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553C95-E3AB-CC46-93E9-888F69AA2EE6}"/>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5" name="Footer Placeholder 4">
            <a:extLst>
              <a:ext uri="{FF2B5EF4-FFF2-40B4-BE49-F238E27FC236}">
                <a16:creationId xmlns:a16="http://schemas.microsoft.com/office/drawing/2014/main" xmlns="" id="{BC9DA986-CD56-BB45-B4B8-8FA860F20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7BDB4C-40F8-AE4D-B9AA-BBA557B02A51}"/>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274880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57A70-BBBD-7347-B974-8F3A4A970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34E635-52B1-2C4D-AA44-E60DDD1352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22F0CC6-CA37-8B48-8431-2631D3B9AC38}"/>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5" name="Footer Placeholder 4">
            <a:extLst>
              <a:ext uri="{FF2B5EF4-FFF2-40B4-BE49-F238E27FC236}">
                <a16:creationId xmlns:a16="http://schemas.microsoft.com/office/drawing/2014/main" xmlns="" id="{73E144B5-F1D3-7D40-8002-EBDF88D0E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F10FA9-FF6F-BF42-9846-22ECB54EDE7E}"/>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383482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E0CB4-A7D2-FC43-9B7B-495998681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614BDD9-8B54-7D42-AF72-359AC0A365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7EE765A-E279-7A4C-9643-D07FEF55DB48}"/>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5" name="Footer Placeholder 4">
            <a:extLst>
              <a:ext uri="{FF2B5EF4-FFF2-40B4-BE49-F238E27FC236}">
                <a16:creationId xmlns:a16="http://schemas.microsoft.com/office/drawing/2014/main" xmlns="" id="{DC4C3063-C58B-8A45-A085-E2EDBE5C7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C3E0F5-C390-EA42-A8E0-EF21251D5059}"/>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422302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3A4AE-2F15-1F41-9439-B6A0C8FCF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3F1EB9-7E18-584E-9423-FF8BB1F652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7DE3D1E-F166-7644-B341-B83890894E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AFDE32F-4DD1-6941-9CCC-D0CB92F93635}"/>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6" name="Footer Placeholder 5">
            <a:extLst>
              <a:ext uri="{FF2B5EF4-FFF2-40B4-BE49-F238E27FC236}">
                <a16:creationId xmlns:a16="http://schemas.microsoft.com/office/drawing/2014/main" xmlns="" id="{B3A12CD1-5D8D-C541-97F3-04F7771F0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2E6B79-956F-7341-A005-F85FE3690BFD}"/>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347857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BE90F-45FB-C849-A081-148382C952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0C4C5FE-23D5-B644-A252-EE8677FBBC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E033ABB-D1DA-3344-AEAA-87CBFF4986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CBC6CA8-A4C7-F348-8FFC-57B36CD07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C1EF170-B155-394F-B89E-D7F6FD33E7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B96A187-BF20-8345-86CD-265D7B25DB79}"/>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8" name="Footer Placeholder 7">
            <a:extLst>
              <a:ext uri="{FF2B5EF4-FFF2-40B4-BE49-F238E27FC236}">
                <a16:creationId xmlns:a16="http://schemas.microsoft.com/office/drawing/2014/main" xmlns="" id="{E5538330-3CAE-9146-8736-89280F26D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B16EAC-01A0-DB49-9673-6C94020B5087}"/>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298484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A1D23-8BDB-3144-BEF9-505DAE168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E73C19-2DAC-9546-B572-9BA8F8A92DE0}"/>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4" name="Footer Placeholder 3">
            <a:extLst>
              <a:ext uri="{FF2B5EF4-FFF2-40B4-BE49-F238E27FC236}">
                <a16:creationId xmlns:a16="http://schemas.microsoft.com/office/drawing/2014/main" xmlns="" id="{F30425A7-37D2-3045-8351-D85AFAD3A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95BCF89-3C87-9A4A-A8ED-FEB0EDDDEF40}"/>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70545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E8D0B51-3359-A940-B056-2810062590D2}"/>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3" name="Footer Placeholder 2">
            <a:extLst>
              <a:ext uri="{FF2B5EF4-FFF2-40B4-BE49-F238E27FC236}">
                <a16:creationId xmlns:a16="http://schemas.microsoft.com/office/drawing/2014/main" xmlns="" id="{DB149DA5-E0B1-B147-A13D-62B1AF8AB8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3D6656A-402D-2F44-804F-1078F96E2644}"/>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1113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735F3-3DFD-DD47-A8AD-F607FF875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1854C02-149E-F141-BD55-8DD8D9D45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696934C-1586-3940-AC3F-9F16D272E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7682615-C56E-B341-AD5E-0DC41E7D9083}"/>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6" name="Footer Placeholder 5">
            <a:extLst>
              <a:ext uri="{FF2B5EF4-FFF2-40B4-BE49-F238E27FC236}">
                <a16:creationId xmlns:a16="http://schemas.microsoft.com/office/drawing/2014/main" xmlns="" id="{9ADF6BBD-7D19-D640-943E-5F70F4FB8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6D57769-98CE-C749-8FB8-7B25C410D5AB}"/>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48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2234B-68D9-E247-9977-58CE7E9DF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7A73C3D-2B99-4847-89E3-C46455E20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E10EAB6-2528-5149-8F87-5C54143B4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F3D9618-0195-EA4B-BF1C-DCBA68760DB1}"/>
              </a:ext>
            </a:extLst>
          </p:cNvPr>
          <p:cNvSpPr>
            <a:spLocks noGrp="1"/>
          </p:cNvSpPr>
          <p:nvPr>
            <p:ph type="dt" sz="half" idx="10"/>
          </p:nvPr>
        </p:nvSpPr>
        <p:spPr/>
        <p:txBody>
          <a:bodyPr/>
          <a:lstStyle/>
          <a:p>
            <a:fld id="{9C672BCA-9D17-B74B-AC0B-6852A6FF44CD}" type="datetimeFigureOut">
              <a:rPr lang="en-US" smtClean="0"/>
              <a:t>12/7/18</a:t>
            </a:fld>
            <a:endParaRPr lang="en-US"/>
          </a:p>
        </p:txBody>
      </p:sp>
      <p:sp>
        <p:nvSpPr>
          <p:cNvPr id="6" name="Footer Placeholder 5">
            <a:extLst>
              <a:ext uri="{FF2B5EF4-FFF2-40B4-BE49-F238E27FC236}">
                <a16:creationId xmlns:a16="http://schemas.microsoft.com/office/drawing/2014/main" xmlns="" id="{9D7B29CC-47B5-6442-96FE-28200202A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62AE2F-FF7D-7546-8CB2-2B4F12FE5FBF}"/>
              </a:ext>
            </a:extLst>
          </p:cNvPr>
          <p:cNvSpPr>
            <a:spLocks noGrp="1"/>
          </p:cNvSpPr>
          <p:nvPr>
            <p:ph type="sldNum" sz="quarter" idx="12"/>
          </p:nvPr>
        </p:nvSpPr>
        <p:spPr/>
        <p:txBody>
          <a:bodyPr/>
          <a:lstStyle/>
          <a:p>
            <a:fld id="{BF71D1CE-2C25-9F43-8EFF-C60540869A92}" type="slidenum">
              <a:rPr lang="en-US" smtClean="0"/>
              <a:t>‹#›</a:t>
            </a:fld>
            <a:endParaRPr lang="en-US"/>
          </a:p>
        </p:txBody>
      </p:sp>
    </p:spTree>
    <p:extLst>
      <p:ext uri="{BB962C8B-B14F-4D97-AF65-F5344CB8AC3E}">
        <p14:creationId xmlns:p14="http://schemas.microsoft.com/office/powerpoint/2010/main" val="3992481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3E0104-F822-044B-B5EF-ED72AA11D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3BF9B9-F2E5-EA44-A5F8-75D575F38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292EA0-A1E2-9C45-BF4E-445F8E756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72BCA-9D17-B74B-AC0B-6852A6FF44CD}" type="datetimeFigureOut">
              <a:rPr lang="en-US" smtClean="0"/>
              <a:t>12/7/18</a:t>
            </a:fld>
            <a:endParaRPr lang="en-US"/>
          </a:p>
        </p:txBody>
      </p:sp>
      <p:sp>
        <p:nvSpPr>
          <p:cNvPr id="5" name="Footer Placeholder 4">
            <a:extLst>
              <a:ext uri="{FF2B5EF4-FFF2-40B4-BE49-F238E27FC236}">
                <a16:creationId xmlns:a16="http://schemas.microsoft.com/office/drawing/2014/main" xmlns="" id="{25D971FC-41D6-BC47-AE3C-479813EDAE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D631384-BDB2-5F4A-AAAF-C04399C77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1D1CE-2C25-9F43-8EFF-C60540869A92}" type="slidenum">
              <a:rPr lang="en-US" smtClean="0"/>
              <a:t>‹#›</a:t>
            </a:fld>
            <a:endParaRPr lang="en-US"/>
          </a:p>
        </p:txBody>
      </p:sp>
    </p:spTree>
    <p:extLst>
      <p:ext uri="{BB962C8B-B14F-4D97-AF65-F5344CB8AC3E}">
        <p14:creationId xmlns:p14="http://schemas.microsoft.com/office/powerpoint/2010/main" val="2509462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93.png"/><Relationship Id="rId6" Type="http://schemas.openxmlformats.org/officeDocument/2006/relationships/image" Target="../media/image16.png"/><Relationship Id="rId10" Type="http://schemas.openxmlformats.org/officeDocument/2006/relationships/image" Target="../media/image17.png"/><Relationship Id="rId8" Type="http://schemas.openxmlformats.org/officeDocument/2006/relationships/image" Target="../media/image37.png"/><Relationship Id="rId9" Type="http://schemas.openxmlformats.org/officeDocument/2006/relationships/image" Target="../media/image38.png"/><Relationship Id="rId11" Type="http://schemas.openxmlformats.org/officeDocument/2006/relationships/image" Target="../media/image18.png"/><Relationship Id="rId12"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png"/><Relationship Id="rId6" Type="http://schemas.openxmlformats.org/officeDocument/2006/relationships/image" Target="../media/image55.png"/><Relationship Id="rId7" Type="http://schemas.openxmlformats.org/officeDocument/2006/relationships/image" Target="../media/image61.png"/><Relationship Id="rId8"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6" Type="http://schemas.openxmlformats.org/officeDocument/2006/relationships/image" Target="../media/image11.png"/><Relationship Id="rId7" Type="http://schemas.openxmlformats.org/officeDocument/2006/relationships/image" Target="../media/image4.tiff"/><Relationship Id="rId8" Type="http://schemas.openxmlformats.org/officeDocument/2006/relationships/image" Target="../media/image5.tiff"/><Relationship Id="rId9" Type="http://schemas.openxmlformats.org/officeDocument/2006/relationships/image" Target="../media/image6.tiff"/><Relationship Id="rId10" Type="http://schemas.openxmlformats.org/officeDocument/2006/relationships/image" Target="../media/image7.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12.png"/><Relationship Id="rId5" Type="http://schemas.openxmlformats.org/officeDocument/2006/relationships/image" Target="../media/image193.png"/><Relationship Id="rId6" Type="http://schemas.openxmlformats.org/officeDocument/2006/relationships/image" Target="../media/image203.png"/><Relationship Id="rId7" Type="http://schemas.openxmlformats.org/officeDocument/2006/relationships/image" Target="../media/image13.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93.png"/><Relationship Id="rId6" Type="http://schemas.openxmlformats.org/officeDocument/2006/relationships/image" Target="../media/image16.png"/><Relationship Id="rId10" Type="http://schemas.openxmlformats.org/officeDocument/2006/relationships/image" Target="../media/image17.png"/><Relationship Id="rId8" Type="http://schemas.openxmlformats.org/officeDocument/2006/relationships/image" Target="../media/image37.png"/><Relationship Id="rId9" Type="http://schemas.openxmlformats.org/officeDocument/2006/relationships/image" Target="../media/image38.png"/><Relationship Id="rId11" Type="http://schemas.openxmlformats.org/officeDocument/2006/relationships/image" Target="../media/image18.png"/><Relationship Id="rId12"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80EB4-3F58-1E41-BF78-BFAE5CB5CE68}"/>
              </a:ext>
            </a:extLst>
          </p:cNvPr>
          <p:cNvSpPr>
            <a:spLocks noGrp="1"/>
          </p:cNvSpPr>
          <p:nvPr>
            <p:ph type="ctrTitle"/>
          </p:nvPr>
        </p:nvSpPr>
        <p:spPr>
          <a:xfrm>
            <a:off x="1524000" y="977153"/>
            <a:ext cx="9144000" cy="1900518"/>
          </a:xfrm>
        </p:spPr>
        <p:txBody>
          <a:bodyPr>
            <a:normAutofit/>
          </a:bodyPr>
          <a:lstStyle/>
          <a:p>
            <a:r>
              <a:rPr lang="en-US" dirty="0"/>
              <a:t>Obfuscation from Low Noise Multilinear Maps</a:t>
            </a:r>
          </a:p>
        </p:txBody>
      </p:sp>
      <p:sp>
        <p:nvSpPr>
          <p:cNvPr id="3" name="Subtitle 2">
            <a:extLst>
              <a:ext uri="{FF2B5EF4-FFF2-40B4-BE49-F238E27FC236}">
                <a16:creationId xmlns:a16="http://schemas.microsoft.com/office/drawing/2014/main" xmlns="" id="{BC4F54DA-9EB3-4E43-B5D2-0B9982F962E4}"/>
              </a:ext>
            </a:extLst>
          </p:cNvPr>
          <p:cNvSpPr>
            <a:spLocks noGrp="1"/>
          </p:cNvSpPr>
          <p:nvPr>
            <p:ph type="subTitle" idx="1"/>
          </p:nvPr>
        </p:nvSpPr>
        <p:spPr>
          <a:xfrm>
            <a:off x="1524000" y="3602038"/>
            <a:ext cx="9144000" cy="987891"/>
          </a:xfrm>
        </p:spPr>
        <p:txBody>
          <a:bodyPr/>
          <a:lstStyle/>
          <a:p>
            <a:r>
              <a:rPr lang="en-US" dirty="0"/>
              <a:t>Nico Döttling</a:t>
            </a:r>
            <a:r>
              <a:rPr lang="en-US" baseline="30000" dirty="0"/>
              <a:t>1</a:t>
            </a:r>
            <a:r>
              <a:rPr lang="en-US" dirty="0"/>
              <a:t>		</a:t>
            </a:r>
            <a:r>
              <a:rPr lang="en-US" dirty="0" err="1"/>
              <a:t>Sanjam</a:t>
            </a:r>
            <a:r>
              <a:rPr lang="en-US" dirty="0"/>
              <a:t> Garg</a:t>
            </a:r>
            <a:r>
              <a:rPr lang="en-US" baseline="30000" dirty="0"/>
              <a:t>2</a:t>
            </a:r>
            <a:r>
              <a:rPr lang="en-US" dirty="0"/>
              <a:t>		</a:t>
            </a:r>
            <a:r>
              <a:rPr lang="en-US" dirty="0" err="1"/>
              <a:t>Divya</a:t>
            </a:r>
            <a:r>
              <a:rPr lang="en-US" dirty="0"/>
              <a:t> Gupta</a:t>
            </a:r>
            <a:r>
              <a:rPr lang="en-US" baseline="30000" dirty="0"/>
              <a:t>3</a:t>
            </a:r>
          </a:p>
          <a:p>
            <a:r>
              <a:rPr lang="en-US" dirty="0"/>
              <a:t>Peihan Miao</a:t>
            </a:r>
            <a:r>
              <a:rPr lang="en-US" baseline="30000" dirty="0"/>
              <a:t>2</a:t>
            </a:r>
            <a:r>
              <a:rPr lang="en-US" dirty="0"/>
              <a:t>		</a:t>
            </a:r>
            <a:r>
              <a:rPr lang="en-US" dirty="0" err="1"/>
              <a:t>Pratyay</a:t>
            </a:r>
            <a:r>
              <a:rPr lang="en-US" dirty="0"/>
              <a:t> Mukherjee</a:t>
            </a:r>
            <a:r>
              <a:rPr lang="en-US" baseline="30000" dirty="0"/>
              <a:t>4</a:t>
            </a:r>
          </a:p>
        </p:txBody>
      </p:sp>
      <p:sp>
        <p:nvSpPr>
          <p:cNvPr id="4" name="TextBox 3">
            <a:extLst>
              <a:ext uri="{FF2B5EF4-FFF2-40B4-BE49-F238E27FC236}">
                <a16:creationId xmlns:a16="http://schemas.microsoft.com/office/drawing/2014/main" xmlns="" id="{66C50ACE-4802-6841-AF17-5D3041603126}"/>
              </a:ext>
            </a:extLst>
          </p:cNvPr>
          <p:cNvSpPr txBox="1"/>
          <p:nvPr/>
        </p:nvSpPr>
        <p:spPr>
          <a:xfrm>
            <a:off x="2716304" y="5135002"/>
            <a:ext cx="7279341" cy="1354217"/>
          </a:xfrm>
          <a:prstGeom prst="rect">
            <a:avLst/>
          </a:prstGeom>
          <a:noFill/>
        </p:spPr>
        <p:txBody>
          <a:bodyPr wrap="square" rtlCol="0">
            <a:spAutoFit/>
          </a:bodyPr>
          <a:lstStyle/>
          <a:p>
            <a:r>
              <a:rPr lang="en-US" sz="1600" baseline="30000" dirty="0"/>
              <a:t>1</a:t>
            </a:r>
            <a:r>
              <a:rPr lang="en-US" sz="1600" dirty="0"/>
              <a:t> Center of IT-Security, Privacy and Accountability, </a:t>
            </a:r>
            <a:r>
              <a:rPr lang="en-US" sz="1600" dirty="0" err="1"/>
              <a:t>Saarbrücken</a:t>
            </a:r>
            <a:r>
              <a:rPr lang="en-US" sz="1600" dirty="0"/>
              <a:t>, Germany</a:t>
            </a:r>
          </a:p>
          <a:p>
            <a:r>
              <a:rPr lang="en-US" sz="1600" baseline="30000" dirty="0"/>
              <a:t>2</a:t>
            </a:r>
            <a:r>
              <a:rPr lang="en-US" sz="1600" dirty="0"/>
              <a:t> University of California</a:t>
            </a:r>
            <a:r>
              <a:rPr lang="zh-CN" altLang="en-US" sz="1600" dirty="0"/>
              <a:t> </a:t>
            </a:r>
            <a:r>
              <a:rPr lang="en-US" altLang="zh-CN" sz="1600" dirty="0"/>
              <a:t>at</a:t>
            </a:r>
            <a:r>
              <a:rPr lang="en-US" sz="1600" dirty="0"/>
              <a:t> Berkeley, USA</a:t>
            </a:r>
          </a:p>
          <a:p>
            <a:r>
              <a:rPr lang="en-US" sz="1600" baseline="30000" dirty="0"/>
              <a:t>3</a:t>
            </a:r>
            <a:r>
              <a:rPr lang="en-US" sz="1600" dirty="0"/>
              <a:t> Microsoft Research India</a:t>
            </a:r>
          </a:p>
          <a:p>
            <a:r>
              <a:rPr lang="en-US" sz="1600" baseline="30000" dirty="0"/>
              <a:t>4</a:t>
            </a:r>
            <a:r>
              <a:rPr lang="en-US" sz="1600" dirty="0"/>
              <a:t> Visa Research, USA</a:t>
            </a:r>
          </a:p>
          <a:p>
            <a:endParaRPr lang="en-US" sz="1600" dirty="0"/>
          </a:p>
        </p:txBody>
      </p:sp>
    </p:spTree>
    <p:extLst>
      <p:ext uri="{BB962C8B-B14F-4D97-AF65-F5344CB8AC3E}">
        <p14:creationId xmlns:p14="http://schemas.microsoft.com/office/powerpoint/2010/main" val="4294765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EBA1-3586-924F-8144-E23A98239711}"/>
              </a:ext>
            </a:extLst>
          </p:cNvPr>
          <p:cNvSpPr>
            <a:spLocks noGrp="1"/>
          </p:cNvSpPr>
          <p:nvPr>
            <p:ph type="title"/>
          </p:nvPr>
        </p:nvSpPr>
        <p:spPr/>
        <p:txBody>
          <a:bodyPr/>
          <a:lstStyle/>
          <a:p>
            <a:r>
              <a:rPr lang="en-US" dirty="0"/>
              <a:t>Starting Point: [Lin16] Construction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A767652B-65C5-3444-AE61-9E4C246F0DB3}"/>
                  </a:ext>
                </a:extLst>
              </p:cNvPr>
              <p:cNvSpPr txBox="1"/>
              <p:nvPr/>
            </p:nvSpPr>
            <p:spPr>
              <a:xfrm>
                <a:off x="1603332" y="2587895"/>
                <a:ext cx="2469979"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2400" dirty="0"/>
              </a:p>
              <a:p>
                <a:pPr algn="ctr"/>
                <a:r>
                  <a:rPr lang="en-US" sz="2400" dirty="0"/>
                  <a:t>IO for specific </a:t>
                </a:r>
                <a:r>
                  <a:rPr lang="en-US" sz="2400" b="1" i="1" dirty="0">
                    <a:solidFill>
                      <a:schemeClr val="bg1"/>
                    </a:solidFill>
                  </a:rPr>
                  <a:t>constant</a:t>
                </a:r>
                <a:r>
                  <a:rPr lang="en-US" sz="2400" dirty="0"/>
                  <a:t>-degree circuits </a:t>
                </a:r>
                <a14:m>
                  <m:oMath xmlns:m="http://schemas.openxmlformats.org/officeDocument/2006/math">
                    <m:sSub>
                      <m:sSubPr>
                        <m:ctrlPr>
                          <a:rPr lang="en-US" sz="2400" b="0" i="1" smtClean="0">
                            <a:latin typeface="Cambria Math"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𝑠𝑒𝑒𝑑</m:t>
                        </m:r>
                      </m:sub>
                    </m:sSub>
                  </m:oMath>
                </a14:m>
                <a:endParaRPr lang="en-US" sz="2400" b="0" dirty="0"/>
              </a:p>
              <a:p>
                <a:pPr algn="ctr"/>
                <a:endParaRPr lang="en-US" sz="2400" dirty="0"/>
              </a:p>
            </p:txBody>
          </p:sp>
        </mc:Choice>
        <mc:Fallback xmlns="">
          <p:sp>
            <p:nvSpPr>
              <p:cNvPr id="6" name="TextBox 5">
                <a:extLst>
                  <a:ext uri="{FF2B5EF4-FFF2-40B4-BE49-F238E27FC236}">
                    <a16:creationId xmlns:a16="http://schemas.microsoft.com/office/drawing/2014/main" id="{A767652B-65C5-3444-AE61-9E4C246F0DB3}"/>
                  </a:ext>
                </a:extLst>
              </p:cNvPr>
              <p:cNvSpPr txBox="1">
                <a:spLocks noRot="1" noChangeAspect="1" noMove="1" noResize="1" noEditPoints="1" noAdjustHandles="1" noChangeArrowheads="1" noChangeShapeType="1" noTextEdit="1"/>
              </p:cNvSpPr>
              <p:nvPr/>
            </p:nvSpPr>
            <p:spPr>
              <a:xfrm>
                <a:off x="1603332" y="2587895"/>
                <a:ext cx="2469979" cy="1938992"/>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2321CFC6-A443-D94E-900A-D5CBD6142ED2}"/>
              </a:ext>
            </a:extLst>
          </p:cNvPr>
          <p:cNvSpPr txBox="1"/>
          <p:nvPr/>
        </p:nvSpPr>
        <p:spPr>
          <a:xfrm>
            <a:off x="8041709" y="2587895"/>
            <a:ext cx="2254686"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2400" dirty="0"/>
          </a:p>
          <a:p>
            <a:pPr algn="ctr"/>
            <a:endParaRPr lang="en-US" sz="2400" dirty="0"/>
          </a:p>
          <a:p>
            <a:pPr algn="ctr"/>
            <a:r>
              <a:rPr lang="en-US" sz="2400" dirty="0"/>
              <a:t>IO for P/poly</a:t>
            </a:r>
          </a:p>
          <a:p>
            <a:pPr algn="ctr"/>
            <a:endParaRPr lang="en-US" sz="2400" dirty="0"/>
          </a:p>
          <a:p>
            <a:pPr algn="ctr"/>
            <a:endParaRPr lang="en-US" sz="2400" dirty="0"/>
          </a:p>
        </p:txBody>
      </p:sp>
      <p:grpSp>
        <p:nvGrpSpPr>
          <p:cNvPr id="10" name="Group 9">
            <a:extLst>
              <a:ext uri="{FF2B5EF4-FFF2-40B4-BE49-F238E27FC236}">
                <a16:creationId xmlns:a16="http://schemas.microsoft.com/office/drawing/2014/main" xmlns="" id="{1BAC3DE4-0C4A-BA4B-8E76-B2B6EE8140A9}"/>
              </a:ext>
            </a:extLst>
          </p:cNvPr>
          <p:cNvGrpSpPr/>
          <p:nvPr/>
        </p:nvGrpSpPr>
        <p:grpSpPr>
          <a:xfrm>
            <a:off x="4546948" y="2958653"/>
            <a:ext cx="2893512" cy="874311"/>
            <a:chOff x="4546948" y="2958653"/>
            <a:chExt cx="2893512" cy="874311"/>
          </a:xfrm>
        </p:grpSpPr>
        <p:sp>
          <p:nvSpPr>
            <p:cNvPr id="7" name="Right Arrow 6">
              <a:extLst>
                <a:ext uri="{FF2B5EF4-FFF2-40B4-BE49-F238E27FC236}">
                  <a16:creationId xmlns:a16="http://schemas.microsoft.com/office/drawing/2014/main" xmlns="" id="{CA0DD4EA-168D-474D-AFD4-F9D20C371F87}"/>
                </a:ext>
              </a:extLst>
            </p:cNvPr>
            <p:cNvSpPr/>
            <p:nvPr/>
          </p:nvSpPr>
          <p:spPr>
            <a:xfrm>
              <a:off x="4546948" y="3281819"/>
              <a:ext cx="2893512" cy="55114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BD20D276-560C-8B4C-9F54-F8DA78B098D3}"/>
                </a:ext>
              </a:extLst>
            </p:cNvPr>
            <p:cNvSpPr txBox="1"/>
            <p:nvPr/>
          </p:nvSpPr>
          <p:spPr>
            <a:xfrm>
              <a:off x="5020585" y="2958653"/>
              <a:ext cx="1946238" cy="461665"/>
            </a:xfrm>
            <a:prstGeom prst="rect">
              <a:avLst/>
            </a:prstGeom>
            <a:noFill/>
          </p:spPr>
          <p:txBody>
            <a:bodyPr wrap="none" rtlCol="0">
              <a:spAutoFit/>
            </a:bodyPr>
            <a:lstStyle/>
            <a:p>
              <a:r>
                <a:rPr lang="en-US" sz="2400" dirty="0"/>
                <a:t>Bootstrapping</a:t>
              </a:r>
            </a:p>
          </p:txBody>
        </p:sp>
      </p:grp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xmlns="" id="{13BEE9A5-96CF-3B4C-8064-25F900D99B8A}"/>
                  </a:ext>
                </a:extLst>
              </p:cNvPr>
              <p:cNvSpPr/>
              <p:nvPr/>
            </p:nvSpPr>
            <p:spPr>
              <a:xfrm>
                <a:off x="477165" y="2212098"/>
                <a:ext cx="4306601" cy="269058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t>IO for </a:t>
                </a:r>
                <a14:m>
                  <m:oMath xmlns:m="http://schemas.openxmlformats.org/officeDocument/2006/math">
                    <m:sSub>
                      <m:sSubPr>
                        <m:ctrlPr>
                          <a:rPr lang="en-US" sz="2400" i="1">
                            <a:latin typeface="Cambria Math" charset="0"/>
                          </a:rPr>
                        </m:ctrlPr>
                      </m:sSubPr>
                      <m:e>
                        <m:r>
                          <a:rPr lang="en-US" sz="2400" i="1">
                            <a:latin typeface="Cambria Math" panose="02040503050406030204" pitchFamily="18" charset="0"/>
                          </a:rPr>
                          <m:t>𝐶</m:t>
                        </m:r>
                      </m:e>
                      <m:sub>
                        <m:r>
                          <a:rPr lang="en-US" sz="2400" i="1">
                            <a:latin typeface="Cambria Math" panose="02040503050406030204" pitchFamily="18" charset="0"/>
                          </a:rPr>
                          <m:t>𝑠𝑒𝑒𝑑</m:t>
                        </m:r>
                      </m:sub>
                    </m:sSub>
                  </m:oMath>
                </a14:m>
                <a:r>
                  <a:rPr lang="en-US" sz="2400" i="1" dirty="0"/>
                  <a:t> that only has </a:t>
                </a:r>
                <a:r>
                  <a:rPr lang="en-US" sz="2400" i="1" dirty="0">
                    <a:solidFill>
                      <a:srgbClr val="FF0000"/>
                    </a:solidFill>
                  </a:rPr>
                  <a:t>polynomial noise</a:t>
                </a:r>
                <a:r>
                  <a:rPr lang="en-US" sz="2400" i="1" dirty="0"/>
                  <a:t> and is secure in </a:t>
                </a:r>
                <a:r>
                  <a:rPr lang="en-US" sz="2400" i="1" dirty="0">
                    <a:solidFill>
                      <a:srgbClr val="FF0000"/>
                    </a:solidFill>
                  </a:rPr>
                  <a:t>weak multilinear map model</a:t>
                </a:r>
                <a:endParaRPr lang="en-US" sz="2400" dirty="0"/>
              </a:p>
            </p:txBody>
          </p:sp>
        </mc:Choice>
        <mc:Fallback xmlns="">
          <p:sp>
            <p:nvSpPr>
              <p:cNvPr id="12" name="Oval 11">
                <a:extLst>
                  <a:ext uri="{FF2B5EF4-FFF2-40B4-BE49-F238E27FC236}">
                    <a16:creationId xmlns:a16="http://schemas.microsoft.com/office/drawing/2014/main" id="{13BEE9A5-96CF-3B4C-8064-25F900D99B8A}"/>
                  </a:ext>
                </a:extLst>
              </p:cNvPr>
              <p:cNvSpPr>
                <a:spLocks noRot="1" noChangeAspect="1" noMove="1" noResize="1" noEditPoints="1" noAdjustHandles="1" noChangeArrowheads="1" noChangeShapeType="1" noTextEdit="1"/>
              </p:cNvSpPr>
              <p:nvPr/>
            </p:nvSpPr>
            <p:spPr>
              <a:xfrm>
                <a:off x="477165" y="2212098"/>
                <a:ext cx="4306601" cy="2690585"/>
              </a:xfrm>
              <a:prstGeom prst="ellipse">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553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EBA1-3586-924F-8144-E23A9823971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xmlns="" id="{91B1A7BD-C5A5-E648-8CA8-6D4D25C9577A}"/>
              </a:ext>
            </a:extLst>
          </p:cNvPr>
          <p:cNvSpPr>
            <a:spLocks noGrp="1"/>
          </p:cNvSpPr>
          <p:nvPr>
            <p:ph idx="1"/>
          </p:nvPr>
        </p:nvSpPr>
        <p:spPr/>
        <p:txBody>
          <a:bodyPr>
            <a:normAutofit/>
          </a:bodyPr>
          <a:lstStyle/>
          <a:p>
            <a:r>
              <a:rPr lang="en-US" sz="3200" dirty="0"/>
              <a:t>Composite order GGH multilinear maps</a:t>
            </a:r>
          </a:p>
          <a:p>
            <a:endParaRPr lang="en-US" sz="3200" dirty="0"/>
          </a:p>
          <a:p>
            <a:r>
              <a:rPr lang="en-US" sz="3200" dirty="0"/>
              <a:t>Reducing noise in GGH</a:t>
            </a:r>
          </a:p>
          <a:p>
            <a:endParaRPr lang="en-US" sz="3200" dirty="0"/>
          </a:p>
          <a:p>
            <a:r>
              <a:rPr lang="en-US" sz="3200" dirty="0"/>
              <a:t>Strengthen security via self-fortification </a:t>
            </a:r>
            <a:r>
              <a:rPr lang="en-US" dirty="0"/>
              <a:t>[GMMSSZ’16]</a:t>
            </a:r>
          </a:p>
          <a:p>
            <a:endParaRPr lang="en-US" sz="3200" dirty="0"/>
          </a:p>
        </p:txBody>
      </p:sp>
    </p:spTree>
    <p:extLst>
      <p:ext uri="{BB962C8B-B14F-4D97-AF65-F5344CB8AC3E}">
        <p14:creationId xmlns:p14="http://schemas.microsoft.com/office/powerpoint/2010/main" val="2598693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7370" y="1223787"/>
            <a:ext cx="3944285" cy="461665"/>
          </a:xfrm>
          <a:prstGeom prst="rect">
            <a:avLst/>
          </a:prstGeom>
          <a:noFill/>
        </p:spPr>
        <p:txBody>
          <a:bodyPr wrap="none" rtlCol="0">
            <a:spAutoFit/>
          </a:bodyPr>
          <a:lstStyle/>
          <a:p>
            <a:pPr marL="342900" indent="-342900">
              <a:buFont typeface="Wingdings" pitchFamily="2" charset="2"/>
              <a:buChar char="§"/>
            </a:pPr>
            <a:r>
              <a:rPr lang="en-US" sz="2400" dirty="0">
                <a:solidFill>
                  <a:srgbClr val="FF0000"/>
                </a:solidFill>
              </a:rPr>
              <a:t>Large</a:t>
            </a:r>
            <a:r>
              <a:rPr lang="en-US" sz="2400" dirty="0"/>
              <a:t> </a:t>
            </a:r>
            <a:r>
              <a:rPr lang="en-US" sz="2400" dirty="0">
                <a:solidFill>
                  <a:srgbClr val="FF0000"/>
                </a:solidFill>
              </a:rPr>
              <a:t>secret</a:t>
            </a:r>
            <a:r>
              <a:rPr lang="en-US" sz="2400" dirty="0"/>
              <a:t> primes </a:t>
            </a:r>
            <a:r>
              <a:rPr lang="en-US" sz="2400" dirty="0">
                <a:solidFill>
                  <a:srgbClr val="FF0000"/>
                </a:solidFill>
              </a:rPr>
              <a:t>p</a:t>
            </a:r>
            <a:r>
              <a:rPr lang="en-US" sz="2400" baseline="-25000" dirty="0">
                <a:solidFill>
                  <a:srgbClr val="FF0000"/>
                </a:solidFill>
              </a:rPr>
              <a:t>1</a:t>
            </a:r>
            <a:r>
              <a:rPr lang="en-US" sz="2400" dirty="0">
                <a:solidFill>
                  <a:srgbClr val="FF0000"/>
                </a:solidFill>
              </a:rPr>
              <a:t>,….</a:t>
            </a:r>
            <a:r>
              <a:rPr lang="en-US" sz="2400" dirty="0" err="1">
                <a:solidFill>
                  <a:srgbClr val="FF0000"/>
                </a:solidFill>
              </a:rPr>
              <a:t>p</a:t>
            </a:r>
            <a:r>
              <a:rPr lang="en-US" sz="2400" baseline="-25000" dirty="0" err="1">
                <a:solidFill>
                  <a:srgbClr val="FF0000"/>
                </a:solidFill>
              </a:rPr>
              <a:t>t</a:t>
            </a:r>
            <a:r>
              <a:rPr lang="en-US" sz="2400" baseline="-25000" dirty="0">
                <a:solidFill>
                  <a:srgbClr val="FF0000"/>
                </a:solidFill>
              </a:rPr>
              <a:t> </a:t>
            </a:r>
          </a:p>
        </p:txBody>
      </p:sp>
      <mc:AlternateContent xmlns:mc="http://schemas.openxmlformats.org/markup-compatibility/2006" xmlns:a14="http://schemas.microsoft.com/office/drawing/2010/main">
        <mc:Choice Requires="a14">
          <p:sp>
            <p:nvSpPr>
              <p:cNvPr id="9" name="TextBox 8"/>
              <p:cNvSpPr txBox="1"/>
              <p:nvPr/>
            </p:nvSpPr>
            <p:spPr>
              <a:xfrm>
                <a:off x="4332964" y="1302793"/>
                <a:ext cx="2517869" cy="461665"/>
              </a:xfrm>
              <a:prstGeom prst="rect">
                <a:avLst/>
              </a:prstGeom>
              <a:noFill/>
            </p:spPr>
            <p:txBody>
              <a:bodyPr wrap="none" rtlCol="0">
                <a:spAutoFit/>
              </a:bodyPr>
              <a:lstStyle/>
              <a:p>
                <a:pPr marL="457200" indent="-457200">
                  <a:buFont typeface="Wingdings" charset="2"/>
                  <a:buChar char="§"/>
                </a:pPr>
                <a:r>
                  <a:rPr lang="en-US" sz="2400" dirty="0"/>
                  <a:t>Levels 1,2,….,</a:t>
                </a:r>
                <a14:m>
                  <m:oMath xmlns:m="http://schemas.openxmlformats.org/officeDocument/2006/math">
                    <m:r>
                      <a:rPr lang="en-US" sz="2400" i="1" smtClean="0">
                        <a:latin typeface="Cambria Math" charset="0"/>
                      </a:rPr>
                      <m:t> </m:t>
                    </m:r>
                  </m:oMath>
                </a14:m>
                <a:r>
                  <a:rPr lang="en-US" sz="2400" dirty="0"/>
                  <a:t>k</a:t>
                </a:r>
                <a:endParaRPr lang="en-US" sz="2400" baseline="-25000" dirty="0"/>
              </a:p>
            </p:txBody>
          </p:sp>
        </mc:Choice>
        <mc:Fallback xmlns="">
          <p:sp>
            <p:nvSpPr>
              <p:cNvPr id="9" name="TextBox 8"/>
              <p:cNvSpPr txBox="1">
                <a:spLocks noRot="1" noChangeAspect="1" noMove="1" noResize="1" noEditPoints="1" noAdjustHandles="1" noChangeArrowheads="1" noChangeShapeType="1" noTextEdit="1"/>
              </p:cNvSpPr>
              <p:nvPr/>
            </p:nvSpPr>
            <p:spPr>
              <a:xfrm>
                <a:off x="4332964" y="1302793"/>
                <a:ext cx="2517869" cy="461665"/>
              </a:xfrm>
              <a:prstGeom prst="rect">
                <a:avLst/>
              </a:prstGeom>
              <a:blipFill>
                <a:blip r:embed="rId3"/>
                <a:stretch>
                  <a:fillRect l="-3015" t="-8108" r="-2513"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5102" y="1797894"/>
                <a:ext cx="11529182" cy="1446550"/>
              </a:xfrm>
              <a:prstGeom prst="rect">
                <a:avLst/>
              </a:prstGeom>
              <a:noFill/>
            </p:spPr>
            <p:txBody>
              <a:bodyPr wrap="none" rtlCol="0">
                <a:spAutoFit/>
              </a:bodyPr>
              <a:lstStyle/>
              <a:p>
                <a:pPr marL="342900" indent="-342900">
                  <a:buFont typeface="Wingdings" charset="2"/>
                  <a:buChar char="§"/>
                </a:pPr>
                <a:r>
                  <a:rPr lang="en-US" sz="2400" dirty="0"/>
                  <a:t>Assume:</a:t>
                </a:r>
              </a:p>
              <a:p>
                <a:pPr marL="800100" lvl="1" indent="-342900">
                  <a:buFont typeface="Arial" charset="0"/>
                  <a:buChar char="•"/>
                </a:pPr>
                <a:r>
                  <a:rPr lang="en-US" sz="2400" dirty="0"/>
                  <a:t>Randomized procedure a</a:t>
                </a:r>
                <a14:m>
                  <m:oMath xmlns:m="http://schemas.openxmlformats.org/officeDocument/2006/math">
                    <m:r>
                      <a:rPr lang="en-US" sz="2400" b="0" i="0" dirty="0" smtClean="0">
                        <a:latin typeface="Cambria Math" charset="0"/>
                      </a:rPr>
                      <m:t> </m:t>
                    </m:r>
                    <m:r>
                      <a:rPr lang="en-US" sz="2400" i="1" dirty="0" smtClean="0">
                        <a:latin typeface="Cambria Math" charset="0"/>
                      </a:rPr>
                      <m:t>←</m:t>
                    </m:r>
                    <m:r>
                      <a:rPr lang="en-US" sz="2400" b="0" i="1" dirty="0" smtClean="0">
                        <a:latin typeface="Cambria Math" charset="0"/>
                      </a:rPr>
                      <m:t> </m:t>
                    </m:r>
                  </m:oMath>
                </a14:m>
                <a:r>
                  <a:rPr lang="en-US" sz="2400" dirty="0"/>
                  <a:t>Samp(</a:t>
                </a:r>
                <a:r>
                  <a:rPr lang="en-US" sz="2400" dirty="0" err="1"/>
                  <a:t>p,x,i,</a:t>
                </a:r>
                <a:r>
                  <a:rPr lang="en-US" sz="2400" dirty="0" err="1">
                    <a:solidFill>
                      <a:srgbClr val="FF0000"/>
                    </a:solidFill>
                  </a:rPr>
                  <a:t>j</a:t>
                </a:r>
                <a:r>
                  <a:rPr lang="en-US" sz="2400" dirty="0"/>
                  <a:t>): a = x + </a:t>
                </a:r>
                <a:r>
                  <a:rPr lang="en-US" sz="2400" dirty="0" err="1"/>
                  <a:t>r</a:t>
                </a:r>
                <a:r>
                  <a:rPr lang="en-US" sz="2400" baseline="30000" dirty="0" err="1"/>
                  <a:t>i</a:t>
                </a:r>
                <a:r>
                  <a:rPr lang="en-US" sz="2400" dirty="0" err="1">
                    <a:solidFill>
                      <a:srgbClr val="FF0000"/>
                    </a:solidFill>
                  </a:rPr>
                  <a:t>p</a:t>
                </a:r>
                <a:r>
                  <a:rPr lang="en-US" sz="2400" baseline="-25000" dirty="0" err="1">
                    <a:solidFill>
                      <a:srgbClr val="FF0000"/>
                    </a:solidFill>
                  </a:rPr>
                  <a:t>j</a:t>
                </a:r>
                <a:r>
                  <a:rPr lang="en-US" sz="2400" dirty="0">
                    <a:solidFill>
                      <a:srgbClr val="FF0000"/>
                    </a:solidFill>
                  </a:rPr>
                  <a:t> </a:t>
                </a:r>
                <a:r>
                  <a:rPr lang="en-US" sz="2400" dirty="0"/>
                  <a:t>for some </a:t>
                </a:r>
                <a:r>
                  <a:rPr lang="en-US" sz="2400" dirty="0">
                    <a:solidFill>
                      <a:srgbClr val="FF0000"/>
                    </a:solidFill>
                  </a:rPr>
                  <a:t>small noise</a:t>
                </a:r>
                <a:r>
                  <a:rPr lang="en-US" sz="2400" dirty="0"/>
                  <a:t> r </a:t>
                </a:r>
                <a14:m>
                  <m:oMath xmlns:m="http://schemas.openxmlformats.org/officeDocument/2006/math">
                    <m:r>
                      <a:rPr lang="en-US" sz="2400" i="1" dirty="0" smtClean="0">
                        <a:latin typeface="Cambria Math" charset="0"/>
                      </a:rPr>
                      <m:t>∈</m:t>
                    </m:r>
                  </m:oMath>
                </a14:m>
                <a:r>
                  <a:rPr lang="en-US" sz="2400" dirty="0"/>
                  <a:t> </a:t>
                </a:r>
                <a14:m>
                  <m:oMath xmlns:m="http://schemas.openxmlformats.org/officeDocument/2006/math">
                    <m:r>
                      <a:rPr lang="en-US" sz="2400" b="1" i="1" dirty="0" smtClean="0">
                        <a:solidFill>
                          <a:srgbClr val="FF0000"/>
                        </a:solidFill>
                        <a:latin typeface="Cambria Math" charset="0"/>
                      </a:rPr>
                      <m:t>ℤ</m:t>
                    </m:r>
                  </m:oMath>
                </a14:m>
                <a:r>
                  <a:rPr lang="en-US" sz="2400" baseline="-25000" dirty="0" err="1">
                    <a:solidFill>
                      <a:srgbClr val="FF0000"/>
                    </a:solidFill>
                  </a:rPr>
                  <a:t>pj</a:t>
                </a:r>
                <a:r>
                  <a:rPr lang="en-US" sz="2400" b="1" dirty="0">
                    <a:solidFill>
                      <a:srgbClr val="FF0000"/>
                    </a:solidFill>
                  </a:rPr>
                  <a:t> </a:t>
                </a:r>
                <a:r>
                  <a:rPr lang="en-US" sz="2400" b="1" dirty="0"/>
                  <a:t>(</a:t>
                </a:r>
                <a14:m>
                  <m:oMath xmlns:m="http://schemas.openxmlformats.org/officeDocument/2006/math">
                    <m:r>
                      <a:rPr lang="en-US" sz="2400" b="1" i="1" dirty="0" smtClean="0">
                        <a:latin typeface="Cambria Math" panose="02040503050406030204" pitchFamily="18" charset="0"/>
                      </a:rPr>
                      <m:t>∀</m:t>
                    </m:r>
                  </m:oMath>
                </a14:m>
                <a:r>
                  <a:rPr lang="en-US" sz="2400" b="1" dirty="0"/>
                  <a:t> j)</a:t>
                </a:r>
              </a:p>
              <a:p>
                <a:pPr marL="800100" lvl="1" indent="-342900">
                  <a:buFont typeface="Arial" charset="0"/>
                  <a:buChar char="•"/>
                </a:pPr>
                <a:r>
                  <a:rPr lang="en-US" sz="2400" dirty="0"/>
                  <a:t>Deterministic  procedure [</a:t>
                </a:r>
                <a14:m>
                  <m:oMath xmlns:m="http://schemas.openxmlformats.org/officeDocument/2006/math">
                    <m:r>
                      <a:rPr lang="en-US" sz="2400" i="1" dirty="0" smtClean="0">
                        <a:latin typeface="Cambria Math" charset="0"/>
                      </a:rPr>
                      <m:t>⋅</m:t>
                    </m:r>
                  </m:oMath>
                </a14:m>
                <a:r>
                  <a:rPr lang="en-US" sz="2400" dirty="0"/>
                  <a:t>]</a:t>
                </a:r>
                <a:r>
                  <a:rPr lang="en-US" sz="2400" baseline="-25000" dirty="0"/>
                  <a:t>i </a:t>
                </a:r>
                <a:r>
                  <a:rPr lang="en-US" sz="2400" dirty="0"/>
                  <a:t> : a </a:t>
                </a:r>
                <a14:m>
                  <m:oMath xmlns:m="http://schemas.openxmlformats.org/officeDocument/2006/math">
                    <m:r>
                      <a:rPr lang="en-US" sz="2400" i="1" dirty="0" smtClean="0">
                        <a:latin typeface="Cambria Math" charset="0"/>
                      </a:rPr>
                      <m:t>→</m:t>
                    </m:r>
                  </m:oMath>
                </a14:m>
                <a:r>
                  <a:rPr lang="en-US" sz="2400" baseline="-25000" dirty="0"/>
                  <a:t> </a:t>
                </a:r>
                <a:r>
                  <a:rPr lang="en-US" sz="2400" dirty="0"/>
                  <a:t>[a]</a:t>
                </a:r>
                <a:r>
                  <a:rPr lang="en-US" sz="2400" baseline="-25000" dirty="0"/>
                  <a:t>i</a:t>
                </a:r>
                <a:r>
                  <a:rPr lang="en-US" sz="2400" dirty="0"/>
                  <a:t> such that [a]</a:t>
                </a:r>
                <a:r>
                  <a:rPr lang="en-US" sz="2400" baseline="-25000" dirty="0"/>
                  <a:t>i</a:t>
                </a:r>
                <a:r>
                  <a:rPr lang="en-US" sz="2400" dirty="0"/>
                  <a:t> </a:t>
                </a:r>
                <a14:m>
                  <m:oMath xmlns:m="http://schemas.openxmlformats.org/officeDocument/2006/math">
                    <m:r>
                      <a:rPr lang="en-US" sz="2400" i="1" dirty="0">
                        <a:latin typeface="Cambria Math" charset="0"/>
                      </a:rPr>
                      <m:t>→</m:t>
                    </m:r>
                  </m:oMath>
                </a14:m>
                <a:r>
                  <a:rPr lang="en-US" sz="2400" dirty="0"/>
                  <a:t> a is </a:t>
                </a:r>
                <a:r>
                  <a:rPr lang="en-US" sz="2400" dirty="0">
                    <a:solidFill>
                      <a:srgbClr val="FF0000"/>
                    </a:solidFill>
                  </a:rPr>
                  <a:t>hard</a:t>
                </a:r>
                <a:endParaRPr lang="en-US" sz="2400" baseline="-25000" dirty="0">
                  <a:solidFill>
                    <a:srgbClr val="FF0000"/>
                  </a:solidFill>
                </a:endParaRPr>
              </a:p>
              <a:p>
                <a:pPr marL="342900" indent="-342900">
                  <a:buFont typeface="Arial" charset="0"/>
                  <a:buChar char="•"/>
                </a:pPr>
                <a:endParaRPr lang="en-US" sz="2400" baseline="-25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5102" y="1797894"/>
                <a:ext cx="11529182" cy="1446550"/>
              </a:xfrm>
              <a:prstGeom prst="rect">
                <a:avLst/>
              </a:prstGeom>
              <a:blipFill>
                <a:blip r:embed="rId4"/>
                <a:stretch>
                  <a:fillRect l="-661" t="-3509"/>
                </a:stretch>
              </a:blipFill>
            </p:spPr>
            <p:txBody>
              <a:bodyPr/>
              <a:lstStyle/>
              <a:p>
                <a:r>
                  <a:rPr lang="en-US">
                    <a:noFill/>
                  </a:rPr>
                  <a:t> </a:t>
                </a:r>
              </a:p>
            </p:txBody>
          </p:sp>
        </mc:Fallback>
      </mc:AlternateContent>
      <p:grpSp>
        <p:nvGrpSpPr>
          <p:cNvPr id="21" name="Group 20"/>
          <p:cNvGrpSpPr/>
          <p:nvPr/>
        </p:nvGrpSpPr>
        <p:grpSpPr>
          <a:xfrm>
            <a:off x="5241136" y="3523007"/>
            <a:ext cx="4582537" cy="1202987"/>
            <a:chOff x="5241136" y="3751607"/>
            <a:chExt cx="4582537" cy="1202987"/>
          </a:xfrm>
        </p:grpSpPr>
        <mc:AlternateContent xmlns:mc="http://schemas.openxmlformats.org/markup-compatibility/2006" xmlns:a14="http://schemas.microsoft.com/office/drawing/2010/main">
          <mc:Choice Requires="a14">
            <p:sp>
              <p:nvSpPr>
                <p:cNvPr id="13" name="TextBox 12"/>
                <p:cNvSpPr txBox="1"/>
                <p:nvPr/>
              </p:nvSpPr>
              <p:spPr>
                <a:xfrm>
                  <a:off x="5241136" y="4123597"/>
                  <a:ext cx="4582537" cy="830997"/>
                </a:xfrm>
                <a:prstGeom prst="rect">
                  <a:avLst/>
                </a:prstGeom>
                <a:noFill/>
                <a:ln>
                  <a:solidFill>
                    <a:schemeClr val="tx1">
                      <a:lumMod val="75000"/>
                      <a:lumOff val="25000"/>
                    </a:schemeClr>
                  </a:solidFill>
                </a:ln>
              </p:spPr>
              <p:txBody>
                <a:bodyPr wrap="none" rtlCol="0">
                  <a:spAutoFit/>
                </a:bodyPr>
                <a:lstStyle/>
                <a:p>
                  <a:r>
                    <a:rPr lang="en-US" sz="2400" dirty="0"/>
                    <a:t>ADD: [a]</a:t>
                  </a:r>
                  <a:r>
                    <a:rPr lang="en-US" sz="2400" baseline="-25000" dirty="0"/>
                    <a:t>i</a:t>
                  </a:r>
                  <a:r>
                    <a:rPr lang="en-US" sz="2400" dirty="0"/>
                    <a:t> + [b]</a:t>
                  </a:r>
                  <a:r>
                    <a:rPr lang="en-US" sz="2400" baseline="-25000" dirty="0"/>
                    <a:t>i</a:t>
                  </a:r>
                  <a:r>
                    <a:rPr lang="en-US" sz="2400" dirty="0"/>
                    <a:t> </a:t>
                  </a:r>
                  <a14:m>
                    <m:oMath xmlns:m="http://schemas.openxmlformats.org/officeDocument/2006/math">
                      <m:r>
                        <a:rPr lang="en-US" sz="2400" i="1" dirty="0" smtClean="0">
                          <a:latin typeface="Cambria Math" charset="0"/>
                        </a:rPr>
                        <m:t>→ </m:t>
                      </m:r>
                    </m:oMath>
                  </a14:m>
                  <a:r>
                    <a:rPr lang="en-US" sz="2400" dirty="0"/>
                    <a:t>[</a:t>
                  </a:r>
                  <a:r>
                    <a:rPr lang="en-US" sz="2400" dirty="0" err="1"/>
                    <a:t>a+b</a:t>
                  </a:r>
                  <a:r>
                    <a:rPr lang="en-US" sz="2400" dirty="0"/>
                    <a:t>]</a:t>
                  </a:r>
                  <a:r>
                    <a:rPr lang="en-US" sz="2400" baseline="-25000" dirty="0"/>
                    <a:t>i</a:t>
                  </a:r>
                </a:p>
                <a:p>
                  <a:r>
                    <a:rPr lang="en-US" sz="2400" dirty="0"/>
                    <a:t>MULT: [a]</a:t>
                  </a:r>
                  <a:r>
                    <a:rPr lang="en-US" sz="2400" baseline="-25000" dirty="0"/>
                    <a:t>i</a:t>
                  </a:r>
                  <a14:m>
                    <m:oMath xmlns:m="http://schemas.openxmlformats.org/officeDocument/2006/math">
                      <m:r>
                        <a:rPr lang="en-US" sz="2400" i="1" dirty="0" smtClean="0">
                          <a:latin typeface="Cambria Math" charset="0"/>
                        </a:rPr>
                        <m:t>⋅</m:t>
                      </m:r>
                    </m:oMath>
                  </a14:m>
                  <a:r>
                    <a:rPr lang="en-US" sz="2400" dirty="0"/>
                    <a:t>[b]</a:t>
                  </a:r>
                  <a:r>
                    <a:rPr lang="en-US" sz="2400" baseline="-25000" dirty="0"/>
                    <a:t>j</a:t>
                  </a:r>
                  <a:r>
                    <a:rPr lang="en-US" sz="2400" dirty="0"/>
                    <a:t> </a:t>
                  </a:r>
                  <a14:m>
                    <m:oMath xmlns:m="http://schemas.openxmlformats.org/officeDocument/2006/math">
                      <m:r>
                        <a:rPr lang="en-US" sz="2400" i="1" dirty="0">
                          <a:latin typeface="Cambria Math" charset="0"/>
                        </a:rPr>
                        <m:t>→</m:t>
                      </m:r>
                    </m:oMath>
                  </a14:m>
                  <a:r>
                    <a:rPr lang="en-US" sz="2400" dirty="0"/>
                    <a:t>[ab]</a:t>
                  </a:r>
                  <a:r>
                    <a:rPr lang="en-US" sz="2400" baseline="-25000" dirty="0" err="1"/>
                    <a:t>i+j</a:t>
                  </a:r>
                  <a:r>
                    <a:rPr lang="en-US" sz="2400" dirty="0"/>
                    <a:t> (</a:t>
                  </a:r>
                  <a:r>
                    <a:rPr lang="en-US" sz="2400" dirty="0" err="1"/>
                    <a:t>i</a:t>
                  </a:r>
                  <a14:m>
                    <m:oMath xmlns:m="http://schemas.openxmlformats.org/officeDocument/2006/math">
                      <m:r>
                        <a:rPr lang="en-US" sz="2400" i="1" dirty="0" smtClean="0">
                          <a:latin typeface="Cambria Math" charset="0"/>
                        </a:rPr>
                        <m:t>≠</m:t>
                      </m:r>
                    </m:oMath>
                  </a14:m>
                  <a:r>
                    <a:rPr lang="en-US" sz="2400" dirty="0"/>
                    <a:t> j; </a:t>
                  </a:r>
                  <a:r>
                    <a:rPr lang="en-US" sz="2400" dirty="0" err="1"/>
                    <a:t>i+j</a:t>
                  </a:r>
                  <a:r>
                    <a:rPr lang="en-US" sz="2400" dirty="0"/>
                    <a:t> </a:t>
                  </a:r>
                  <a14:m>
                    <m:oMath xmlns:m="http://schemas.openxmlformats.org/officeDocument/2006/math">
                      <m:r>
                        <a:rPr lang="en-US" sz="2400" i="1" dirty="0" smtClean="0">
                          <a:latin typeface="Cambria Math" charset="0"/>
                        </a:rPr>
                        <m:t>≤</m:t>
                      </m:r>
                    </m:oMath>
                  </a14:m>
                  <a:r>
                    <a:rPr lang="en-US" sz="2400" dirty="0"/>
                    <a:t> k)</a:t>
                  </a:r>
                </a:p>
              </p:txBody>
            </p:sp>
          </mc:Choice>
          <mc:Fallback xmlns="">
            <p:sp>
              <p:nvSpPr>
                <p:cNvPr id="13" name="TextBox 12"/>
                <p:cNvSpPr txBox="1">
                  <a:spLocks noRot="1" noChangeAspect="1" noMove="1" noResize="1" noEditPoints="1" noAdjustHandles="1" noChangeArrowheads="1" noChangeShapeType="1" noTextEdit="1"/>
                </p:cNvSpPr>
                <p:nvPr/>
              </p:nvSpPr>
              <p:spPr>
                <a:xfrm>
                  <a:off x="5241136" y="4123597"/>
                  <a:ext cx="4582537" cy="830997"/>
                </a:xfrm>
                <a:prstGeom prst="rect">
                  <a:avLst/>
                </a:prstGeom>
                <a:blipFill rotWithShape="0">
                  <a:blip r:embed="rId5"/>
                  <a:stretch>
                    <a:fillRect l="-1992" t="-56522" r="-1062" b="-27536"/>
                  </a:stretch>
                </a:blipFill>
                <a:ln>
                  <a:solidFill>
                    <a:schemeClr val="tx1">
                      <a:lumMod val="75000"/>
                      <a:lumOff val="25000"/>
                    </a:schemeClr>
                  </a:solidFill>
                </a:ln>
              </p:spPr>
              <p:txBody>
                <a:bodyPr/>
                <a:lstStyle/>
                <a:p>
                  <a:r>
                    <a:rPr lang="en-US">
                      <a:noFill/>
                    </a:rPr>
                    <a:t> </a:t>
                  </a:r>
                </a:p>
              </p:txBody>
            </p:sp>
          </mc:Fallback>
        </mc:AlternateContent>
        <p:sp>
          <p:nvSpPr>
            <p:cNvPr id="15" name="TextBox 14"/>
            <p:cNvSpPr txBox="1"/>
            <p:nvPr/>
          </p:nvSpPr>
          <p:spPr>
            <a:xfrm>
              <a:off x="6850833" y="3751607"/>
              <a:ext cx="1709827"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Multi-linear ops</a:t>
              </a:r>
            </a:p>
          </p:txBody>
        </p:sp>
      </p:grpSp>
      <p:grpSp>
        <p:nvGrpSpPr>
          <p:cNvPr id="20" name="Group 19"/>
          <p:cNvGrpSpPr/>
          <p:nvPr/>
        </p:nvGrpSpPr>
        <p:grpSpPr>
          <a:xfrm>
            <a:off x="803913" y="3506081"/>
            <a:ext cx="3768087" cy="1203771"/>
            <a:chOff x="803913" y="3747381"/>
            <a:chExt cx="3488687" cy="1203771"/>
          </a:xfrm>
        </p:grpSpPr>
        <mc:AlternateContent xmlns:mc="http://schemas.openxmlformats.org/markup-compatibility/2006" xmlns:a14="http://schemas.microsoft.com/office/drawing/2010/main">
          <mc:Choice Requires="a14">
            <p:sp>
              <p:nvSpPr>
                <p:cNvPr id="10" name="TextBox 9"/>
                <p:cNvSpPr txBox="1"/>
                <p:nvPr/>
              </p:nvSpPr>
              <p:spPr>
                <a:xfrm>
                  <a:off x="803913" y="4120155"/>
                  <a:ext cx="3488687" cy="830997"/>
                </a:xfrm>
                <a:prstGeom prst="rect">
                  <a:avLst/>
                </a:prstGeom>
                <a:noFill/>
                <a:ln>
                  <a:solidFill>
                    <a:schemeClr val="tx1">
                      <a:lumMod val="75000"/>
                      <a:lumOff val="25000"/>
                    </a:schemeClr>
                  </a:solidFill>
                </a:ln>
              </p:spPr>
              <p:txBody>
                <a:bodyPr wrap="square" rtlCol="0">
                  <a:spAutoFit/>
                </a:bodyPr>
                <a:lstStyle/>
                <a:p>
                  <a:r>
                    <a:rPr lang="en-US" sz="2400" dirty="0"/>
                    <a:t>Encode x </a:t>
                  </a:r>
                  <a14:m>
                    <m:oMath xmlns:m="http://schemas.openxmlformats.org/officeDocument/2006/math">
                      <m:r>
                        <a:rPr lang="en-US" sz="2400" i="1" dirty="0">
                          <a:latin typeface="Cambria Math" charset="0"/>
                        </a:rPr>
                        <m:t>∈</m:t>
                      </m:r>
                    </m:oMath>
                  </a14:m>
                  <a:r>
                    <a:rPr lang="en-US" sz="2400" dirty="0"/>
                    <a:t> </a:t>
                  </a:r>
                  <a14:m>
                    <m:oMath xmlns:m="http://schemas.openxmlformats.org/officeDocument/2006/math">
                      <m:r>
                        <a:rPr lang="en-US" sz="2400" b="1" i="1" dirty="0">
                          <a:latin typeface="Cambria Math" charset="0"/>
                        </a:rPr>
                        <m:t>ℤ</m:t>
                      </m:r>
                    </m:oMath>
                  </a14:m>
                  <a:r>
                    <a:rPr lang="en-US" sz="2400" baseline="-25000" dirty="0"/>
                    <a:t>p</a:t>
                  </a:r>
                  <a:r>
                    <a:rPr lang="en-US" sz="2400" dirty="0"/>
                    <a:t> </a:t>
                  </a:r>
                  <a:r>
                    <a:rPr lang="en-US" sz="2400" dirty="0">
                      <a:ea typeface="Bauhaus 93" charset="0"/>
                      <a:cs typeface="Bauhaus 93" charset="0"/>
                    </a:rPr>
                    <a:t>at level </a:t>
                  </a:r>
                  <a:r>
                    <a:rPr lang="en-US" sz="2400" dirty="0" err="1">
                      <a:ea typeface="Bauhaus 93" charset="0"/>
                      <a:cs typeface="Bauhaus 93" charset="0"/>
                    </a:rPr>
                    <a:t>i</a:t>
                  </a:r>
                  <a:r>
                    <a:rPr lang="en-US" sz="2400" dirty="0">
                      <a:ea typeface="Bauhaus 93" charset="0"/>
                      <a:cs typeface="Bauhaus 93" charset="0"/>
                    </a:rPr>
                    <a:t>:</a:t>
                  </a:r>
                  <a:r>
                    <a:rPr lang="en-US" sz="2400" b="1" dirty="0">
                      <a:ea typeface="Bauhaus 93" charset="0"/>
                      <a:cs typeface="Bauhaus 93" charset="0"/>
                    </a:rPr>
                    <a:t> </a:t>
                  </a:r>
                </a:p>
                <a:p>
                  <a:r>
                    <a:rPr lang="en-US" sz="2400" dirty="0"/>
                    <a:t>a</a:t>
                  </a:r>
                  <a14:m>
                    <m:oMath xmlns:m="http://schemas.openxmlformats.org/officeDocument/2006/math">
                      <m:r>
                        <a:rPr lang="en-US" sz="2400" dirty="0">
                          <a:latin typeface="Cambria Math" charset="0"/>
                        </a:rPr>
                        <m:t> </m:t>
                      </m:r>
                      <m:r>
                        <a:rPr lang="en-US" sz="2400" i="1" dirty="0">
                          <a:latin typeface="Cambria Math" charset="0"/>
                        </a:rPr>
                        <m:t>← </m:t>
                      </m:r>
                    </m:oMath>
                  </a14:m>
                  <a:r>
                    <a:rPr lang="en-US" sz="2400" dirty="0"/>
                    <a:t>Samp(p,x); </a:t>
                  </a:r>
                  <a:r>
                    <a:rPr lang="en-US" sz="2400" dirty="0">
                      <a:ea typeface="Bauhaus 93" charset="0"/>
                      <a:cs typeface="Bauhaus 93" charset="0"/>
                    </a:rPr>
                    <a:t>Output [a]</a:t>
                  </a:r>
                  <a:r>
                    <a:rPr lang="en-US" sz="2400" baseline="-25000" dirty="0">
                      <a:ea typeface="Bauhaus 93" charset="0"/>
                      <a:cs typeface="Bauhaus 93" charset="0"/>
                    </a:rPr>
                    <a:t>i</a:t>
                  </a:r>
                  <a:endParaRPr lang="en-US" sz="2400" dirty="0">
                    <a:ea typeface="Bauhaus 93" charset="0"/>
                    <a:cs typeface="Bauhaus 93"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03913" y="4120155"/>
                  <a:ext cx="3488687" cy="830997"/>
                </a:xfrm>
                <a:prstGeom prst="rect">
                  <a:avLst/>
                </a:prstGeom>
                <a:blipFill>
                  <a:blip r:embed="rId6"/>
                  <a:stretch>
                    <a:fillRect l="-2341" t="-2941" b="-11765"/>
                  </a:stretch>
                </a:blipFill>
                <a:ln>
                  <a:solidFill>
                    <a:schemeClr val="tx1">
                      <a:lumMod val="75000"/>
                      <a:lumOff val="25000"/>
                    </a:schemeClr>
                  </a:solidFill>
                </a:ln>
              </p:spPr>
              <p:txBody>
                <a:bodyPr/>
                <a:lstStyle/>
                <a:p>
                  <a:r>
                    <a:rPr lang="en-US">
                      <a:noFill/>
                    </a:rPr>
                    <a:t> </a:t>
                  </a:r>
                </a:p>
              </p:txBody>
            </p:sp>
          </mc:Fallback>
        </mc:AlternateContent>
        <p:sp>
          <p:nvSpPr>
            <p:cNvPr id="18" name="TextBox 17"/>
            <p:cNvSpPr txBox="1"/>
            <p:nvPr/>
          </p:nvSpPr>
          <p:spPr>
            <a:xfrm>
              <a:off x="1506239" y="3747381"/>
              <a:ext cx="1775551"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Private Encoding</a:t>
              </a:r>
            </a:p>
          </p:txBody>
        </p:sp>
      </p:grpSp>
      <p:grpSp>
        <p:nvGrpSpPr>
          <p:cNvPr id="17" name="Group 16"/>
          <p:cNvGrpSpPr/>
          <p:nvPr/>
        </p:nvGrpSpPr>
        <p:grpSpPr>
          <a:xfrm>
            <a:off x="288804" y="5018186"/>
            <a:ext cx="4701223" cy="834969"/>
            <a:chOff x="2839597" y="5250207"/>
            <a:chExt cx="4701223" cy="834969"/>
          </a:xfrm>
        </p:grpSpPr>
        <mc:AlternateContent xmlns:mc="http://schemas.openxmlformats.org/markup-compatibility/2006" xmlns:a14="http://schemas.microsoft.com/office/drawing/2010/main">
          <mc:Choice Requires="a14">
            <p:sp>
              <p:nvSpPr>
                <p:cNvPr id="23" name="TextBox 22"/>
                <p:cNvSpPr txBox="1"/>
                <p:nvPr/>
              </p:nvSpPr>
              <p:spPr>
                <a:xfrm>
                  <a:off x="2839597" y="5623511"/>
                  <a:ext cx="4701223" cy="461665"/>
                </a:xfrm>
                <a:prstGeom prst="rect">
                  <a:avLst/>
                </a:prstGeom>
                <a:noFill/>
                <a:ln>
                  <a:solidFill>
                    <a:schemeClr val="tx1">
                      <a:lumMod val="75000"/>
                      <a:lumOff val="25000"/>
                    </a:schemeClr>
                  </a:solidFill>
                </a:ln>
              </p:spPr>
              <p:txBody>
                <a:bodyPr wrap="none" rtlCol="0">
                  <a:spAutoFit/>
                </a:bodyPr>
                <a:lstStyle/>
                <a:p>
                  <a:r>
                    <a:rPr lang="en-US" sz="2400" dirty="0"/>
                    <a:t>ZTEST([a]</a:t>
                  </a:r>
                  <a:r>
                    <a:rPr lang="en-US" sz="2400" baseline="-25000" dirty="0"/>
                    <a:t>k</a:t>
                  </a:r>
                  <a:r>
                    <a:rPr lang="en-US" sz="2400" dirty="0"/>
                    <a:t>) returns </a:t>
                  </a:r>
                  <a:r>
                    <a:rPr lang="en-US" sz="2400" dirty="0">
                      <a:solidFill>
                        <a:srgbClr val="FF0000"/>
                      </a:solidFill>
                    </a:rPr>
                    <a:t>r</a:t>
                  </a:r>
                  <a:r>
                    <a:rPr lang="en-US" sz="2400" dirty="0"/>
                    <a:t> </a:t>
                  </a:r>
                  <a:r>
                    <a:rPr lang="en-US" sz="2400" dirty="0" err="1"/>
                    <a:t>iff</a:t>
                  </a:r>
                  <a:r>
                    <a:rPr lang="en-US" sz="2400" dirty="0"/>
                    <a:t> a =</a:t>
                  </a:r>
                  <a:r>
                    <a:rPr lang="en-US" sz="2400" dirty="0" err="1">
                      <a:solidFill>
                        <a:srgbClr val="FF0000"/>
                      </a:solidFill>
                    </a:rPr>
                    <a:t>r</a:t>
                  </a:r>
                  <a:r>
                    <a:rPr lang="en-US" sz="2400" dirty="0" err="1"/>
                    <a:t>p</a:t>
                  </a:r>
                  <a:r>
                    <a:rPr lang="en-US" sz="2400" dirty="0"/>
                    <a:t>; </a:t>
                  </a:r>
                  <a14:m>
                    <m:oMath xmlns:m="http://schemas.openxmlformats.org/officeDocument/2006/math">
                      <m:r>
                        <a:rPr lang="en-US" sz="2400" i="1" dirty="0" smtClean="0">
                          <a:latin typeface="Cambria Math" charset="0"/>
                        </a:rPr>
                        <m:t>⊥ </m:t>
                      </m:r>
                    </m:oMath>
                  </a14:m>
                  <a:r>
                    <a:rPr lang="en-US" sz="2400" dirty="0" err="1"/>
                    <a:t>o.w</a:t>
                  </a:r>
                  <a:r>
                    <a:rPr lang="en-US" sz="2400"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2839597" y="5623511"/>
                  <a:ext cx="4701223" cy="461665"/>
                </a:xfrm>
                <a:prstGeom prst="rect">
                  <a:avLst/>
                </a:prstGeom>
                <a:blipFill rotWithShape="0">
                  <a:blip r:embed="rId8"/>
                  <a:stretch>
                    <a:fillRect l="-1809" t="-98718" b="-125641"/>
                  </a:stretch>
                </a:blipFill>
                <a:ln>
                  <a:solidFill>
                    <a:schemeClr val="tx1">
                      <a:lumMod val="75000"/>
                      <a:lumOff val="25000"/>
                    </a:schemeClr>
                  </a:solidFill>
                </a:ln>
              </p:spPr>
              <p:txBody>
                <a:bodyPr/>
                <a:lstStyle/>
                <a:p>
                  <a:r>
                    <a:rPr lang="en-US">
                      <a:noFill/>
                    </a:rPr>
                    <a:t> </a:t>
                  </a:r>
                </a:p>
              </p:txBody>
            </p:sp>
          </mc:Fallback>
        </mc:AlternateContent>
        <p:sp>
          <p:nvSpPr>
            <p:cNvPr id="25" name="TextBox 24"/>
            <p:cNvSpPr txBox="1"/>
            <p:nvPr/>
          </p:nvSpPr>
          <p:spPr>
            <a:xfrm>
              <a:off x="4107633" y="5250207"/>
              <a:ext cx="1094852"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Zero-test </a:t>
              </a:r>
            </a:p>
          </p:txBody>
        </p:sp>
      </p:grpSp>
      <p:sp>
        <p:nvSpPr>
          <p:cNvPr id="16" name="TextBox 15"/>
          <p:cNvSpPr txBox="1"/>
          <p:nvPr/>
        </p:nvSpPr>
        <p:spPr>
          <a:xfrm>
            <a:off x="-306507" y="246017"/>
            <a:ext cx="12498507" cy="707886"/>
          </a:xfrm>
          <a:prstGeom prst="rect">
            <a:avLst/>
          </a:prstGeom>
          <a:noFill/>
        </p:spPr>
        <p:txBody>
          <a:bodyPr wrap="square" rtlCol="0">
            <a:spAutoFit/>
          </a:bodyPr>
          <a:lstStyle/>
          <a:p>
            <a:r>
              <a:rPr lang="en-US" sz="4000" dirty="0"/>
              <a:t>            RECALL: </a:t>
            </a:r>
            <a:r>
              <a:rPr lang="en-US" sz="4000" dirty="0">
                <a:latin typeface="+mj-lt"/>
              </a:rPr>
              <a:t>Composite Order </a:t>
            </a:r>
            <a:r>
              <a:rPr lang="en-US" sz="4000" dirty="0" err="1">
                <a:latin typeface="+mj-lt"/>
              </a:rPr>
              <a:t>MMaps</a:t>
            </a:r>
            <a:r>
              <a:rPr lang="en-US" sz="4000" dirty="0">
                <a:latin typeface="+mj-lt"/>
              </a:rPr>
              <a:t> (Abstractly)</a:t>
            </a:r>
            <a:endParaRPr lang="en-US" sz="2400" dirty="0">
              <a:latin typeface="+mj-lt"/>
            </a:endParaRPr>
          </a:p>
        </p:txBody>
      </p:sp>
      <mc:AlternateContent xmlns:mc="http://schemas.openxmlformats.org/markup-compatibility/2006" xmlns:a14="http://schemas.microsoft.com/office/drawing/2010/main">
        <mc:Choice Requires="a14">
          <p:sp>
            <p:nvSpPr>
              <p:cNvPr id="34" name="TextBox 33"/>
              <p:cNvSpPr txBox="1"/>
              <p:nvPr/>
            </p:nvSpPr>
            <p:spPr>
              <a:xfrm>
                <a:off x="5630601" y="5206823"/>
                <a:ext cx="5140318" cy="830997"/>
              </a:xfrm>
              <a:prstGeom prst="rect">
                <a:avLst/>
              </a:prstGeom>
              <a:solidFill>
                <a:srgbClr val="FFFF00"/>
              </a:solidFill>
              <a:ln w="34925">
                <a:solidFill>
                  <a:srgbClr val="FF0000"/>
                </a:solidFill>
                <a:prstDash val="dash"/>
              </a:ln>
            </p:spPr>
            <p:txBody>
              <a:bodyPr wrap="none" rtlCol="0">
                <a:spAutoFit/>
              </a:bodyPr>
              <a:lstStyle/>
              <a:p>
                <a:pPr marL="342900" indent="-342900">
                  <a:buAutoNum type="arabicPeriod"/>
                </a:pPr>
                <a:r>
                  <a:rPr lang="en-US" sz="2400" dirty="0">
                    <a:solidFill>
                      <a:schemeClr val="tx1"/>
                    </a:solidFill>
                  </a:rPr>
                  <a:t>Homomorphic Computation over </a:t>
                </a:r>
                <a14:m>
                  <m:oMath xmlns:m="http://schemas.openxmlformats.org/officeDocument/2006/math">
                    <m:r>
                      <a:rPr lang="en-US" sz="2400" b="1" i="1" dirty="0" smtClean="0">
                        <a:solidFill>
                          <a:schemeClr val="tx1"/>
                        </a:solidFill>
                        <a:latin typeface="Cambria Math" charset="0"/>
                      </a:rPr>
                      <m:t>ℤ</m:t>
                    </m:r>
                  </m:oMath>
                </a14:m>
                <a:r>
                  <a:rPr lang="en-US" sz="2400" baseline="-25000" dirty="0">
                    <a:solidFill>
                      <a:schemeClr val="tx1"/>
                    </a:solidFill>
                  </a:rPr>
                  <a:t>p </a:t>
                </a:r>
                <a:r>
                  <a:rPr lang="en-US" sz="2400" dirty="0">
                    <a:solidFill>
                      <a:schemeClr val="tx1"/>
                    </a:solidFill>
                  </a:rPr>
                  <a:t> </a:t>
                </a:r>
              </a:p>
              <a:p>
                <a:pPr marL="342900" indent="-342900">
                  <a:buAutoNum type="arabicPeriod"/>
                </a:pPr>
                <a:r>
                  <a:rPr lang="en-US" sz="2400" dirty="0">
                    <a:solidFill>
                      <a:schemeClr val="tx1"/>
                    </a:solidFill>
                  </a:rPr>
                  <a:t>ZTEST</a:t>
                </a:r>
                <a:r>
                  <a:rPr lang="en-US" sz="2400" baseline="-25000" dirty="0">
                    <a:solidFill>
                      <a:schemeClr val="tx1"/>
                    </a:solidFill>
                  </a:rPr>
                  <a:t> </a:t>
                </a:r>
                <a:r>
                  <a:rPr lang="en-US" sz="2400" dirty="0">
                    <a:solidFill>
                      <a:schemeClr val="tx1"/>
                    </a:solidFill>
                  </a:rPr>
                  <a:t> detects encodings of 0 mod p </a:t>
                </a:r>
              </a:p>
            </p:txBody>
          </p:sp>
        </mc:Choice>
        <mc:Fallback xmlns="">
          <p:sp>
            <p:nvSpPr>
              <p:cNvPr id="34" name="TextBox 33"/>
              <p:cNvSpPr txBox="1">
                <a:spLocks noRot="1" noChangeAspect="1" noMove="1" noResize="1" noEditPoints="1" noAdjustHandles="1" noChangeArrowheads="1" noChangeShapeType="1" noTextEdit="1"/>
              </p:cNvSpPr>
              <p:nvPr/>
            </p:nvSpPr>
            <p:spPr>
              <a:xfrm>
                <a:off x="5630601" y="5206823"/>
                <a:ext cx="5140318" cy="830997"/>
              </a:xfrm>
              <a:prstGeom prst="rect">
                <a:avLst/>
              </a:prstGeom>
              <a:blipFill rotWithShape="0">
                <a:blip r:embed="rId9"/>
                <a:stretch>
                  <a:fillRect l="-1531" t="-4225" b="-14085"/>
                </a:stretch>
              </a:blipFill>
              <a:ln w="34925">
                <a:solidFill>
                  <a:srgbClr val="FF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993F494D-0BF9-5648-B1BC-8AA20C702676}"/>
                  </a:ext>
                </a:extLst>
              </p:cNvPr>
              <p:cNvSpPr txBox="1"/>
              <p:nvPr/>
            </p:nvSpPr>
            <p:spPr>
              <a:xfrm>
                <a:off x="6954548" y="1293696"/>
                <a:ext cx="4514634" cy="492443"/>
              </a:xfrm>
              <a:prstGeom prst="rect">
                <a:avLst/>
              </a:prstGeom>
              <a:noFill/>
              <a:ln>
                <a:solidFill>
                  <a:schemeClr val="tx1">
                    <a:lumMod val="75000"/>
                    <a:lumOff val="25000"/>
                  </a:schemeClr>
                </a:solidFill>
              </a:ln>
            </p:spPr>
            <p:txBody>
              <a:bodyPr wrap="none" rtlCol="0">
                <a:spAutoFit/>
              </a:bodyPr>
              <a:lstStyle/>
              <a:p>
                <a:r>
                  <a:rPr lang="en-US" sz="2600" dirty="0"/>
                  <a:t>In </a:t>
                </a:r>
                <a14:m>
                  <m:oMath xmlns:m="http://schemas.openxmlformats.org/officeDocument/2006/math">
                    <m:r>
                      <a:rPr lang="el-GR" sz="2600" b="1" i="1" dirty="0">
                        <a:solidFill>
                          <a:srgbClr val="FF0000"/>
                        </a:solidFill>
                        <a:latin typeface="Cambria Math" charset="0"/>
                        <a:ea typeface="Cambria Math" charset="0"/>
                        <a:cs typeface="Cambria Math" charset="0"/>
                      </a:rPr>
                      <m:t>ℤ</m:t>
                    </m:r>
                    <m:r>
                      <m:rPr>
                        <m:sty m:val="p"/>
                      </m:rPr>
                      <a:rPr lang="en-US" sz="2600" baseline="-25000" dirty="0">
                        <a:solidFill>
                          <a:srgbClr val="FF0000"/>
                        </a:solidFill>
                        <a:latin typeface="Cambria Math" panose="02040503050406030204" pitchFamily="18" charset="0"/>
                        <a:ea typeface="Cambria Math" charset="0"/>
                        <a:cs typeface="Cambria Math" charset="0"/>
                      </a:rPr>
                      <m:t>p</m:t>
                    </m:r>
                    <m:r>
                      <a:rPr lang="en-US" sz="2600" i="1" baseline="-25000" dirty="0">
                        <a:solidFill>
                          <a:srgbClr val="FF0000"/>
                        </a:solidFill>
                        <a:latin typeface="Cambria Math" panose="02040503050406030204" pitchFamily="18" charset="0"/>
                        <a:ea typeface="Cambria Math" charset="0"/>
                        <a:cs typeface="Cambria Math" charset="0"/>
                      </a:rPr>
                      <m:t> </m:t>
                    </m:r>
                    <m:r>
                      <a:rPr lang="en-US" sz="2600" b="1" i="1" dirty="0" smtClean="0">
                        <a:solidFill>
                          <a:srgbClr val="FF0000"/>
                        </a:solidFill>
                        <a:latin typeface="Cambria Math" panose="02040503050406030204" pitchFamily="18" charset="0"/>
                        <a:ea typeface="Cambria Math" charset="0"/>
                        <a:cs typeface="Cambria Math" charset="0"/>
                      </a:rPr>
                      <m:t>=</m:t>
                    </m:r>
                    <m:r>
                      <a:rPr lang="en-US" sz="2600" b="1" i="1" baseline="-25000" dirty="0" smtClean="0">
                        <a:solidFill>
                          <a:srgbClr val="FF0000"/>
                        </a:solidFill>
                        <a:latin typeface="Cambria Math" panose="02040503050406030204" pitchFamily="18" charset="0"/>
                        <a:ea typeface="Cambria Math" charset="0"/>
                        <a:cs typeface="Cambria Math" charset="0"/>
                      </a:rPr>
                      <m:t> </m:t>
                    </m:r>
                    <m:r>
                      <a:rPr lang="el-GR" sz="2600" b="1" i="1" dirty="0" smtClean="0">
                        <a:solidFill>
                          <a:srgbClr val="FF0000"/>
                        </a:solidFill>
                        <a:latin typeface="Cambria Math" charset="0"/>
                        <a:ea typeface="Cambria Math" charset="0"/>
                        <a:cs typeface="Cambria Math" charset="0"/>
                      </a:rPr>
                      <m:t>ℤ</m:t>
                    </m:r>
                    <m:r>
                      <m:rPr>
                        <m:sty m:val="p"/>
                      </m:rPr>
                      <a:rPr lang="en-US" sz="2600" b="0" i="0" baseline="-25000" dirty="0" smtClean="0">
                        <a:solidFill>
                          <a:srgbClr val="FF0000"/>
                        </a:solidFill>
                        <a:latin typeface="Cambria Math" panose="02040503050406030204" pitchFamily="18" charset="0"/>
                        <a:ea typeface="Cambria Math" charset="0"/>
                        <a:cs typeface="Cambria Math" charset="0"/>
                      </a:rPr>
                      <m:t>p</m:t>
                    </m:r>
                    <m:r>
                      <a:rPr lang="en-US" sz="2600" b="0" i="0" baseline="-25000" dirty="0" smtClean="0">
                        <a:solidFill>
                          <a:srgbClr val="FF0000"/>
                        </a:solidFill>
                        <a:latin typeface="Cambria Math" panose="02040503050406030204" pitchFamily="18" charset="0"/>
                        <a:ea typeface="Cambria Math" charset="0"/>
                        <a:cs typeface="Cambria Math" charset="0"/>
                      </a:rPr>
                      <m:t>1</m:t>
                    </m:r>
                  </m:oMath>
                </a14:m>
                <a:r>
                  <a:rPr lang="en-US" sz="2600" dirty="0">
                    <a:solidFill>
                      <a:srgbClr val="FF0000"/>
                    </a:solidFill>
                  </a:rPr>
                  <a:t> </a:t>
                </a:r>
                <a:r>
                  <a:rPr lang="en-US" sz="2600" b="0" i="0" dirty="0">
                    <a:solidFill>
                      <a:srgbClr val="FF0000"/>
                    </a:solidFill>
                    <a:latin typeface="+mj-lt"/>
                    <a:ea typeface="Cambria Math" charset="0"/>
                    <a:cs typeface="Cambria Math" charset="0"/>
                  </a:rPr>
                  <a:t>× </a:t>
                </a:r>
                <a14:m>
                  <m:oMath xmlns:m="http://schemas.openxmlformats.org/officeDocument/2006/math">
                    <m:r>
                      <a:rPr lang="el-GR" sz="2600" b="1" i="1" dirty="0">
                        <a:solidFill>
                          <a:srgbClr val="FF0000"/>
                        </a:solidFill>
                        <a:latin typeface="Cambria Math" charset="0"/>
                        <a:ea typeface="Cambria Math" charset="0"/>
                        <a:cs typeface="Cambria Math" charset="0"/>
                      </a:rPr>
                      <m:t>ℤ</m:t>
                    </m:r>
                    <m:r>
                      <m:rPr>
                        <m:sty m:val="p"/>
                      </m:rPr>
                      <a:rPr lang="en-US" sz="2600" baseline="-25000" dirty="0">
                        <a:solidFill>
                          <a:srgbClr val="FF0000"/>
                        </a:solidFill>
                        <a:latin typeface="Cambria Math" panose="02040503050406030204" pitchFamily="18" charset="0"/>
                        <a:ea typeface="Cambria Math" charset="0"/>
                        <a:cs typeface="Cambria Math" charset="0"/>
                      </a:rPr>
                      <m:t>p</m:t>
                    </m:r>
                    <m:r>
                      <a:rPr lang="en-US" sz="2600" b="0" i="0" baseline="-25000" dirty="0" smtClean="0">
                        <a:solidFill>
                          <a:srgbClr val="FF0000"/>
                        </a:solidFill>
                        <a:latin typeface="Cambria Math" panose="02040503050406030204" pitchFamily="18" charset="0"/>
                        <a:ea typeface="Cambria Math" charset="0"/>
                        <a:cs typeface="Cambria Math" charset="0"/>
                      </a:rPr>
                      <m:t>2</m:t>
                    </m:r>
                    <m:r>
                      <a:rPr lang="en-US" sz="2600" i="1" dirty="0" smtClean="0">
                        <a:solidFill>
                          <a:srgbClr val="FF0000"/>
                        </a:solidFill>
                        <a:latin typeface="Cambria Math" panose="02040503050406030204" pitchFamily="18" charset="0"/>
                        <a:ea typeface="Bauhaus 93" charset="0"/>
                        <a:cs typeface="Bauhaus 93" charset="0"/>
                      </a:rPr>
                      <m:t>⋯</m:t>
                    </m:r>
                    <m:r>
                      <a:rPr lang="en-US" sz="2600" b="1" i="1" dirty="0" smtClean="0">
                        <a:solidFill>
                          <a:srgbClr val="FF0000"/>
                        </a:solidFill>
                        <a:latin typeface="Cambria Math" panose="02040503050406030204" pitchFamily="18" charset="0"/>
                        <a:ea typeface="Bauhaus 93" charset="0"/>
                        <a:cs typeface="Bauhaus 93" charset="0"/>
                      </a:rPr>
                      <m:t>× </m:t>
                    </m:r>
                    <m:r>
                      <a:rPr lang="el-GR" sz="2600" b="1" i="1" dirty="0">
                        <a:solidFill>
                          <a:srgbClr val="FF0000"/>
                        </a:solidFill>
                        <a:latin typeface="Cambria Math" charset="0"/>
                        <a:ea typeface="Cambria Math" charset="0"/>
                        <a:cs typeface="Cambria Math" charset="0"/>
                      </a:rPr>
                      <m:t>ℤ</m:t>
                    </m:r>
                    <m:r>
                      <m:rPr>
                        <m:sty m:val="p"/>
                      </m:rPr>
                      <a:rPr lang="en-US" sz="2600" baseline="-25000" dirty="0">
                        <a:solidFill>
                          <a:srgbClr val="FF0000"/>
                        </a:solidFill>
                        <a:latin typeface="Cambria Math" panose="02040503050406030204" pitchFamily="18" charset="0"/>
                        <a:ea typeface="Cambria Math" charset="0"/>
                        <a:cs typeface="Cambria Math" charset="0"/>
                      </a:rPr>
                      <m:t>p</m:t>
                    </m:r>
                    <m:r>
                      <m:rPr>
                        <m:sty m:val="p"/>
                      </m:rPr>
                      <a:rPr lang="en-US" sz="2600" b="0" i="0" baseline="-25000" dirty="0" smtClean="0">
                        <a:solidFill>
                          <a:srgbClr val="FF0000"/>
                        </a:solidFill>
                        <a:latin typeface="Cambria Math" panose="02040503050406030204" pitchFamily="18" charset="0"/>
                        <a:ea typeface="Cambria Math" charset="0"/>
                        <a:cs typeface="Cambria Math" charset="0"/>
                      </a:rPr>
                      <m:t>t</m:t>
                    </m:r>
                  </m:oMath>
                </a14:m>
                <a:r>
                  <a:rPr lang="en-US" sz="2600" dirty="0">
                    <a:solidFill>
                      <a:srgbClr val="FF0000"/>
                    </a:solidFill>
                    <a:latin typeface="Bauhaus 93" charset="0"/>
                    <a:ea typeface="Bauhaus 93" charset="0"/>
                    <a:cs typeface="Bauhaus 93" charset="0"/>
                  </a:rPr>
                  <a:t> </a:t>
                </a:r>
                <a:r>
                  <a:rPr lang="en-US" sz="2600" dirty="0">
                    <a:solidFill>
                      <a:srgbClr val="FF0000"/>
                    </a:solidFill>
                    <a:ea typeface="Bauhaus 93" charset="0"/>
                    <a:cs typeface="Bauhaus 93" charset="0"/>
                  </a:rPr>
                  <a:t>(CRT)</a:t>
                </a:r>
              </a:p>
            </p:txBody>
          </p:sp>
        </mc:Choice>
        <mc:Fallback xmlns="">
          <p:sp>
            <p:nvSpPr>
              <p:cNvPr id="19" name="TextBox 18">
                <a:extLst>
                  <a:ext uri="{FF2B5EF4-FFF2-40B4-BE49-F238E27FC236}">
                    <a16:creationId xmlns:a16="http://schemas.microsoft.com/office/drawing/2014/main" id="{993F494D-0BF9-5648-B1BC-8AA20C702676}"/>
                  </a:ext>
                </a:extLst>
              </p:cNvPr>
              <p:cNvSpPr txBox="1">
                <a:spLocks noRot="1" noChangeAspect="1" noMove="1" noResize="1" noEditPoints="1" noAdjustHandles="1" noChangeArrowheads="1" noChangeShapeType="1" noTextEdit="1"/>
              </p:cNvSpPr>
              <p:nvPr/>
            </p:nvSpPr>
            <p:spPr>
              <a:xfrm>
                <a:off x="6954548" y="1293696"/>
                <a:ext cx="4514634" cy="492443"/>
              </a:xfrm>
              <a:prstGeom prst="rect">
                <a:avLst/>
              </a:prstGeom>
              <a:blipFill>
                <a:blip r:embed="rId10"/>
                <a:stretch>
                  <a:fillRect l="-2241" t="-9756" r="-1120" b="-24390"/>
                </a:stretch>
              </a:blipFill>
              <a:ln>
                <a:solidFill>
                  <a:schemeClr val="tx1">
                    <a:lumMod val="75000"/>
                    <a:lumOff val="2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ular Callout 21">
                <a:extLst>
                  <a:ext uri="{FF2B5EF4-FFF2-40B4-BE49-F238E27FC236}">
                    <a16:creationId xmlns:a16="http://schemas.microsoft.com/office/drawing/2014/main" xmlns="" id="{282AB0F1-041F-404A-8E33-2B3D1E08A5A6}"/>
                  </a:ext>
                </a:extLst>
              </p:cNvPr>
              <p:cNvSpPr/>
              <p:nvPr/>
            </p:nvSpPr>
            <p:spPr>
              <a:xfrm>
                <a:off x="3426622" y="3102691"/>
                <a:ext cx="3477825" cy="453182"/>
              </a:xfrm>
              <a:prstGeom prst="wedgeRoundRectCallout">
                <a:avLst>
                  <a:gd name="adj1" fmla="val 27005"/>
                  <a:gd name="adj2" fmla="val 13277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growth over </a:t>
                </a:r>
                <a14:m>
                  <m:oMath xmlns:m="http://schemas.openxmlformats.org/officeDocument/2006/math">
                    <m:r>
                      <a:rPr lang="el-GR" b="1" i="1" dirty="0">
                        <a:solidFill>
                          <a:srgbClr val="FF0000"/>
                        </a:solidFill>
                        <a:latin typeface="Cambria Math" charset="0"/>
                        <a:ea typeface="Cambria Math" charset="0"/>
                        <a:cs typeface="Cambria Math" charset="0"/>
                      </a:rPr>
                      <m:t>ℤ</m:t>
                    </m:r>
                    <m:r>
                      <m:rPr>
                        <m:sty m:val="p"/>
                      </m:rPr>
                      <a:rPr lang="en-US" baseline="-25000" dirty="0">
                        <a:solidFill>
                          <a:srgbClr val="FF0000"/>
                        </a:solidFill>
                        <a:latin typeface="Cambria Math" panose="02040503050406030204" pitchFamily="18" charset="0"/>
                        <a:ea typeface="Cambria Math" charset="0"/>
                        <a:cs typeface="Cambria Math" charset="0"/>
                      </a:rPr>
                      <m:t>p</m:t>
                    </m:r>
                    <m:r>
                      <a:rPr lang="en-US" dirty="0">
                        <a:solidFill>
                          <a:srgbClr val="FF0000"/>
                        </a:solidFill>
                        <a:latin typeface="Cambria Math" panose="02040503050406030204" pitchFamily="18" charset="0"/>
                      </a:rPr>
                      <m:t>∝</m:t>
                    </m:r>
                  </m:oMath>
                </a14:m>
                <a:r>
                  <a:rPr lang="en-US" dirty="0">
                    <a:solidFill>
                      <a:srgbClr val="FF0000"/>
                    </a:solidFill>
                  </a:rPr>
                  <a:t> exp(t)</a:t>
                </a:r>
                <a:endParaRPr lang="en-US" dirty="0"/>
              </a:p>
            </p:txBody>
          </p:sp>
        </mc:Choice>
        <mc:Fallback xmlns="">
          <p:sp>
            <p:nvSpPr>
              <p:cNvPr id="22" name="Rounded Rectangular Callout 21">
                <a:extLst>
                  <a:ext uri="{FF2B5EF4-FFF2-40B4-BE49-F238E27FC236}">
                    <a16:creationId xmlns:a16="http://schemas.microsoft.com/office/drawing/2014/main" id="{282AB0F1-041F-404A-8E33-2B3D1E08A5A6}"/>
                  </a:ext>
                </a:extLst>
              </p:cNvPr>
              <p:cNvSpPr>
                <a:spLocks noRot="1" noChangeAspect="1" noMove="1" noResize="1" noEditPoints="1" noAdjustHandles="1" noChangeArrowheads="1" noChangeShapeType="1" noTextEdit="1"/>
              </p:cNvSpPr>
              <p:nvPr/>
            </p:nvSpPr>
            <p:spPr>
              <a:xfrm>
                <a:off x="3426622" y="3102691"/>
                <a:ext cx="3477825" cy="453182"/>
              </a:xfrm>
              <a:prstGeom prst="wedgeRoundRectCallout">
                <a:avLst>
                  <a:gd name="adj1" fmla="val 27005"/>
                  <a:gd name="adj2" fmla="val 132777"/>
                  <a:gd name="adj3" fmla="val 16667"/>
                </a:avLst>
              </a:prstGeom>
              <a:blipFill>
                <a:blip r:embed="rId11"/>
                <a:stretch>
                  <a:fillRect/>
                </a:stretch>
              </a:blipFill>
            </p:spPr>
            <p:txBody>
              <a:bodyPr/>
              <a:lstStyle/>
              <a:p>
                <a:r>
                  <a:rPr lang="en-US">
                    <a:noFill/>
                  </a:rPr>
                  <a:t> </a:t>
                </a:r>
              </a:p>
            </p:txBody>
          </p:sp>
        </mc:Fallback>
      </mc:AlternateContent>
      <p:sp>
        <p:nvSpPr>
          <p:cNvPr id="24" name="Rounded Rectangular Callout 23">
            <a:extLst>
              <a:ext uri="{FF2B5EF4-FFF2-40B4-BE49-F238E27FC236}">
                <a16:creationId xmlns:a16="http://schemas.microsoft.com/office/drawing/2014/main" xmlns="" id="{FEA65DB6-E86C-704F-A232-754005577135}"/>
              </a:ext>
            </a:extLst>
          </p:cNvPr>
          <p:cNvSpPr/>
          <p:nvPr/>
        </p:nvSpPr>
        <p:spPr>
          <a:xfrm>
            <a:off x="8101781" y="2939341"/>
            <a:ext cx="3782182" cy="565054"/>
          </a:xfrm>
          <a:prstGeom prst="wedgeRoundRectCallout">
            <a:avLst>
              <a:gd name="adj1" fmla="val -50636"/>
              <a:gd name="adj2" fmla="val 20231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growth ∝ </a:t>
            </a:r>
            <a:r>
              <a:rPr lang="en-US" dirty="0" err="1">
                <a:solidFill>
                  <a:srgbClr val="FF0000"/>
                </a:solidFill>
              </a:rPr>
              <a:t>exp</a:t>
            </a:r>
            <a:r>
              <a:rPr lang="en-US" dirty="0">
                <a:solidFill>
                  <a:srgbClr val="FF0000"/>
                </a:solidFill>
              </a:rPr>
              <a:t>(# multiplications)</a:t>
            </a:r>
            <a:r>
              <a:rPr lang="en-US" dirty="0"/>
              <a:t> </a:t>
            </a:r>
          </a:p>
        </p:txBody>
      </p:sp>
      <p:sp>
        <p:nvSpPr>
          <p:cNvPr id="26" name="Rounded Rectangular Callout 25">
            <a:extLst>
              <a:ext uri="{FF2B5EF4-FFF2-40B4-BE49-F238E27FC236}">
                <a16:creationId xmlns:a16="http://schemas.microsoft.com/office/drawing/2014/main" xmlns="" id="{63B86425-B525-2648-BFC6-1A7F35D34678}"/>
              </a:ext>
            </a:extLst>
          </p:cNvPr>
          <p:cNvSpPr/>
          <p:nvPr/>
        </p:nvSpPr>
        <p:spPr>
          <a:xfrm>
            <a:off x="7973961" y="1677205"/>
            <a:ext cx="1584241" cy="480829"/>
          </a:xfrm>
          <a:prstGeom prst="wedgeRoundRectCallout">
            <a:avLst>
              <a:gd name="adj1" fmla="val -90868"/>
              <a:gd name="adj2" fmla="val 7892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 </a:t>
            </a:r>
            <a:r>
              <a:rPr lang="en-US" dirty="0" err="1">
                <a:solidFill>
                  <a:srgbClr val="FF0000"/>
                </a:solidFill>
              </a:rPr>
              <a:t>exp</a:t>
            </a:r>
            <a:r>
              <a:rPr lang="en-US" dirty="0">
                <a:solidFill>
                  <a:srgbClr val="FF0000"/>
                </a:solidFill>
              </a:rPr>
              <a:t>(</a:t>
            </a:r>
            <a:r>
              <a:rPr lang="en-US" dirty="0" err="1">
                <a:solidFill>
                  <a:srgbClr val="FF0000"/>
                </a:solidFill>
              </a:rPr>
              <a:t>i</a:t>
            </a:r>
            <a:r>
              <a:rPr lang="en-US" dirty="0">
                <a:solidFill>
                  <a:srgbClr val="FF0000"/>
                </a:solidFill>
              </a:rPr>
              <a:t>)</a:t>
            </a:r>
            <a:r>
              <a:rPr lang="en-US" dirty="0"/>
              <a:t> </a:t>
            </a:r>
          </a:p>
        </p:txBody>
      </p:sp>
      <p:sp>
        <p:nvSpPr>
          <p:cNvPr id="27" name="Rounded Rectangular Callout 26">
            <a:extLst>
              <a:ext uri="{FF2B5EF4-FFF2-40B4-BE49-F238E27FC236}">
                <a16:creationId xmlns:a16="http://schemas.microsoft.com/office/drawing/2014/main" xmlns="" id="{5D43CA0C-47BA-8F47-B4AD-03CF756A1B1C}"/>
              </a:ext>
            </a:extLst>
          </p:cNvPr>
          <p:cNvSpPr/>
          <p:nvPr/>
        </p:nvSpPr>
        <p:spPr>
          <a:xfrm>
            <a:off x="1709168" y="6099980"/>
            <a:ext cx="1624385" cy="565054"/>
          </a:xfrm>
          <a:prstGeom prst="wedgeRoundRectCallout">
            <a:avLst>
              <a:gd name="adj1" fmla="val -60895"/>
              <a:gd name="adj2" fmla="val -969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 </a:t>
            </a:r>
            <a:r>
              <a:rPr lang="en-US" dirty="0" err="1">
                <a:solidFill>
                  <a:srgbClr val="FF0000"/>
                </a:solidFill>
              </a:rPr>
              <a:t>exp</a:t>
            </a:r>
            <a:r>
              <a:rPr lang="en-US" dirty="0">
                <a:solidFill>
                  <a:srgbClr val="FF0000"/>
                </a:solidFill>
              </a:rPr>
              <a:t>(k)</a:t>
            </a:r>
            <a:r>
              <a:rPr lang="en-US" dirty="0"/>
              <a:t> </a:t>
            </a:r>
          </a:p>
        </p:txBody>
      </p:sp>
      <mc:AlternateContent xmlns:mc="http://schemas.openxmlformats.org/markup-compatibility/2006" xmlns:a14="http://schemas.microsoft.com/office/drawing/2010/main">
        <mc:Choice Requires="a14">
          <p:sp>
            <p:nvSpPr>
              <p:cNvPr id="28" name="24-Point Star 27">
                <a:extLst>
                  <a:ext uri="{FF2B5EF4-FFF2-40B4-BE49-F238E27FC236}">
                    <a16:creationId xmlns:a16="http://schemas.microsoft.com/office/drawing/2014/main" xmlns="" id="{F55EAFAF-21D7-2C49-AE6E-6415C0FE9FCD}"/>
                  </a:ext>
                </a:extLst>
              </p:cNvPr>
              <p:cNvSpPr/>
              <p:nvPr/>
            </p:nvSpPr>
            <p:spPr bwMode="auto">
              <a:xfrm>
                <a:off x="1482177" y="3875413"/>
                <a:ext cx="6848782" cy="863501"/>
              </a:xfrm>
              <a:prstGeom prst="star24">
                <a:avLst/>
              </a:prstGeom>
              <a:solidFill>
                <a:srgbClr val="FFFF00"/>
              </a:solid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2400" dirty="0">
                    <a:solidFill>
                      <a:srgbClr val="FF0000"/>
                    </a:solidFill>
                    <a:latin typeface="AU Passata" pitchFamily="34" charset="0"/>
                  </a:rPr>
                  <a:t>Overall Noise </a:t>
                </a:r>
                <a14:m>
                  <m:oMath xmlns:m="http://schemas.openxmlformats.org/officeDocument/2006/math">
                    <m:r>
                      <a:rPr lang="en-US" sz="2400" b="0" dirty="0" smtClean="0">
                        <a:solidFill>
                          <a:srgbClr val="FF0000"/>
                        </a:solidFill>
                        <a:latin typeface="Cambria Math" panose="02040503050406030204" pitchFamily="18" charset="0"/>
                      </a:rPr>
                      <m:t>∝</m:t>
                    </m:r>
                    <m:r>
                      <a:rPr lang="en-US" sz="2400" b="0" i="0" dirty="0" smtClean="0">
                        <a:solidFill>
                          <a:srgbClr val="FF0000"/>
                        </a:solidFill>
                        <a:latin typeface="Cambria Math" panose="02040503050406030204" pitchFamily="18" charset="0"/>
                      </a:rPr>
                      <m:t> </m:t>
                    </m:r>
                  </m:oMath>
                </a14:m>
                <a:r>
                  <a:rPr lang="en-US" sz="2400" dirty="0">
                    <a:solidFill>
                      <a:srgbClr val="FF0000"/>
                    </a:solidFill>
                    <a:latin typeface="AU Passata" pitchFamily="34" charset="0"/>
                  </a:rPr>
                  <a:t> </a:t>
                </a:r>
                <a:r>
                  <a:rPr lang="en-US" sz="2400" dirty="0" err="1">
                    <a:solidFill>
                      <a:srgbClr val="FF0000"/>
                    </a:solidFill>
                    <a:latin typeface="AU Passata" pitchFamily="34" charset="0"/>
                  </a:rPr>
                  <a:t>exp</a:t>
                </a:r>
                <a:r>
                  <a:rPr lang="en-US" sz="2400" dirty="0">
                    <a:solidFill>
                      <a:srgbClr val="FF0000"/>
                    </a:solidFill>
                    <a:latin typeface="AU Passata" pitchFamily="34" charset="0"/>
                  </a:rPr>
                  <a:t>(</a:t>
                </a:r>
                <a:r>
                  <a:rPr lang="en-US" sz="2400" dirty="0" err="1">
                    <a:solidFill>
                      <a:srgbClr val="FF0000"/>
                    </a:solidFill>
                    <a:latin typeface="AU Passata" pitchFamily="34" charset="0"/>
                  </a:rPr>
                  <a:t>k,t,i</a:t>
                </a:r>
                <a:r>
                  <a:rPr lang="en-US" sz="2400" dirty="0">
                    <a:solidFill>
                      <a:srgbClr val="FF0000"/>
                    </a:solidFill>
                    <a:latin typeface="AU Passata" pitchFamily="34" charset="0"/>
                  </a:rPr>
                  <a:t>)  </a:t>
                </a:r>
              </a:p>
            </p:txBody>
          </p:sp>
        </mc:Choice>
        <mc:Fallback xmlns="">
          <p:sp>
            <p:nvSpPr>
              <p:cNvPr id="28" name="24-Point Star 27">
                <a:extLst>
                  <a:ext uri="{FF2B5EF4-FFF2-40B4-BE49-F238E27FC236}">
                    <a16:creationId xmlns:a16="http://schemas.microsoft.com/office/drawing/2014/main" id="{F55EAFAF-21D7-2C49-AE6E-6415C0FE9FCD}"/>
                  </a:ext>
                </a:extLst>
              </p:cNvPr>
              <p:cNvSpPr>
                <a:spLocks noRot="1" noChangeAspect="1" noMove="1" noResize="1" noEditPoints="1" noAdjustHandles="1" noChangeArrowheads="1" noChangeShapeType="1" noTextEdit="1"/>
              </p:cNvSpPr>
              <p:nvPr/>
            </p:nvSpPr>
            <p:spPr bwMode="auto">
              <a:xfrm>
                <a:off x="1482177" y="3875413"/>
                <a:ext cx="6848782" cy="863501"/>
              </a:xfrm>
              <a:prstGeom prst="star24">
                <a:avLst/>
              </a:prstGeom>
              <a:blipFill>
                <a:blip r:embed="rId12"/>
                <a:stretch>
                  <a:fillRect/>
                </a:stretch>
              </a:blipFill>
              <a:ln w="19050" cap="flat" cmpd="sng" algn="ctr">
                <a:solidFill>
                  <a:srgbClr val="FF0000"/>
                </a:solidFill>
                <a:prstDash val="dash"/>
                <a:round/>
                <a:headEnd type="none" w="med" len="med"/>
                <a:tailEnd type="none" w="med" len="med"/>
              </a:ln>
              <a:effectLst/>
            </p:spPr>
            <p:txBody>
              <a:bodyPr/>
              <a:lstStyle/>
              <a:p>
                <a:r>
                  <a:rPr lang="en-US">
                    <a:noFill/>
                  </a:rPr>
                  <a:t> </a:t>
                </a:r>
              </a:p>
            </p:txBody>
          </p:sp>
        </mc:Fallback>
      </mc:AlternateContent>
      <p:sp>
        <p:nvSpPr>
          <p:cNvPr id="30" name="Rounded Rectangular Callout 29">
            <a:extLst>
              <a:ext uri="{FF2B5EF4-FFF2-40B4-BE49-F238E27FC236}">
                <a16:creationId xmlns:a16="http://schemas.microsoft.com/office/drawing/2014/main" xmlns="" id="{187BD511-B1D8-4045-90EC-1BA8CD2B66C6}"/>
              </a:ext>
            </a:extLst>
          </p:cNvPr>
          <p:cNvSpPr/>
          <p:nvPr/>
        </p:nvSpPr>
        <p:spPr>
          <a:xfrm>
            <a:off x="4207815" y="6154404"/>
            <a:ext cx="1954990" cy="565054"/>
          </a:xfrm>
          <a:prstGeom prst="wedgeRoundRectCallout">
            <a:avLst>
              <a:gd name="adj1" fmla="val -65132"/>
              <a:gd name="adj2" fmla="val -110895"/>
              <a:gd name="adj3" fmla="val 16667"/>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Weak MMAP Model [MSZ’16]</a:t>
            </a:r>
            <a:endParaRPr lang="en-US" dirty="0"/>
          </a:p>
        </p:txBody>
      </p:sp>
    </p:spTree>
    <p:extLst>
      <p:ext uri="{BB962C8B-B14F-4D97-AF65-F5344CB8AC3E}">
        <p14:creationId xmlns:p14="http://schemas.microsoft.com/office/powerpoint/2010/main" val="335192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84494-4365-DF4A-B77A-368C3F0F09DE}"/>
              </a:ext>
            </a:extLst>
          </p:cNvPr>
          <p:cNvSpPr>
            <a:spLocks noGrp="1"/>
          </p:cNvSpPr>
          <p:nvPr>
            <p:ph type="title"/>
          </p:nvPr>
        </p:nvSpPr>
        <p:spPr/>
        <p:txBody>
          <a:bodyPr/>
          <a:lstStyle/>
          <a:p>
            <a:r>
              <a:rPr lang="en-US" dirty="0"/>
              <a:t>Reducing noise in composite order GGH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BEE3E63-BCEF-114D-A0D7-469CFA17BD01}"/>
                  </a:ext>
                </a:extLst>
              </p:cNvPr>
              <p:cNvSpPr>
                <a:spLocks noGrp="1"/>
              </p:cNvSpPr>
              <p:nvPr>
                <p:ph idx="1"/>
              </p:nvPr>
            </p:nvSpPr>
            <p:spPr/>
            <p:txBody>
              <a:bodyPr/>
              <a:lstStyle/>
              <a:p>
                <a:r>
                  <a:rPr lang="en-US" dirty="0"/>
                  <a:t>Overall Noise </a:t>
                </a:r>
                <a14:m>
                  <m:oMath xmlns:m="http://schemas.openxmlformats.org/officeDocument/2006/math">
                    <m:r>
                      <a:rPr lang="en-US" dirty="0">
                        <a:latin typeface="Cambria Math" panose="02040503050406030204" pitchFamily="18" charset="0"/>
                      </a:rPr>
                      <m:t>∝ </m:t>
                    </m:r>
                  </m:oMath>
                </a14:m>
                <a:r>
                  <a:rPr lang="en-US" dirty="0"/>
                  <a:t> </a:t>
                </a:r>
                <a:r>
                  <a:rPr lang="en-US" dirty="0" err="1"/>
                  <a:t>exp</a:t>
                </a:r>
                <a:r>
                  <a:rPr lang="en-US" dirty="0"/>
                  <a:t>(</a:t>
                </a:r>
                <a:r>
                  <a:rPr lang="en-US" dirty="0" err="1"/>
                  <a:t>k,t,i</a:t>
                </a:r>
                <a:r>
                  <a:rPr lang="en-US" dirty="0"/>
                  <a:t>) </a:t>
                </a:r>
              </a:p>
              <a:p>
                <a:r>
                  <a:rPr lang="en-US" dirty="0"/>
                  <a:t>[Lin’16]: Both k and t can be constant.</a:t>
                </a:r>
              </a:p>
              <a:p>
                <a:endParaRPr lang="en-US" dirty="0"/>
              </a:p>
              <a:p>
                <a:r>
                  <a:rPr lang="en-US" dirty="0"/>
                  <a:t>How to reduce noise in fresh encodings with high level?</a:t>
                </a:r>
              </a:p>
              <a:p>
                <a:pPr lvl="1"/>
                <a:r>
                  <a:rPr lang="en-US" dirty="0"/>
                  <a:t>Main Idea: Many levels are never used in Lin’s construction.</a:t>
                </a:r>
              </a:p>
              <a:p>
                <a:pPr lvl="1"/>
                <a:r>
                  <a:rPr lang="en-US" dirty="0"/>
                  <a:t>Make noise for the used levels polynomial in expense of unused levels.  </a:t>
                </a:r>
              </a:p>
              <a:p>
                <a:endParaRPr lang="en-US" dirty="0"/>
              </a:p>
              <a:p>
                <a:r>
                  <a:rPr lang="en-US" dirty="0"/>
                  <a:t>Overall noise </a:t>
                </a:r>
                <a14:m>
                  <m:oMath xmlns:m="http://schemas.openxmlformats.org/officeDocument/2006/math">
                    <m:r>
                      <a:rPr lang="en-US" dirty="0">
                        <a:latin typeface="Cambria Math" panose="02040503050406030204" pitchFamily="18" charset="0"/>
                      </a:rPr>
                      <m:t>∝ </m:t>
                    </m:r>
                  </m:oMath>
                </a14:m>
                <a:r>
                  <a:rPr lang="en-US" dirty="0"/>
                  <a:t> </a:t>
                </a:r>
                <a:r>
                  <a:rPr lang="en-US" dirty="0" err="1"/>
                  <a:t>exp</a:t>
                </a:r>
                <a:r>
                  <a:rPr lang="en-US" dirty="0"/>
                  <a:t>(</a:t>
                </a:r>
                <a:r>
                  <a:rPr lang="en-US" dirty="0" err="1"/>
                  <a:t>k,t</a:t>
                </a:r>
                <a:r>
                  <a:rPr lang="en-US" dirty="0"/>
                  <a:t>) </a:t>
                </a:r>
                <a14:m>
                  <m:oMath xmlns:m="http://schemas.openxmlformats.org/officeDocument/2006/math">
                    <m:r>
                      <a:rPr lang="en-US" i="1" dirty="0">
                        <a:latin typeface="Cambria Math" charset="0"/>
                      </a:rPr>
                      <m:t>⋅</m:t>
                    </m:r>
                  </m:oMath>
                </a14:m>
                <a:r>
                  <a:rPr lang="en-US" dirty="0"/>
                  <a:t> poly(</a:t>
                </a:r>
                <a:r>
                  <a:rPr lang="en-US" dirty="0" err="1"/>
                  <a:t>i</a:t>
                </a:r>
                <a:r>
                  <a:rPr lang="en-US" dirty="0"/>
                  <a:t>) when </a:t>
                </a:r>
                <a:r>
                  <a:rPr lang="en-US" dirty="0" err="1"/>
                  <a:t>i</a:t>
                </a:r>
                <a:r>
                  <a:rPr lang="en-US" dirty="0"/>
                  <a:t> is a “used level” </a:t>
                </a:r>
              </a:p>
            </p:txBody>
          </p:sp>
        </mc:Choice>
        <mc:Fallback xmlns="">
          <p:sp>
            <p:nvSpPr>
              <p:cNvPr id="3" name="Content Placeholder 2">
                <a:extLst>
                  <a:ext uri="{FF2B5EF4-FFF2-40B4-BE49-F238E27FC236}">
                    <a16:creationId xmlns:a16="http://schemas.microsoft.com/office/drawing/2014/main" id="{FBEE3E63-BCEF-114D-A0D7-469CFA17BD01}"/>
                  </a:ext>
                </a:extLst>
              </p:cNvPr>
              <p:cNvSpPr>
                <a:spLocks noGrp="1" noRot="1" noChangeAspect="1" noMove="1" noResize="1" noEditPoints="1" noAdjustHandles="1" noChangeArrowheads="1" noChangeShapeType="1" noTextEdit="1"/>
              </p:cNvSpPr>
              <p:nvPr>
                <p:ph idx="1"/>
              </p:nvPr>
            </p:nvSpPr>
            <p:spPr>
              <a:blipFill>
                <a:blip r:embed="rId3"/>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194220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8D672-11A1-5147-9A3E-886B9CFB82F8}"/>
              </a:ext>
            </a:extLst>
          </p:cNvPr>
          <p:cNvSpPr>
            <a:spLocks noGrp="1"/>
          </p:cNvSpPr>
          <p:nvPr>
            <p:ph type="title"/>
          </p:nvPr>
        </p:nvSpPr>
        <p:spPr>
          <a:xfrm>
            <a:off x="526094" y="365125"/>
            <a:ext cx="10747332" cy="1325563"/>
          </a:xfrm>
        </p:spPr>
        <p:txBody>
          <a:bodyPr>
            <a:normAutofit/>
          </a:bodyPr>
          <a:lstStyle/>
          <a:p>
            <a:r>
              <a:rPr lang="en-US" sz="4000" dirty="0"/>
              <a:t>Strengthen security via self-fortification </a:t>
            </a:r>
            <a:r>
              <a:rPr lang="en-US" sz="3200" dirty="0"/>
              <a:t>[GMMSSZ’16]</a:t>
            </a:r>
            <a:endParaRPr lang="en-US" sz="4000" dirty="0"/>
          </a:p>
        </p:txBody>
      </p:sp>
      <p:sp>
        <p:nvSpPr>
          <p:cNvPr id="4" name="Rectangle 3">
            <a:extLst>
              <a:ext uri="{FF2B5EF4-FFF2-40B4-BE49-F238E27FC236}">
                <a16:creationId xmlns:a16="http://schemas.microsoft.com/office/drawing/2014/main" xmlns="" id="{A18ED40D-2312-7D47-AD43-1A02F07B9332}"/>
              </a:ext>
            </a:extLst>
          </p:cNvPr>
          <p:cNvSpPr/>
          <p:nvPr/>
        </p:nvSpPr>
        <p:spPr>
          <a:xfrm>
            <a:off x="3751546" y="2793305"/>
            <a:ext cx="4296427" cy="209184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a:t>Universal Circuit U</a:t>
            </a:r>
          </a:p>
        </p:txBody>
      </p:sp>
      <p:sp>
        <p:nvSpPr>
          <p:cNvPr id="5" name="Down Arrow 4">
            <a:extLst>
              <a:ext uri="{FF2B5EF4-FFF2-40B4-BE49-F238E27FC236}">
                <a16:creationId xmlns:a16="http://schemas.microsoft.com/office/drawing/2014/main" xmlns="" id="{CC691FB3-F084-5B41-9DD9-AD77496F6B42}"/>
              </a:ext>
            </a:extLst>
          </p:cNvPr>
          <p:cNvSpPr/>
          <p:nvPr/>
        </p:nvSpPr>
        <p:spPr>
          <a:xfrm>
            <a:off x="4434214" y="1966586"/>
            <a:ext cx="388307" cy="81419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xmlns="" id="{AB1C885B-5D2B-6146-9676-642A8ED079B6}"/>
              </a:ext>
            </a:extLst>
          </p:cNvPr>
          <p:cNvSpPr/>
          <p:nvPr/>
        </p:nvSpPr>
        <p:spPr>
          <a:xfrm>
            <a:off x="6515622" y="1966586"/>
            <a:ext cx="388307" cy="81419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5525B5AC-4638-4940-A7B2-91BB256B1141}"/>
              </a:ext>
            </a:extLst>
          </p:cNvPr>
          <p:cNvSpPr txBox="1"/>
          <p:nvPr/>
        </p:nvSpPr>
        <p:spPr>
          <a:xfrm>
            <a:off x="4434214" y="1443366"/>
            <a:ext cx="375424" cy="523220"/>
          </a:xfrm>
          <a:prstGeom prst="rect">
            <a:avLst/>
          </a:prstGeom>
          <a:noFill/>
        </p:spPr>
        <p:txBody>
          <a:bodyPr wrap="none" rtlCol="0">
            <a:spAutoFit/>
          </a:bodyPr>
          <a:lstStyle/>
          <a:p>
            <a:r>
              <a:rPr lang="en-US" sz="2800" dirty="0"/>
              <a:t>C</a:t>
            </a:r>
          </a:p>
        </p:txBody>
      </p:sp>
      <p:sp>
        <p:nvSpPr>
          <p:cNvPr id="8" name="TextBox 7">
            <a:extLst>
              <a:ext uri="{FF2B5EF4-FFF2-40B4-BE49-F238E27FC236}">
                <a16:creationId xmlns:a16="http://schemas.microsoft.com/office/drawing/2014/main" xmlns="" id="{A17187C2-E194-CC42-8D08-A81229981CD5}"/>
              </a:ext>
            </a:extLst>
          </p:cNvPr>
          <p:cNvSpPr txBox="1"/>
          <p:nvPr/>
        </p:nvSpPr>
        <p:spPr>
          <a:xfrm>
            <a:off x="6539696" y="1429078"/>
            <a:ext cx="340158" cy="523220"/>
          </a:xfrm>
          <a:prstGeom prst="rect">
            <a:avLst/>
          </a:prstGeom>
          <a:noFill/>
        </p:spPr>
        <p:txBody>
          <a:bodyPr wrap="none" rtlCol="0">
            <a:spAutoFit/>
          </a:bodyPr>
          <a:lstStyle/>
          <a:p>
            <a:r>
              <a:rPr lang="en-US" sz="2800" dirty="0"/>
              <a:t>x</a:t>
            </a:r>
          </a:p>
        </p:txBody>
      </p:sp>
      <p:sp>
        <p:nvSpPr>
          <p:cNvPr id="9" name="Down Arrow 8">
            <a:extLst>
              <a:ext uri="{FF2B5EF4-FFF2-40B4-BE49-F238E27FC236}">
                <a16:creationId xmlns:a16="http://schemas.microsoft.com/office/drawing/2014/main" xmlns="" id="{F352655E-631A-7243-BCF4-77ABBB6C7272}"/>
              </a:ext>
            </a:extLst>
          </p:cNvPr>
          <p:cNvSpPr/>
          <p:nvPr/>
        </p:nvSpPr>
        <p:spPr>
          <a:xfrm>
            <a:off x="5705605" y="4897677"/>
            <a:ext cx="388307" cy="81419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7452B29-075C-C244-BA43-3B9BB6DDC319}"/>
              </a:ext>
            </a:extLst>
          </p:cNvPr>
          <p:cNvSpPr txBox="1"/>
          <p:nvPr/>
        </p:nvSpPr>
        <p:spPr>
          <a:xfrm>
            <a:off x="3391409" y="5726158"/>
            <a:ext cx="5405006" cy="523220"/>
          </a:xfrm>
          <a:prstGeom prst="rect">
            <a:avLst/>
          </a:prstGeom>
          <a:noFill/>
        </p:spPr>
        <p:txBody>
          <a:bodyPr wrap="none" rtlCol="0">
            <a:spAutoFit/>
          </a:bodyPr>
          <a:lstStyle/>
          <a:p>
            <a:r>
              <a:rPr lang="en-US" sz="2800" dirty="0"/>
              <a:t>(C(x) mod g</a:t>
            </a:r>
            <a:r>
              <a:rPr lang="en-US" sz="2800" baseline="-25000" dirty="0"/>
              <a:t>1</a:t>
            </a:r>
            <a:r>
              <a:rPr lang="en-US" sz="2800" dirty="0"/>
              <a:t>, 0 mod g</a:t>
            </a:r>
            <a:r>
              <a:rPr lang="en-US" sz="2800" baseline="-25000" dirty="0"/>
              <a:t>2</a:t>
            </a:r>
            <a:r>
              <a:rPr lang="en-US" sz="2800" dirty="0"/>
              <a:t>, …, 0 mod </a:t>
            </a:r>
            <a:r>
              <a:rPr lang="en-US" sz="2800" dirty="0" err="1"/>
              <a:t>g</a:t>
            </a:r>
            <a:r>
              <a:rPr lang="en-US" sz="2800" baseline="-25000" dirty="0" err="1"/>
              <a:t>t</a:t>
            </a:r>
            <a:r>
              <a:rPr lang="en-US" sz="2800" dirty="0"/>
              <a:t>)</a:t>
            </a:r>
          </a:p>
        </p:txBody>
      </p:sp>
    </p:spTree>
    <p:extLst>
      <p:ext uri="{BB962C8B-B14F-4D97-AF65-F5344CB8AC3E}">
        <p14:creationId xmlns:p14="http://schemas.microsoft.com/office/powerpoint/2010/main" val="1674861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8D672-11A1-5147-9A3E-886B9CFB82F8}"/>
              </a:ext>
            </a:extLst>
          </p:cNvPr>
          <p:cNvSpPr>
            <a:spLocks noGrp="1"/>
          </p:cNvSpPr>
          <p:nvPr>
            <p:ph type="title"/>
          </p:nvPr>
        </p:nvSpPr>
        <p:spPr>
          <a:xfrm>
            <a:off x="526094" y="365125"/>
            <a:ext cx="10747332" cy="1325563"/>
          </a:xfrm>
        </p:spPr>
        <p:txBody>
          <a:bodyPr>
            <a:normAutofit/>
          </a:bodyPr>
          <a:lstStyle/>
          <a:p>
            <a:r>
              <a:rPr lang="en-US" sz="4000" dirty="0"/>
              <a:t>Strengthen security via self-fortification </a:t>
            </a:r>
            <a:r>
              <a:rPr lang="en-US" sz="3200" dirty="0"/>
              <a:t>[GMMSSZ’16]</a:t>
            </a:r>
            <a:endParaRPr lang="en-US" sz="4000" dirty="0"/>
          </a:p>
        </p:txBody>
      </p:sp>
      <p:sp>
        <p:nvSpPr>
          <p:cNvPr id="4" name="Rectangle 3">
            <a:extLst>
              <a:ext uri="{FF2B5EF4-FFF2-40B4-BE49-F238E27FC236}">
                <a16:creationId xmlns:a16="http://schemas.microsoft.com/office/drawing/2014/main" xmlns="" id="{A18ED40D-2312-7D47-AD43-1A02F07B9332}"/>
              </a:ext>
            </a:extLst>
          </p:cNvPr>
          <p:cNvSpPr/>
          <p:nvPr/>
        </p:nvSpPr>
        <p:spPr>
          <a:xfrm>
            <a:off x="3751546" y="2793305"/>
            <a:ext cx="4296427" cy="209184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a:t>Universal Circuit U</a:t>
            </a:r>
          </a:p>
        </p:txBody>
      </p:sp>
      <p:sp>
        <p:nvSpPr>
          <p:cNvPr id="5" name="Down Arrow 4">
            <a:extLst>
              <a:ext uri="{FF2B5EF4-FFF2-40B4-BE49-F238E27FC236}">
                <a16:creationId xmlns:a16="http://schemas.microsoft.com/office/drawing/2014/main" xmlns="" id="{CC691FB3-F084-5B41-9DD9-AD77496F6B42}"/>
              </a:ext>
            </a:extLst>
          </p:cNvPr>
          <p:cNvSpPr/>
          <p:nvPr/>
        </p:nvSpPr>
        <p:spPr>
          <a:xfrm>
            <a:off x="4434214" y="1966586"/>
            <a:ext cx="388307" cy="81419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xmlns="" id="{AB1C885B-5D2B-6146-9676-642A8ED079B6}"/>
              </a:ext>
            </a:extLst>
          </p:cNvPr>
          <p:cNvSpPr/>
          <p:nvPr/>
        </p:nvSpPr>
        <p:spPr>
          <a:xfrm>
            <a:off x="6515622" y="1966586"/>
            <a:ext cx="388307" cy="81419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5525B5AC-4638-4940-A7B2-91BB256B1141}"/>
              </a:ext>
            </a:extLst>
          </p:cNvPr>
          <p:cNvSpPr txBox="1"/>
          <p:nvPr/>
        </p:nvSpPr>
        <p:spPr>
          <a:xfrm>
            <a:off x="4434214" y="1443366"/>
            <a:ext cx="375424" cy="523220"/>
          </a:xfrm>
          <a:prstGeom prst="rect">
            <a:avLst/>
          </a:prstGeom>
          <a:noFill/>
        </p:spPr>
        <p:txBody>
          <a:bodyPr wrap="none" rtlCol="0">
            <a:spAutoFit/>
          </a:bodyPr>
          <a:lstStyle/>
          <a:p>
            <a:r>
              <a:rPr lang="en-US" sz="2800" dirty="0"/>
              <a:t>C</a:t>
            </a:r>
          </a:p>
        </p:txBody>
      </p:sp>
      <p:sp>
        <p:nvSpPr>
          <p:cNvPr id="8" name="TextBox 7">
            <a:extLst>
              <a:ext uri="{FF2B5EF4-FFF2-40B4-BE49-F238E27FC236}">
                <a16:creationId xmlns:a16="http://schemas.microsoft.com/office/drawing/2014/main" xmlns="" id="{A17187C2-E194-CC42-8D08-A81229981CD5}"/>
              </a:ext>
            </a:extLst>
          </p:cNvPr>
          <p:cNvSpPr txBox="1"/>
          <p:nvPr/>
        </p:nvSpPr>
        <p:spPr>
          <a:xfrm>
            <a:off x="6539696" y="1429078"/>
            <a:ext cx="340158" cy="523220"/>
          </a:xfrm>
          <a:prstGeom prst="rect">
            <a:avLst/>
          </a:prstGeom>
          <a:noFill/>
        </p:spPr>
        <p:txBody>
          <a:bodyPr wrap="none" rtlCol="0">
            <a:spAutoFit/>
          </a:bodyPr>
          <a:lstStyle/>
          <a:p>
            <a:r>
              <a:rPr lang="en-US" sz="2800" dirty="0"/>
              <a:t>x</a:t>
            </a:r>
          </a:p>
        </p:txBody>
      </p:sp>
      <p:sp>
        <p:nvSpPr>
          <p:cNvPr id="9" name="Down Arrow 8">
            <a:extLst>
              <a:ext uri="{FF2B5EF4-FFF2-40B4-BE49-F238E27FC236}">
                <a16:creationId xmlns:a16="http://schemas.microsoft.com/office/drawing/2014/main" xmlns="" id="{F352655E-631A-7243-BCF4-77ABBB6C7272}"/>
              </a:ext>
            </a:extLst>
          </p:cNvPr>
          <p:cNvSpPr/>
          <p:nvPr/>
        </p:nvSpPr>
        <p:spPr>
          <a:xfrm>
            <a:off x="5705605" y="4897677"/>
            <a:ext cx="388307" cy="81419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7452B29-075C-C244-BA43-3B9BB6DDC319}"/>
              </a:ext>
            </a:extLst>
          </p:cNvPr>
          <p:cNvSpPr txBox="1"/>
          <p:nvPr/>
        </p:nvSpPr>
        <p:spPr>
          <a:xfrm>
            <a:off x="3391409" y="5726158"/>
            <a:ext cx="8492710" cy="523220"/>
          </a:xfrm>
          <a:prstGeom prst="rect">
            <a:avLst/>
          </a:prstGeom>
          <a:noFill/>
        </p:spPr>
        <p:txBody>
          <a:bodyPr wrap="none" rtlCol="0">
            <a:spAutoFit/>
          </a:bodyPr>
          <a:lstStyle/>
          <a:p>
            <a:r>
              <a:rPr lang="en-US" sz="2800" dirty="0"/>
              <a:t>(C(x) mod g</a:t>
            </a:r>
            <a:r>
              <a:rPr lang="en-US" sz="2800" baseline="-25000" dirty="0"/>
              <a:t>1</a:t>
            </a:r>
            <a:r>
              <a:rPr lang="en-US" sz="2800" dirty="0"/>
              <a:t>, 0 mod g</a:t>
            </a:r>
            <a:r>
              <a:rPr lang="en-US" sz="2800" baseline="-25000" dirty="0"/>
              <a:t>2</a:t>
            </a:r>
            <a:r>
              <a:rPr lang="en-US" sz="2800" dirty="0"/>
              <a:t>, …, 0 mod </a:t>
            </a:r>
            <a:r>
              <a:rPr lang="en-US" sz="2800" dirty="0" err="1"/>
              <a:t>g</a:t>
            </a:r>
            <a:r>
              <a:rPr lang="en-US" sz="2800" baseline="-25000" dirty="0" err="1"/>
              <a:t>t</a:t>
            </a:r>
            <a:r>
              <a:rPr lang="en-US" sz="2800" dirty="0"/>
              <a:t>, </a:t>
            </a:r>
            <a:r>
              <a:rPr lang="en-US" sz="2800" dirty="0">
                <a:solidFill>
                  <a:srgbClr val="FF0000"/>
                </a:solidFill>
              </a:rPr>
              <a:t>C</a:t>
            </a:r>
            <a:r>
              <a:rPr lang="en-US" sz="2800" baseline="-25000" dirty="0">
                <a:solidFill>
                  <a:srgbClr val="FF0000"/>
                </a:solidFill>
              </a:rPr>
              <a:t>PRF</a:t>
            </a:r>
            <a:r>
              <a:rPr lang="en-US" sz="2800" dirty="0">
                <a:solidFill>
                  <a:srgbClr val="FF0000"/>
                </a:solidFill>
              </a:rPr>
              <a:t>(x) · g</a:t>
            </a:r>
            <a:r>
              <a:rPr lang="en-US" sz="2800" baseline="-25000" dirty="0">
                <a:solidFill>
                  <a:srgbClr val="FF0000"/>
                </a:solidFill>
              </a:rPr>
              <a:t>t+1</a:t>
            </a:r>
            <a:r>
              <a:rPr lang="en-US" sz="2800" dirty="0">
                <a:solidFill>
                  <a:srgbClr val="FF0000"/>
                </a:solidFill>
              </a:rPr>
              <a:t> mod g</a:t>
            </a:r>
            <a:r>
              <a:rPr lang="en-US" sz="2800" baseline="-25000" dirty="0">
                <a:solidFill>
                  <a:srgbClr val="FF0000"/>
                </a:solidFill>
              </a:rPr>
              <a:t>t+1</a:t>
            </a:r>
            <a:r>
              <a:rPr lang="en-US" sz="2800" dirty="0"/>
              <a:t>)</a:t>
            </a:r>
          </a:p>
        </p:txBody>
      </p:sp>
      <p:sp>
        <p:nvSpPr>
          <p:cNvPr id="3" name="Rectangular Callout 2">
            <a:extLst>
              <a:ext uri="{FF2B5EF4-FFF2-40B4-BE49-F238E27FC236}">
                <a16:creationId xmlns:a16="http://schemas.microsoft.com/office/drawing/2014/main" xmlns="" id="{0917B751-DAAD-A84A-A220-4FD7F856FAD8}"/>
              </a:ext>
            </a:extLst>
          </p:cNvPr>
          <p:cNvSpPr/>
          <p:nvPr/>
        </p:nvSpPr>
        <p:spPr>
          <a:xfrm>
            <a:off x="8918532" y="4897677"/>
            <a:ext cx="3098104" cy="665643"/>
          </a:xfrm>
          <a:prstGeom prst="wedgeRectCallout">
            <a:avLst>
              <a:gd name="adj1" fmla="val -42262"/>
              <a:gd name="adj2" fmla="val 9260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Blinding factor in Zero-Test</a:t>
            </a:r>
          </a:p>
        </p:txBody>
      </p:sp>
    </p:spTree>
    <p:extLst>
      <p:ext uri="{BB962C8B-B14F-4D97-AF65-F5344CB8AC3E}">
        <p14:creationId xmlns:p14="http://schemas.microsoft.com/office/powerpoint/2010/main" val="2626001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EBA1-3586-924F-8144-E23A98239711}"/>
              </a:ext>
            </a:extLst>
          </p:cNvPr>
          <p:cNvSpPr>
            <a:spLocks noGrp="1"/>
          </p:cNvSpPr>
          <p:nvPr>
            <p:ph type="title"/>
          </p:nvPr>
        </p:nvSpPr>
        <p:spPr/>
        <p:txBody>
          <a:bodyPr/>
          <a:lstStyle/>
          <a:p>
            <a:r>
              <a:rPr lang="en-US" dirty="0"/>
              <a:t>Summarize</a:t>
            </a:r>
          </a:p>
        </p:txBody>
      </p:sp>
      <p:sp>
        <p:nvSpPr>
          <p:cNvPr id="3" name="Content Placeholder 2">
            <a:extLst>
              <a:ext uri="{FF2B5EF4-FFF2-40B4-BE49-F238E27FC236}">
                <a16:creationId xmlns:a16="http://schemas.microsoft.com/office/drawing/2014/main" xmlns="" id="{91B1A7BD-C5A5-E648-8CA8-6D4D25C9577A}"/>
              </a:ext>
            </a:extLst>
          </p:cNvPr>
          <p:cNvSpPr>
            <a:spLocks noGrp="1"/>
          </p:cNvSpPr>
          <p:nvPr>
            <p:ph idx="1"/>
          </p:nvPr>
        </p:nvSpPr>
        <p:spPr/>
        <p:txBody>
          <a:bodyPr>
            <a:normAutofit/>
          </a:bodyPr>
          <a:lstStyle/>
          <a:p>
            <a:r>
              <a:rPr lang="en-US" sz="3200" dirty="0"/>
              <a:t>Composite order GGH multilinear maps</a:t>
            </a:r>
          </a:p>
          <a:p>
            <a:endParaRPr lang="en-US" sz="3200" dirty="0"/>
          </a:p>
          <a:p>
            <a:r>
              <a:rPr lang="en-US" sz="3200" dirty="0"/>
              <a:t>Reducing noise in GGH</a:t>
            </a:r>
          </a:p>
          <a:p>
            <a:endParaRPr lang="en-US" sz="3200" dirty="0"/>
          </a:p>
          <a:p>
            <a:r>
              <a:rPr lang="en-US" sz="3200" dirty="0"/>
              <a:t>Strengthen security via self-fortification </a:t>
            </a:r>
            <a:r>
              <a:rPr lang="en-US" dirty="0"/>
              <a:t>[GMMSSZ’16]</a:t>
            </a:r>
          </a:p>
          <a:p>
            <a:endParaRPr lang="en-US" sz="3200" dirty="0"/>
          </a:p>
        </p:txBody>
      </p:sp>
      <p:sp>
        <p:nvSpPr>
          <p:cNvPr id="4" name="TextBox 3">
            <a:extLst>
              <a:ext uri="{FF2B5EF4-FFF2-40B4-BE49-F238E27FC236}">
                <a16:creationId xmlns:a16="http://schemas.microsoft.com/office/drawing/2014/main" xmlns="" id="{69E27A6E-E9C0-D341-B2D3-DF1D6CE3FAC5}"/>
              </a:ext>
            </a:extLst>
          </p:cNvPr>
          <p:cNvSpPr txBox="1"/>
          <p:nvPr/>
        </p:nvSpPr>
        <p:spPr>
          <a:xfrm>
            <a:off x="597594" y="5345966"/>
            <a:ext cx="10888773"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a:t>We give a candidate IO construction with </a:t>
            </a:r>
            <a:r>
              <a:rPr lang="en-US" sz="2400" dirty="0">
                <a:solidFill>
                  <a:srgbClr val="FF0000"/>
                </a:solidFill>
              </a:rPr>
              <a:t>polynomial noise</a:t>
            </a:r>
            <a:r>
              <a:rPr lang="en-US" sz="2400" dirty="0"/>
              <a:t> and is proven secure in the </a:t>
            </a:r>
            <a:r>
              <a:rPr lang="en-US" sz="2400" dirty="0">
                <a:solidFill>
                  <a:srgbClr val="FF0000"/>
                </a:solidFill>
              </a:rPr>
              <a:t>weak multilinear map model</a:t>
            </a:r>
            <a:r>
              <a:rPr lang="en-US" sz="2400" dirty="0">
                <a:solidFill>
                  <a:schemeClr val="bg1"/>
                </a:solidFill>
              </a:rPr>
              <a:t>.</a:t>
            </a:r>
          </a:p>
        </p:txBody>
      </p:sp>
    </p:spTree>
    <p:extLst>
      <p:ext uri="{BB962C8B-B14F-4D97-AF65-F5344CB8AC3E}">
        <p14:creationId xmlns:p14="http://schemas.microsoft.com/office/powerpoint/2010/main" val="18821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775432" y="3219870"/>
            <a:ext cx="1432529" cy="584775"/>
          </a:xfrm>
          <a:prstGeom prst="rect">
            <a:avLst/>
          </a:prstGeom>
          <a:noFill/>
        </p:spPr>
        <p:txBody>
          <a:bodyPr wrap="square" rtlCol="0">
            <a:spAutoFit/>
          </a:bodyPr>
          <a:lstStyle/>
          <a:p>
            <a:r>
              <a:rPr lang="en-US" sz="3200" dirty="0">
                <a:solidFill>
                  <a:srgbClr val="7030A0"/>
                </a:solidFill>
              </a:rPr>
              <a:t>O(P)</a:t>
            </a:r>
          </a:p>
        </p:txBody>
      </p:sp>
      <p:sp>
        <p:nvSpPr>
          <p:cNvPr id="71" name="Rounded Rectangular Callout 70"/>
          <p:cNvSpPr/>
          <p:nvPr/>
        </p:nvSpPr>
        <p:spPr>
          <a:xfrm>
            <a:off x="4078685" y="1349273"/>
            <a:ext cx="7522241" cy="1011319"/>
          </a:xfrm>
          <a:prstGeom prst="wedgeRoundRectCallout">
            <a:avLst>
              <a:gd name="adj1" fmla="val -21425"/>
              <a:gd name="adj2" fmla="val 50827"/>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dirty="0">
                <a:solidFill>
                  <a:schemeClr val="tx1"/>
                </a:solidFill>
              </a:rPr>
              <a:t>Goal: make computer programs </a:t>
            </a:r>
            <a:r>
              <a:rPr lang="en-US" sz="2800" b="1" dirty="0">
                <a:solidFill>
                  <a:srgbClr val="FF0000"/>
                </a:solidFill>
              </a:rPr>
              <a:t>unintelligible</a:t>
            </a:r>
            <a:r>
              <a:rPr lang="en-US" sz="2800" dirty="0">
                <a:solidFill>
                  <a:schemeClr val="tx1"/>
                </a:solidFill>
              </a:rPr>
              <a:t> while preserving their </a:t>
            </a:r>
            <a:r>
              <a:rPr lang="en-US" sz="2800" b="1" dirty="0">
                <a:solidFill>
                  <a:srgbClr val="FF0000"/>
                </a:solidFill>
              </a:rPr>
              <a:t>functionality</a:t>
            </a:r>
            <a:r>
              <a:rPr lang="en-US" sz="2800" dirty="0">
                <a:solidFill>
                  <a:srgbClr val="FF0000"/>
                </a:solidFill>
              </a:rPr>
              <a:t> </a:t>
            </a:r>
          </a:p>
        </p:txBody>
      </p:sp>
      <p:sp>
        <p:nvSpPr>
          <p:cNvPr id="77" name="TextBox 76"/>
          <p:cNvSpPr txBox="1"/>
          <p:nvPr/>
        </p:nvSpPr>
        <p:spPr>
          <a:xfrm>
            <a:off x="2957803" y="4202990"/>
            <a:ext cx="1379838" cy="461665"/>
          </a:xfrm>
          <a:prstGeom prst="rect">
            <a:avLst/>
          </a:prstGeom>
          <a:noFill/>
        </p:spPr>
        <p:txBody>
          <a:bodyPr wrap="square" rtlCol="0">
            <a:spAutoFit/>
          </a:bodyPr>
          <a:lstStyle/>
          <a:p>
            <a:r>
              <a:rPr lang="en-US" sz="2400" dirty="0"/>
              <a:t>Alice</a:t>
            </a:r>
          </a:p>
        </p:txBody>
      </p:sp>
      <p:sp>
        <p:nvSpPr>
          <p:cNvPr id="78" name="TextBox 77"/>
          <p:cNvSpPr txBox="1"/>
          <p:nvPr/>
        </p:nvSpPr>
        <p:spPr>
          <a:xfrm>
            <a:off x="7121282" y="4200803"/>
            <a:ext cx="1379838" cy="461665"/>
          </a:xfrm>
          <a:prstGeom prst="rect">
            <a:avLst/>
          </a:prstGeom>
          <a:noFill/>
        </p:spPr>
        <p:txBody>
          <a:bodyPr wrap="square" rtlCol="0">
            <a:spAutoFit/>
          </a:bodyPr>
          <a:lstStyle/>
          <a:p>
            <a:r>
              <a:rPr lang="en-US" sz="2400" dirty="0"/>
              <a:t>Bob</a:t>
            </a:r>
          </a:p>
        </p:txBody>
      </p:sp>
      <p:pic>
        <p:nvPicPr>
          <p:cNvPr id="3" name="Picture 2"/>
          <p:cNvPicPr>
            <a:picLocks noChangeAspect="1"/>
          </p:cNvPicPr>
          <p:nvPr/>
        </p:nvPicPr>
        <p:blipFill>
          <a:blip r:embed="rId3"/>
          <a:stretch>
            <a:fillRect/>
          </a:stretch>
        </p:blipFill>
        <p:spPr>
          <a:xfrm flipH="1">
            <a:off x="2938583" y="2765172"/>
            <a:ext cx="1391144" cy="1460500"/>
          </a:xfrm>
          <a:prstGeom prst="rect">
            <a:avLst/>
          </a:prstGeom>
        </p:spPr>
      </p:pic>
      <p:pic>
        <p:nvPicPr>
          <p:cNvPr id="5" name="Picture 4"/>
          <p:cNvPicPr>
            <a:picLocks noChangeAspect="1"/>
          </p:cNvPicPr>
          <p:nvPr/>
        </p:nvPicPr>
        <p:blipFill rotWithShape="1">
          <a:blip r:embed="rId4"/>
          <a:srcRect l="-588" t="-2656" r="-4513" b="46976"/>
          <a:stretch/>
        </p:blipFill>
        <p:spPr>
          <a:xfrm flipH="1">
            <a:off x="6700564" y="2558671"/>
            <a:ext cx="1578200" cy="1584377"/>
          </a:xfrm>
          <a:prstGeom prst="rect">
            <a:avLst/>
          </a:prstGeom>
        </p:spPr>
      </p:pic>
      <p:sp>
        <p:nvSpPr>
          <p:cNvPr id="9" name="Right Arrow 8"/>
          <p:cNvSpPr/>
          <p:nvPr/>
        </p:nvSpPr>
        <p:spPr>
          <a:xfrm>
            <a:off x="4500315" y="3785672"/>
            <a:ext cx="1903751" cy="256437"/>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18904" y="6165079"/>
            <a:ext cx="5689891" cy="400110"/>
          </a:xfrm>
          <a:prstGeom prst="rect">
            <a:avLst/>
          </a:prstGeom>
          <a:noFill/>
          <a:ln>
            <a:solidFill>
              <a:schemeClr val="accent1"/>
            </a:solidFill>
          </a:ln>
        </p:spPr>
        <p:txBody>
          <a:bodyPr wrap="none" rtlCol="0">
            <a:spAutoFit/>
          </a:bodyPr>
          <a:lstStyle/>
          <a:p>
            <a:r>
              <a:rPr lang="en-US" sz="2000" dirty="0"/>
              <a:t>*Note: overhead = |O(P)|/|P| should be small (poly)</a:t>
            </a:r>
          </a:p>
        </p:txBody>
      </p:sp>
      <p:grpSp>
        <p:nvGrpSpPr>
          <p:cNvPr id="4" name="Group 3"/>
          <p:cNvGrpSpPr/>
          <p:nvPr/>
        </p:nvGrpSpPr>
        <p:grpSpPr>
          <a:xfrm>
            <a:off x="147028" y="1493638"/>
            <a:ext cx="2977081" cy="1496353"/>
            <a:chOff x="451918" y="1062318"/>
            <a:chExt cx="2977081" cy="1496353"/>
          </a:xfrm>
        </p:grpSpPr>
        <p:sp>
          <p:nvSpPr>
            <p:cNvPr id="7" name="Cloud Callout 6"/>
            <p:cNvSpPr/>
            <p:nvPr/>
          </p:nvSpPr>
          <p:spPr>
            <a:xfrm>
              <a:off x="451918" y="1062318"/>
              <a:ext cx="2977081" cy="1496353"/>
            </a:xfrm>
            <a:prstGeom prst="cloudCallout">
              <a:avLst>
                <a:gd name="adj1" fmla="val 41351"/>
                <a:gd name="adj2" fmla="val 7786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0883" y="1379595"/>
              <a:ext cx="2047693" cy="923330"/>
            </a:xfrm>
            <a:prstGeom prst="rect">
              <a:avLst/>
            </a:prstGeom>
          </p:spPr>
          <p:txBody>
            <a:bodyPr wrap="square">
              <a:spAutoFit/>
            </a:bodyPr>
            <a:lstStyle/>
            <a:p>
              <a:pPr algn="ctr"/>
              <a:r>
                <a:rPr lang="en-US" dirty="0"/>
                <a:t>I want him to </a:t>
              </a:r>
              <a:r>
                <a:rPr lang="en-US" b="1" dirty="0">
                  <a:solidFill>
                    <a:schemeClr val="accent6">
                      <a:lumMod val="75000"/>
                    </a:schemeClr>
                  </a:solidFill>
                </a:rPr>
                <a:t>execute</a:t>
              </a:r>
              <a:r>
                <a:rPr lang="en-US" dirty="0"/>
                <a:t> P but </a:t>
              </a:r>
              <a:r>
                <a:rPr lang="en-US" dirty="0">
                  <a:solidFill>
                    <a:srgbClr val="FF0000"/>
                  </a:solidFill>
                </a:rPr>
                <a:t>NOT</a:t>
              </a:r>
              <a:r>
                <a:rPr lang="en-US" dirty="0"/>
                <a:t> </a:t>
              </a:r>
              <a:r>
                <a:rPr lang="en-US" dirty="0">
                  <a:solidFill>
                    <a:srgbClr val="FF0000"/>
                  </a:solidFill>
                </a:rPr>
                <a:t>learn </a:t>
              </a:r>
              <a:r>
                <a:rPr lang="en-US" dirty="0"/>
                <a:t>how P works</a:t>
              </a:r>
            </a:p>
          </p:txBody>
        </p:sp>
      </p:grpSp>
      <p:sp>
        <p:nvSpPr>
          <p:cNvPr id="21" name="TextBox 20"/>
          <p:cNvSpPr txBox="1"/>
          <p:nvPr/>
        </p:nvSpPr>
        <p:spPr>
          <a:xfrm>
            <a:off x="3786283" y="5164805"/>
            <a:ext cx="8107044" cy="70788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2225">
            <a:solidFill>
              <a:srgbClr val="FF0000"/>
            </a:solidFill>
          </a:ln>
        </p:spPr>
        <p:txBody>
          <a:bodyPr wrap="square" rtlCol="0">
            <a:spAutoFit/>
          </a:bodyPr>
          <a:lstStyle/>
          <a:p>
            <a:pPr marL="457200" indent="-457200">
              <a:buAutoNum type="arabicPeriod"/>
            </a:pPr>
            <a:r>
              <a:rPr lang="en-US" sz="2000" dirty="0">
                <a:solidFill>
                  <a:srgbClr val="FF0000"/>
                </a:solidFill>
              </a:rPr>
              <a:t>Functionality: </a:t>
            </a:r>
            <a:r>
              <a:rPr lang="en-US" sz="2000" dirty="0"/>
              <a:t>O(P) and P has same I/O behavior (Bob OK)</a:t>
            </a:r>
          </a:p>
          <a:p>
            <a:pPr marL="457200" indent="-457200">
              <a:buFontTx/>
              <a:buAutoNum type="arabicPeriod"/>
            </a:pPr>
            <a:r>
              <a:rPr lang="en-US" sz="2000" dirty="0">
                <a:solidFill>
                  <a:srgbClr val="FF0000"/>
                </a:solidFill>
              </a:rPr>
              <a:t>Unintelligibility</a:t>
            </a:r>
            <a:r>
              <a:rPr lang="en-US" sz="2000" dirty="0"/>
              <a:t>: O(P) does NOT reveal “anything else about P” (Alice OK) </a:t>
            </a:r>
          </a:p>
        </p:txBody>
      </p:sp>
      <p:grpSp>
        <p:nvGrpSpPr>
          <p:cNvPr id="10" name="Group 9"/>
          <p:cNvGrpSpPr/>
          <p:nvPr/>
        </p:nvGrpSpPr>
        <p:grpSpPr>
          <a:xfrm>
            <a:off x="50203" y="3262452"/>
            <a:ext cx="2892777" cy="2030916"/>
            <a:chOff x="50203" y="3262452"/>
            <a:chExt cx="2892777" cy="2030916"/>
          </a:xfrm>
        </p:grpSpPr>
        <p:sp>
          <p:nvSpPr>
            <p:cNvPr id="6" name="TextBox 5"/>
            <p:cNvSpPr txBox="1"/>
            <p:nvPr/>
          </p:nvSpPr>
          <p:spPr>
            <a:xfrm>
              <a:off x="1497511" y="3262452"/>
              <a:ext cx="370614" cy="523220"/>
            </a:xfrm>
            <a:prstGeom prst="rect">
              <a:avLst/>
            </a:prstGeom>
            <a:noFill/>
          </p:spPr>
          <p:txBody>
            <a:bodyPr wrap="none" rtlCol="0">
              <a:spAutoFit/>
            </a:bodyPr>
            <a:lstStyle/>
            <a:p>
              <a:r>
                <a:rPr lang="en-US" sz="2800" dirty="0">
                  <a:solidFill>
                    <a:srgbClr val="7030A0"/>
                  </a:solidFill>
                </a:rPr>
                <a:t>P</a:t>
              </a:r>
              <a:endParaRPr lang="en-US" sz="2800" dirty="0"/>
            </a:p>
          </p:txBody>
        </p:sp>
        <p:grpSp>
          <p:nvGrpSpPr>
            <p:cNvPr id="33" name="Group 32"/>
            <p:cNvGrpSpPr/>
            <p:nvPr/>
          </p:nvGrpSpPr>
          <p:grpSpPr>
            <a:xfrm>
              <a:off x="530236" y="4217261"/>
              <a:ext cx="1915744" cy="1076107"/>
              <a:chOff x="645459" y="4446815"/>
              <a:chExt cx="1915744" cy="1076107"/>
            </a:xfrm>
          </p:grpSpPr>
          <p:sp>
            <p:nvSpPr>
              <p:cNvPr id="18" name="Rectangular Callout 17"/>
              <p:cNvSpPr/>
              <p:nvPr/>
            </p:nvSpPr>
            <p:spPr>
              <a:xfrm>
                <a:off x="645459" y="4446815"/>
                <a:ext cx="1915744" cy="1076107"/>
              </a:xfrm>
              <a:prstGeom prst="wedgeRectCallout">
                <a:avLst>
                  <a:gd name="adj1" fmla="val 9413"/>
                  <a:gd name="adj2" fmla="val -97951"/>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r="59945" b="67463"/>
              <a:stretch/>
            </p:blipFill>
            <p:spPr>
              <a:xfrm>
                <a:off x="725487" y="4519696"/>
                <a:ext cx="1735325" cy="791892"/>
              </a:xfrm>
              <a:prstGeom prst="rect">
                <a:avLst/>
              </a:prstGeom>
            </p:spPr>
          </p:pic>
          <p:sp>
            <p:nvSpPr>
              <p:cNvPr id="32" name="TextBox 31"/>
              <p:cNvSpPr txBox="1"/>
              <p:nvPr/>
            </p:nvSpPr>
            <p:spPr>
              <a:xfrm>
                <a:off x="671801" y="5153590"/>
                <a:ext cx="1786066" cy="369332"/>
              </a:xfrm>
              <a:prstGeom prst="rect">
                <a:avLst/>
              </a:prstGeom>
              <a:noFill/>
            </p:spPr>
            <p:txBody>
              <a:bodyPr wrap="none" rtlCol="0">
                <a:spAutoFit/>
              </a:bodyPr>
              <a:lstStyle/>
              <a:p>
                <a:r>
                  <a:rPr lang="en-US" dirty="0"/>
                  <a:t>…………   ……………</a:t>
                </a:r>
              </a:p>
            </p:txBody>
          </p:sp>
        </p:grpSp>
        <mc:AlternateContent xmlns:mc="http://schemas.openxmlformats.org/markup-compatibility/2006" xmlns:a14="http://schemas.microsoft.com/office/drawing/2010/main">
          <mc:Choice Requires="a14">
            <p:sp>
              <p:nvSpPr>
                <p:cNvPr id="25" name="TextBox 24"/>
                <p:cNvSpPr txBox="1"/>
                <p:nvPr/>
              </p:nvSpPr>
              <p:spPr>
                <a:xfrm>
                  <a:off x="50203" y="4560562"/>
                  <a:ext cx="557116" cy="646331"/>
                </a:xfrm>
                <a:prstGeom prst="rect">
                  <a:avLst/>
                </a:prstGeom>
                <a:noFill/>
              </p:spPr>
              <p:txBody>
                <a:bodyPr wrap="square" rtlCol="0">
                  <a:spAutoFit/>
                </a:bodyPr>
                <a:lstStyle/>
                <a:p>
                  <a:pPr algn="ctr"/>
                  <a:r>
                    <a:rPr lang="en-US" dirty="0"/>
                    <a:t>X </a:t>
                  </a:r>
                  <a14:m>
                    <m:oMath xmlns:m="http://schemas.openxmlformats.org/officeDocument/2006/math">
                      <m:r>
                        <a:rPr lang="en-US" i="1" dirty="0" smtClean="0">
                          <a:latin typeface="Cambria Math" charset="0"/>
                        </a:rPr>
                        <m:t>→ </m:t>
                      </m:r>
                    </m:oMath>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0203" y="4560562"/>
                  <a:ext cx="557116" cy="646331"/>
                </a:xfrm>
                <a:prstGeom prst="rect">
                  <a:avLst/>
                </a:prstGeom>
                <a:blipFill rotWithShape="0">
                  <a:blip r:embed="rId6"/>
                  <a:stretch>
                    <a:fillRect l="-8696" t="-13208" b="-6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270637" y="4590466"/>
                  <a:ext cx="672343" cy="369332"/>
                </a:xfrm>
                <a:prstGeom prst="rect">
                  <a:avLst/>
                </a:prstGeom>
                <a:noFill/>
              </p:spPr>
              <p:txBody>
                <a:bodyPr wrap="square" rtlCol="0">
                  <a:spAutoFit/>
                </a:bodyPr>
                <a:lstStyle/>
                <a:p>
                  <a:pPr algn="ctr"/>
                  <a14:m>
                    <m:oMath xmlns:m="http://schemas.openxmlformats.org/officeDocument/2006/math">
                      <m:r>
                        <a:rPr lang="en-US" i="1" dirty="0" smtClean="0">
                          <a:latin typeface="Cambria Math" charset="0"/>
                        </a:rPr>
                        <m:t>→</m:t>
                      </m:r>
                    </m:oMath>
                  </a14:m>
                  <a:r>
                    <a:rPr lang="en-US" dirty="0"/>
                    <a:t>Y</a:t>
                  </a:r>
                </a:p>
              </p:txBody>
            </p:sp>
          </mc:Choice>
          <mc:Fallback xmlns="">
            <p:sp>
              <p:nvSpPr>
                <p:cNvPr id="26" name="TextBox 25"/>
                <p:cNvSpPr txBox="1">
                  <a:spLocks noRot="1" noChangeAspect="1" noMove="1" noResize="1" noEditPoints="1" noAdjustHandles="1" noChangeArrowheads="1" noChangeShapeType="1" noTextEdit="1"/>
                </p:cNvSpPr>
                <p:nvPr/>
              </p:nvSpPr>
              <p:spPr>
                <a:xfrm>
                  <a:off x="2270637" y="4590466"/>
                  <a:ext cx="672343" cy="369332"/>
                </a:xfrm>
                <a:prstGeom prst="rect">
                  <a:avLst/>
                </a:prstGeom>
                <a:blipFill rotWithShape="0">
                  <a:blip r:embed="rId7"/>
                  <a:stretch>
                    <a:fillRect t="-8197" b="-24590"/>
                  </a:stretch>
                </a:blipFill>
              </p:spPr>
              <p:txBody>
                <a:bodyPr/>
                <a:lstStyle/>
                <a:p>
                  <a:r>
                    <a:rPr lang="en-US">
                      <a:noFill/>
                    </a:rPr>
                    <a:t> </a:t>
                  </a:r>
                </a:p>
              </p:txBody>
            </p:sp>
          </mc:Fallback>
        </mc:AlternateContent>
      </p:grpSp>
      <p:grpSp>
        <p:nvGrpSpPr>
          <p:cNvPr id="11" name="Group 10"/>
          <p:cNvGrpSpPr/>
          <p:nvPr/>
        </p:nvGrpSpPr>
        <p:grpSpPr>
          <a:xfrm>
            <a:off x="8416911" y="2803598"/>
            <a:ext cx="2872000" cy="1647378"/>
            <a:chOff x="8416911" y="2803598"/>
            <a:chExt cx="2872000" cy="1647378"/>
          </a:xfrm>
        </p:grpSpPr>
        <p:sp>
          <p:nvSpPr>
            <p:cNvPr id="30" name="Rectangular Callout 29"/>
            <p:cNvSpPr/>
            <p:nvPr/>
          </p:nvSpPr>
          <p:spPr>
            <a:xfrm>
              <a:off x="8934465" y="3642381"/>
              <a:ext cx="1835136" cy="789800"/>
            </a:xfrm>
            <a:prstGeom prst="wedgeRectCallout">
              <a:avLst>
                <a:gd name="adj1" fmla="val 4201"/>
                <a:gd name="adj2" fmla="val -98471"/>
              </a:avLst>
            </a:prstGeom>
            <a:solidFill>
              <a:schemeClr val="tx1">
                <a:lumMod val="85000"/>
                <a:lumOff val="1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p:cNvSpPr txBox="1"/>
            <p:nvPr/>
          </p:nvSpPr>
          <p:spPr>
            <a:xfrm>
              <a:off x="9487631" y="2803598"/>
              <a:ext cx="1432529" cy="584775"/>
            </a:xfrm>
            <a:prstGeom prst="rect">
              <a:avLst/>
            </a:prstGeom>
            <a:noFill/>
          </p:spPr>
          <p:txBody>
            <a:bodyPr wrap="square" rtlCol="0">
              <a:spAutoFit/>
            </a:bodyPr>
            <a:lstStyle/>
            <a:p>
              <a:r>
                <a:rPr lang="en-US" sz="3200" dirty="0">
                  <a:solidFill>
                    <a:srgbClr val="7030A0"/>
                  </a:solidFill>
                </a:rPr>
                <a:t>O(P)</a:t>
              </a:r>
            </a:p>
          </p:txBody>
        </p:sp>
        <mc:AlternateContent xmlns:mc="http://schemas.openxmlformats.org/markup-compatibility/2006" xmlns:a14="http://schemas.microsoft.com/office/drawing/2010/main">
          <mc:Choice Requires="a14">
            <p:sp>
              <p:nvSpPr>
                <p:cNvPr id="24" name="TextBox 23"/>
                <p:cNvSpPr txBox="1"/>
                <p:nvPr/>
              </p:nvSpPr>
              <p:spPr>
                <a:xfrm>
                  <a:off x="8416911" y="3804645"/>
                  <a:ext cx="557116" cy="646331"/>
                </a:xfrm>
                <a:prstGeom prst="rect">
                  <a:avLst/>
                </a:prstGeom>
                <a:noFill/>
              </p:spPr>
              <p:txBody>
                <a:bodyPr wrap="square" rtlCol="0">
                  <a:spAutoFit/>
                </a:bodyPr>
                <a:lstStyle/>
                <a:p>
                  <a:pPr algn="ctr"/>
                  <a:r>
                    <a:rPr lang="en-US" dirty="0"/>
                    <a:t>X </a:t>
                  </a:r>
                  <a14:m>
                    <m:oMath xmlns:m="http://schemas.openxmlformats.org/officeDocument/2006/math">
                      <m:r>
                        <a:rPr lang="en-US" i="1" dirty="0" smtClean="0">
                          <a:latin typeface="Cambria Math" charset="0"/>
                        </a:rPr>
                        <m:t>→ </m:t>
                      </m:r>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416911" y="3804645"/>
                  <a:ext cx="557116" cy="646331"/>
                </a:xfrm>
                <a:prstGeom prst="rect">
                  <a:avLst/>
                </a:prstGeom>
                <a:blipFill rotWithShape="0">
                  <a:blip r:embed="rId6"/>
                  <a:stretch>
                    <a:fillRect l="-9890" t="-13208" b="-6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616568" y="3799433"/>
                  <a:ext cx="672343" cy="369332"/>
                </a:xfrm>
                <a:prstGeom prst="rect">
                  <a:avLst/>
                </a:prstGeom>
                <a:noFill/>
              </p:spPr>
              <p:txBody>
                <a:bodyPr wrap="square" rtlCol="0">
                  <a:spAutoFit/>
                </a:bodyPr>
                <a:lstStyle/>
                <a:p>
                  <a:pPr algn="ctr"/>
                  <a14:m>
                    <m:oMath xmlns:m="http://schemas.openxmlformats.org/officeDocument/2006/math">
                      <m:r>
                        <a:rPr lang="en-US" i="1" dirty="0" smtClean="0">
                          <a:latin typeface="Cambria Math" charset="0"/>
                        </a:rPr>
                        <m:t>→</m:t>
                      </m:r>
                    </m:oMath>
                  </a14:m>
                  <a:r>
                    <a:rPr lang="en-US" dirty="0"/>
                    <a:t>Y</a:t>
                  </a:r>
                </a:p>
              </p:txBody>
            </p:sp>
          </mc:Choice>
          <mc:Fallback xmlns="">
            <p:sp>
              <p:nvSpPr>
                <p:cNvPr id="28" name="TextBox 27"/>
                <p:cNvSpPr txBox="1">
                  <a:spLocks noRot="1" noChangeAspect="1" noMove="1" noResize="1" noEditPoints="1" noAdjustHandles="1" noChangeArrowheads="1" noChangeShapeType="1" noTextEdit="1"/>
                </p:cNvSpPr>
                <p:nvPr/>
              </p:nvSpPr>
              <p:spPr>
                <a:xfrm>
                  <a:off x="10616568" y="3799433"/>
                  <a:ext cx="672343" cy="369332"/>
                </a:xfrm>
                <a:prstGeom prst="rect">
                  <a:avLst/>
                </a:prstGeom>
                <a:blipFill rotWithShape="0">
                  <a:blip r:embed="rId8"/>
                  <a:stretch>
                    <a:fillRect t="-8197" b="-24590"/>
                  </a:stretch>
                </a:blipFill>
              </p:spPr>
              <p:txBody>
                <a:bodyPr/>
                <a:lstStyle/>
                <a:p>
                  <a:r>
                    <a:rPr lang="en-US">
                      <a:noFill/>
                    </a:rPr>
                    <a:t> </a:t>
                  </a:r>
                </a:p>
              </p:txBody>
            </p:sp>
          </mc:Fallback>
        </mc:AlternateContent>
      </p:grpSp>
      <p:sp>
        <p:nvSpPr>
          <p:cNvPr id="34" name="Title 3"/>
          <p:cNvSpPr>
            <a:spLocks noGrp="1"/>
          </p:cNvSpPr>
          <p:nvPr>
            <p:ph type="title"/>
          </p:nvPr>
        </p:nvSpPr>
        <p:spPr>
          <a:xfrm>
            <a:off x="530236" y="102714"/>
            <a:ext cx="10515600" cy="1325563"/>
          </a:xfrm>
        </p:spPr>
        <p:txBody>
          <a:bodyPr/>
          <a:lstStyle/>
          <a:p>
            <a:r>
              <a:rPr lang="en-US" dirty="0"/>
              <a:t>Program Obfuscation</a:t>
            </a:r>
          </a:p>
        </p:txBody>
      </p:sp>
    </p:spTree>
    <p:extLst>
      <p:ext uri="{BB962C8B-B14F-4D97-AF65-F5344CB8AC3E}">
        <p14:creationId xmlns:p14="http://schemas.microsoft.com/office/powerpoint/2010/main" val="27785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7" grpId="0"/>
      <p:bldP spid="78" grpId="0"/>
      <p:bldP spid="9" grpId="0" animBg="1"/>
      <p:bldP spid="2"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1150" y="2960235"/>
            <a:ext cx="11493500" cy="3000787"/>
            <a:chOff x="116953" y="2336080"/>
            <a:chExt cx="11493500" cy="3000787"/>
          </a:xfrm>
        </p:grpSpPr>
        <p:sp>
          <p:nvSpPr>
            <p:cNvPr id="17" name="Rounded Rectangle 16"/>
            <p:cNvSpPr/>
            <p:nvPr/>
          </p:nvSpPr>
          <p:spPr>
            <a:xfrm>
              <a:off x="319091" y="3595765"/>
              <a:ext cx="4737100" cy="146037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590145" y="3565658"/>
              <a:ext cx="4737100" cy="146037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16953" y="2450071"/>
              <a:ext cx="11493500" cy="2886796"/>
            </a:xfrm>
            <a:prstGeom prst="roundRect">
              <a:avLst>
                <a:gd name="adj" fmla="val 216"/>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5600" y="2336080"/>
              <a:ext cx="856429" cy="615553"/>
            </a:xfrm>
            <a:prstGeom prst="rect">
              <a:avLst/>
            </a:prstGeom>
            <a:solidFill>
              <a:schemeClr val="bg1"/>
            </a:solidFill>
            <a:ln>
              <a:solidFill>
                <a:schemeClr val="accent2">
                  <a:lumMod val="75000"/>
                </a:schemeClr>
              </a:solidFill>
            </a:ln>
          </p:spPr>
          <p:txBody>
            <a:bodyPr wrap="square" rtlCol="0">
              <a:spAutoFit/>
            </a:bodyPr>
            <a:lstStyle/>
            <a:p>
              <a:pPr algn="ctr"/>
              <a:r>
                <a:rPr lang="en-US" sz="3400" b="1" dirty="0">
                  <a:solidFill>
                    <a:srgbClr val="C00000"/>
                  </a:solidFill>
                  <a:latin typeface="Copperplate Gothic Bold" charset="0"/>
                  <a:ea typeface="Copperplate Gothic Bold" charset="0"/>
                  <a:cs typeface="Copperplate Gothic Bold" charset="0"/>
                </a:rPr>
                <a:t>IO</a:t>
              </a:r>
            </a:p>
          </p:txBody>
        </p:sp>
        <mc:AlternateContent xmlns:mc="http://schemas.openxmlformats.org/markup-compatibility/2006" xmlns:a14="http://schemas.microsoft.com/office/drawing/2010/main">
          <mc:Choice Requires="a14">
            <p:sp>
              <p:nvSpPr>
                <p:cNvPr id="22" name="TextBox 21"/>
                <p:cNvSpPr txBox="1"/>
                <p:nvPr/>
              </p:nvSpPr>
              <p:spPr>
                <a:xfrm>
                  <a:off x="5461694" y="3845549"/>
                  <a:ext cx="676787"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i="1" dirty="0" smtClean="0">
                            <a:latin typeface="Cambria Math" charset="0"/>
                          </a:rPr>
                          <m:t>≈</m:t>
                        </m:r>
                      </m:oMath>
                    </m:oMathPara>
                  </a14:m>
                  <a:endParaRPr lang="en-US" sz="4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461694" y="3845549"/>
                  <a:ext cx="676787" cy="707886"/>
                </a:xfrm>
                <a:prstGeom prst="rect">
                  <a:avLst/>
                </a:prstGeom>
                <a:blipFill rotWithShape="0">
                  <a:blip r:embed="rId6"/>
                  <a:stretch>
                    <a:fillRect/>
                  </a:stretch>
                </a:blipFill>
              </p:spPr>
              <p:txBody>
                <a:bodyPr/>
                <a:lstStyle/>
                <a:p>
                  <a:r>
                    <a:rPr lang="en-US">
                      <a:noFill/>
                    </a:rPr>
                    <a:t> </a:t>
                  </a:r>
                </a:p>
              </p:txBody>
            </p:sp>
          </mc:Fallback>
        </mc:AlternateContent>
        <p:sp>
          <p:nvSpPr>
            <p:cNvPr id="29" name="TextBox 28"/>
            <p:cNvSpPr txBox="1"/>
            <p:nvPr/>
          </p:nvSpPr>
          <p:spPr>
            <a:xfrm>
              <a:off x="1537960" y="2520374"/>
              <a:ext cx="8740471" cy="492443"/>
            </a:xfrm>
            <a:prstGeom prst="rect">
              <a:avLst/>
            </a:prstGeom>
            <a:noFill/>
          </p:spPr>
          <p:txBody>
            <a:bodyPr wrap="none" rtlCol="0">
              <a:spAutoFit/>
            </a:bodyPr>
            <a:lstStyle/>
            <a:p>
              <a:pPr algn="ctr"/>
              <a:r>
                <a:rPr lang="en-US" sz="2600" dirty="0"/>
                <a:t> O is IO if  for any </a:t>
              </a:r>
              <a:r>
                <a:rPr lang="en-US" sz="2600" dirty="0">
                  <a:solidFill>
                    <a:srgbClr val="FF0000"/>
                  </a:solidFill>
                </a:rPr>
                <a:t>functionally equivalent </a:t>
              </a:r>
              <a:r>
                <a:rPr lang="en-US" sz="2600" dirty="0"/>
                <a:t>P</a:t>
              </a:r>
              <a:r>
                <a:rPr lang="en-US" sz="2600" baseline="-25000" dirty="0"/>
                <a:t>1</a:t>
              </a:r>
              <a:r>
                <a:rPr lang="en-US" sz="2600" dirty="0"/>
                <a:t> and P</a:t>
              </a:r>
              <a:r>
                <a:rPr lang="en-US" sz="2600" baseline="-25000" dirty="0"/>
                <a:t>2</a:t>
              </a:r>
              <a:r>
                <a:rPr lang="en-US" sz="2600" dirty="0"/>
                <a:t>; for any </a:t>
              </a:r>
              <a:r>
                <a:rPr lang="en-US" sz="2600" dirty="0" err="1"/>
                <a:t>Adv</a:t>
              </a:r>
              <a:r>
                <a:rPr lang="en-US" sz="2600" dirty="0"/>
                <a:t> </a:t>
              </a:r>
            </a:p>
          </p:txBody>
        </p:sp>
      </p:grpSp>
      <p:sp>
        <p:nvSpPr>
          <p:cNvPr id="25" name="TextBox 24"/>
          <p:cNvSpPr txBox="1"/>
          <p:nvPr/>
        </p:nvSpPr>
        <p:spPr>
          <a:xfrm>
            <a:off x="247109" y="270742"/>
            <a:ext cx="9666557" cy="707886"/>
          </a:xfrm>
          <a:prstGeom prst="rect">
            <a:avLst/>
          </a:prstGeom>
          <a:noFill/>
        </p:spPr>
        <p:txBody>
          <a:bodyPr wrap="none" rtlCol="0">
            <a:spAutoFit/>
          </a:bodyPr>
          <a:lstStyle/>
          <a:p>
            <a:r>
              <a:rPr lang="en-US" sz="4000" dirty="0">
                <a:latin typeface="+mj-lt"/>
              </a:rPr>
              <a:t>Formalization: </a:t>
            </a:r>
            <a:r>
              <a:rPr lang="en-US" sz="4000" dirty="0" err="1">
                <a:latin typeface="+mj-lt"/>
              </a:rPr>
              <a:t>Indistinguishability</a:t>
            </a:r>
            <a:r>
              <a:rPr lang="en-US" sz="4000" dirty="0">
                <a:latin typeface="+mj-lt"/>
              </a:rPr>
              <a:t> Obfuscation</a:t>
            </a:r>
          </a:p>
        </p:txBody>
      </p:sp>
      <p:grpSp>
        <p:nvGrpSpPr>
          <p:cNvPr id="3" name="Group 2"/>
          <p:cNvGrpSpPr/>
          <p:nvPr/>
        </p:nvGrpSpPr>
        <p:grpSpPr>
          <a:xfrm>
            <a:off x="1828800" y="6105104"/>
            <a:ext cx="6490004" cy="681140"/>
            <a:chOff x="2023434" y="5768841"/>
            <a:chExt cx="6490004" cy="681140"/>
          </a:xfrm>
        </p:grpSpPr>
        <p:sp>
          <p:nvSpPr>
            <p:cNvPr id="6" name="TextBox 5"/>
            <p:cNvSpPr txBox="1"/>
            <p:nvPr/>
          </p:nvSpPr>
          <p:spPr>
            <a:xfrm>
              <a:off x="3419864" y="5787464"/>
              <a:ext cx="5093574" cy="523220"/>
            </a:xfrm>
            <a:prstGeom prst="rect">
              <a:avLst/>
            </a:prstGeom>
            <a:noFill/>
          </p:spPr>
          <p:txBody>
            <a:bodyPr wrap="none" rtlCol="0">
              <a:spAutoFit/>
            </a:bodyPr>
            <a:lstStyle/>
            <a:p>
              <a:r>
                <a:rPr lang="en-US" sz="2800" dirty="0"/>
                <a:t>Can still have useful applications!</a:t>
              </a:r>
            </a:p>
          </p:txBody>
        </p:sp>
        <p:pic>
          <p:nvPicPr>
            <p:cNvPr id="28" name="Picture 27"/>
            <p:cNvPicPr>
              <a:picLocks noChangeAspect="1"/>
            </p:cNvPicPr>
            <p:nvPr/>
          </p:nvPicPr>
          <p:blipFill>
            <a:blip r:embed="rId7"/>
            <a:stretch>
              <a:fillRect/>
            </a:stretch>
          </p:blipFill>
          <p:spPr>
            <a:xfrm>
              <a:off x="2023434" y="5768841"/>
              <a:ext cx="983464" cy="681140"/>
            </a:xfrm>
            <a:prstGeom prst="rect">
              <a:avLst/>
            </a:prstGeom>
          </p:spPr>
        </p:pic>
      </p:grpSp>
      <p:pic>
        <p:nvPicPr>
          <p:cNvPr id="5" name="Picture 4"/>
          <p:cNvPicPr>
            <a:picLocks noChangeAspect="1"/>
          </p:cNvPicPr>
          <p:nvPr/>
        </p:nvPicPr>
        <p:blipFill>
          <a:blip r:embed="rId8"/>
          <a:stretch>
            <a:fillRect/>
          </a:stretch>
        </p:blipFill>
        <p:spPr>
          <a:xfrm>
            <a:off x="379797" y="4337910"/>
            <a:ext cx="4584372" cy="1405303"/>
          </a:xfrm>
          <a:prstGeom prst="rect">
            <a:avLst/>
          </a:prstGeom>
        </p:spPr>
      </p:pic>
      <p:pic>
        <p:nvPicPr>
          <p:cNvPr id="7" name="Picture 6"/>
          <p:cNvPicPr>
            <a:picLocks noChangeAspect="1"/>
          </p:cNvPicPr>
          <p:nvPr/>
        </p:nvPicPr>
        <p:blipFill>
          <a:blip r:embed="rId9"/>
          <a:stretch>
            <a:fillRect/>
          </a:stretch>
        </p:blipFill>
        <p:spPr>
          <a:xfrm>
            <a:off x="6680472" y="4337910"/>
            <a:ext cx="4683506" cy="1435692"/>
          </a:xfrm>
          <a:prstGeom prst="rect">
            <a:avLst/>
          </a:prstGeom>
        </p:spPr>
      </p:pic>
      <p:sp>
        <p:nvSpPr>
          <p:cNvPr id="19" name="TextBox 18"/>
          <p:cNvSpPr txBox="1"/>
          <p:nvPr/>
        </p:nvSpPr>
        <p:spPr>
          <a:xfrm>
            <a:off x="359910" y="1088569"/>
            <a:ext cx="10991532"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First formalized in [BGIRSVY’01] </a:t>
            </a:r>
          </a:p>
          <a:p>
            <a:pPr marL="914400" lvl="1" indent="-457200">
              <a:buFont typeface="Arial" panose="020B0604020202020204" pitchFamily="34" charset="0"/>
              <a:buChar char="•"/>
            </a:pPr>
            <a:r>
              <a:rPr lang="en-US" sz="2800" dirty="0"/>
              <a:t>Most natural definition - Virtual Black Box (VBB) – Impossible!</a:t>
            </a:r>
          </a:p>
          <a:p>
            <a:pPr marL="914400" lvl="1" indent="-457200">
              <a:buFont typeface="Arial" panose="020B0604020202020204" pitchFamily="34" charset="0"/>
              <a:buChar char="•"/>
            </a:pPr>
            <a:r>
              <a:rPr lang="en-US" sz="2800" dirty="0"/>
              <a:t>A natural weakening of VBB: avoids the impossibility.</a:t>
            </a:r>
          </a:p>
          <a:p>
            <a:pPr marL="914400" lvl="1" indent="-457200">
              <a:buFont typeface="Arial" panose="020B0604020202020204" pitchFamily="34" charset="0"/>
              <a:buChar char="•"/>
            </a:pPr>
            <a:r>
              <a:rPr lang="en-US" sz="2800" dirty="0"/>
              <a:t>IO is the best possible definition [GR’07]</a:t>
            </a:r>
          </a:p>
        </p:txBody>
      </p:sp>
      <p:pic>
        <p:nvPicPr>
          <p:cNvPr id="24" name="Picture 23"/>
          <p:cNvPicPr>
            <a:picLocks noChangeAspect="1"/>
          </p:cNvPicPr>
          <p:nvPr/>
        </p:nvPicPr>
        <p:blipFill>
          <a:blip r:embed="rId10"/>
          <a:stretch>
            <a:fillRect/>
          </a:stretch>
        </p:blipFill>
        <p:spPr>
          <a:xfrm>
            <a:off x="10304478" y="1408423"/>
            <a:ext cx="818634" cy="772547"/>
          </a:xfrm>
          <a:prstGeom prst="rect">
            <a:avLst/>
          </a:prstGeom>
        </p:spPr>
      </p:pic>
    </p:spTree>
    <p:extLst>
      <p:ext uri="{BB962C8B-B14F-4D97-AF65-F5344CB8AC3E}">
        <p14:creationId xmlns:p14="http://schemas.microsoft.com/office/powerpoint/2010/main" val="8728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838" y="1081509"/>
            <a:ext cx="8870066" cy="4989412"/>
          </a:xfrm>
          <a:prstGeom prst="rect">
            <a:avLst/>
          </a:prstGeom>
        </p:spPr>
      </p:pic>
      <p:sp>
        <p:nvSpPr>
          <p:cNvPr id="7" name="TextBox 6"/>
          <p:cNvSpPr txBox="1"/>
          <p:nvPr/>
        </p:nvSpPr>
        <p:spPr>
          <a:xfrm>
            <a:off x="610291" y="212086"/>
            <a:ext cx="4718984" cy="707886"/>
          </a:xfrm>
          <a:prstGeom prst="rect">
            <a:avLst/>
          </a:prstGeom>
          <a:noFill/>
        </p:spPr>
        <p:txBody>
          <a:bodyPr wrap="none" rtlCol="0">
            <a:spAutoFit/>
          </a:bodyPr>
          <a:lstStyle/>
          <a:p>
            <a:r>
              <a:rPr lang="en-US" sz="4000" dirty="0">
                <a:latin typeface="+mj-lt"/>
              </a:rPr>
              <a:t>Obfuscation implies….</a:t>
            </a:r>
          </a:p>
        </p:txBody>
      </p:sp>
      <p:sp>
        <p:nvSpPr>
          <p:cNvPr id="8" name="Rectangle 7"/>
          <p:cNvSpPr/>
          <p:nvPr/>
        </p:nvSpPr>
        <p:spPr>
          <a:xfrm>
            <a:off x="3712915" y="4536289"/>
            <a:ext cx="2029466" cy="553998"/>
          </a:xfrm>
          <a:prstGeom prst="rect">
            <a:avLst/>
          </a:prstGeom>
        </p:spPr>
        <p:txBody>
          <a:bodyPr wrap="none">
            <a:spAutoFit/>
          </a:bodyPr>
          <a:lstStyle/>
          <a:p>
            <a:pPr algn="ctr"/>
            <a:r>
              <a:rPr lang="en-US" sz="3000" dirty="0">
                <a:solidFill>
                  <a:srgbClr val="FF00FD"/>
                </a:solidFill>
                <a:latin typeface="Chalkduster" charset="0"/>
                <a:ea typeface="Chalkduster" charset="0"/>
                <a:cs typeface="Chalkduster" charset="0"/>
              </a:rPr>
              <a:t>Paradise</a:t>
            </a:r>
          </a:p>
        </p:txBody>
      </p:sp>
      <p:sp>
        <p:nvSpPr>
          <p:cNvPr id="9" name="Rectangle 8"/>
          <p:cNvSpPr/>
          <p:nvPr/>
        </p:nvSpPr>
        <p:spPr>
          <a:xfrm>
            <a:off x="3679529" y="4536289"/>
            <a:ext cx="2471319" cy="553998"/>
          </a:xfrm>
          <a:prstGeom prst="rect">
            <a:avLst/>
          </a:prstGeom>
        </p:spPr>
        <p:txBody>
          <a:bodyPr wrap="none">
            <a:spAutoFit/>
          </a:bodyPr>
          <a:lstStyle/>
          <a:p>
            <a:pPr algn="ctr"/>
            <a:r>
              <a:rPr lang="en-US" sz="3000" dirty="0" err="1">
                <a:solidFill>
                  <a:srgbClr val="FF00FD"/>
                </a:solidFill>
                <a:latin typeface="Chalkduster" charset="0"/>
                <a:ea typeface="Chalkduster" charset="0"/>
                <a:cs typeface="Chalkduster" charset="0"/>
              </a:rPr>
              <a:t>Obfustopia</a:t>
            </a:r>
            <a:endParaRPr lang="en-US" sz="3000" dirty="0">
              <a:solidFill>
                <a:srgbClr val="FF00FD"/>
              </a:solidFill>
              <a:latin typeface="Chalkduster" charset="0"/>
              <a:ea typeface="Chalkduster" charset="0"/>
              <a:cs typeface="Chalkduster" charset="0"/>
            </a:endParaRPr>
          </a:p>
        </p:txBody>
      </p:sp>
    </p:spTree>
    <p:extLst>
      <p:ext uri="{BB962C8B-B14F-4D97-AF65-F5344CB8AC3E}">
        <p14:creationId xmlns:p14="http://schemas.microsoft.com/office/powerpoint/2010/main" val="20164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10306" y="984912"/>
            <a:ext cx="11761036" cy="5736371"/>
          </a:xfrm>
          <a:prstGeom prst="cloud">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3" name="Group 22"/>
          <p:cNvGrpSpPr/>
          <p:nvPr/>
        </p:nvGrpSpPr>
        <p:grpSpPr>
          <a:xfrm>
            <a:off x="4834802" y="1650757"/>
            <a:ext cx="2594698" cy="1120251"/>
            <a:chOff x="4834802" y="1650757"/>
            <a:chExt cx="2594698" cy="1120251"/>
          </a:xfrm>
          <a:noFill/>
        </p:grpSpPr>
        <p:sp>
          <p:nvSpPr>
            <p:cNvPr id="12" name="Rectangle 11"/>
            <p:cNvSpPr/>
            <p:nvPr/>
          </p:nvSpPr>
          <p:spPr>
            <a:xfrm>
              <a:off x="4834802" y="1912017"/>
              <a:ext cx="2594698" cy="646331"/>
            </a:xfrm>
            <a:prstGeom prst="rect">
              <a:avLst/>
            </a:prstGeom>
            <a:grpFill/>
          </p:spPr>
          <p:txBody>
            <a:bodyPr wrap="square">
              <a:spAutoFit/>
            </a:bodyPr>
            <a:lstStyle/>
            <a:p>
              <a:pPr algn="ctr"/>
              <a:r>
                <a:rPr lang="en-US" dirty="0">
                  <a:solidFill>
                    <a:srgbClr val="FF0000"/>
                  </a:solidFill>
                  <a:latin typeface="Arial Rounded MT Bold" charset="0"/>
                  <a:ea typeface="Arial Rounded MT Bold" charset="0"/>
                  <a:cs typeface="Arial Rounded MT Bold" charset="0"/>
                </a:rPr>
                <a:t>Deniable Encryption </a:t>
              </a:r>
            </a:p>
            <a:p>
              <a:pPr algn="ctr"/>
              <a:r>
                <a:rPr lang="en-US" dirty="0">
                  <a:solidFill>
                    <a:srgbClr val="FF0000"/>
                  </a:solidFill>
                  <a:latin typeface="Arial Rounded MT Bold" charset="0"/>
                  <a:ea typeface="Arial Rounded MT Bold" charset="0"/>
                  <a:cs typeface="Arial Rounded MT Bold" charset="0"/>
                </a:rPr>
                <a:t>[SW’14]</a:t>
              </a:r>
            </a:p>
          </p:txBody>
        </p:sp>
        <p:sp>
          <p:nvSpPr>
            <p:cNvPr id="17" name="Oval Callout 16"/>
            <p:cNvSpPr/>
            <p:nvPr/>
          </p:nvSpPr>
          <p:spPr>
            <a:xfrm>
              <a:off x="4836405" y="1650757"/>
              <a:ext cx="2593095" cy="1120251"/>
            </a:xfrm>
            <a:prstGeom prst="wedgeEllipseCallout">
              <a:avLst>
                <a:gd name="adj1" fmla="val -1426"/>
                <a:gd name="adj2" fmla="val 84277"/>
              </a:avLst>
            </a:prstGeom>
            <a:grpFill/>
            <a:ln w="50800">
              <a:solidFill>
                <a:srgbClr val="7030A0"/>
              </a:solidFill>
              <a:prstDash val="sysDash"/>
            </a:ln>
            <a:scene3d>
              <a:camera prst="orthographicFront"/>
              <a:lightRig rig="sunrise"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490701" y="2473889"/>
            <a:ext cx="2602866" cy="1101129"/>
            <a:chOff x="8331200" y="2066723"/>
            <a:chExt cx="2451100" cy="1569661"/>
          </a:xfrm>
        </p:grpSpPr>
        <p:sp>
          <p:nvSpPr>
            <p:cNvPr id="13" name="TextBox 12"/>
            <p:cNvSpPr txBox="1"/>
            <p:nvPr/>
          </p:nvSpPr>
          <p:spPr>
            <a:xfrm>
              <a:off x="8379883" y="2430544"/>
              <a:ext cx="2353734" cy="921346"/>
            </a:xfrm>
            <a:prstGeom prst="rect">
              <a:avLst/>
            </a:prstGeom>
            <a:noFill/>
          </p:spPr>
          <p:txBody>
            <a:bodyPr wrap="square" rtlCol="0">
              <a:spAutoFit/>
            </a:bodyPr>
            <a:lstStyle/>
            <a:p>
              <a:pPr algn="ctr"/>
              <a:r>
                <a:rPr lang="en-US" dirty="0">
                  <a:solidFill>
                    <a:srgbClr val="FF0000"/>
                  </a:solidFill>
                  <a:latin typeface="Arial Rounded MT Bold" charset="0"/>
                  <a:ea typeface="Arial Rounded MT Bold" charset="0"/>
                  <a:cs typeface="Arial Rounded MT Bold" charset="0"/>
                </a:rPr>
                <a:t>Round Optimal MPC</a:t>
              </a:r>
            </a:p>
            <a:p>
              <a:pPr algn="ctr"/>
              <a:r>
                <a:rPr lang="en-US" dirty="0">
                  <a:solidFill>
                    <a:srgbClr val="FF0000"/>
                  </a:solidFill>
                  <a:latin typeface="Arial Rounded MT Bold" charset="0"/>
                  <a:ea typeface="Arial Rounded MT Bold" charset="0"/>
                  <a:cs typeface="Arial Rounded MT Bold" charset="0"/>
                </a:rPr>
                <a:t>[GGHR’14]</a:t>
              </a:r>
            </a:p>
          </p:txBody>
        </p:sp>
        <p:sp>
          <p:nvSpPr>
            <p:cNvPr id="18" name="Oval Callout 17"/>
            <p:cNvSpPr/>
            <p:nvPr/>
          </p:nvSpPr>
          <p:spPr>
            <a:xfrm>
              <a:off x="8331200" y="2066723"/>
              <a:ext cx="2451100" cy="1569661"/>
            </a:xfrm>
            <a:prstGeom prst="wedgeEllipseCallout">
              <a:avLst>
                <a:gd name="adj1" fmla="val -118999"/>
                <a:gd name="adj2" fmla="val 47624"/>
              </a:avLst>
            </a:prstGeom>
            <a:noFill/>
            <a:ln w="50800">
              <a:solidFill>
                <a:srgbClr val="7030A0"/>
              </a:solidFill>
              <a:prstDash val="sysDash"/>
            </a:ln>
            <a:scene3d>
              <a:camera prst="orthographicFront"/>
              <a:lightRig rig="sunrise"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7256763" y="4901163"/>
            <a:ext cx="2794413" cy="646331"/>
          </a:xfrm>
          <a:prstGeom prst="rect">
            <a:avLst/>
          </a:prstGeom>
          <a:noFill/>
        </p:spPr>
        <p:txBody>
          <a:bodyPr wrap="square" rtlCol="0">
            <a:spAutoFit/>
          </a:bodyPr>
          <a:lstStyle/>
          <a:p>
            <a:pPr algn="ctr"/>
            <a:r>
              <a:rPr lang="en-US" dirty="0">
                <a:solidFill>
                  <a:srgbClr val="FF0000"/>
                </a:solidFill>
                <a:latin typeface="Arial Rounded MT Bold" charset="0"/>
                <a:ea typeface="Arial Rounded MT Bold" charset="0"/>
                <a:cs typeface="Arial Rounded MT Bold" charset="0"/>
              </a:rPr>
              <a:t>Trapdoor Permutations [BPW’16]</a:t>
            </a:r>
          </a:p>
        </p:txBody>
      </p:sp>
      <p:sp>
        <p:nvSpPr>
          <p:cNvPr id="15" name="TextBox 14"/>
          <p:cNvSpPr txBox="1"/>
          <p:nvPr/>
        </p:nvSpPr>
        <p:spPr>
          <a:xfrm>
            <a:off x="2979276" y="5117298"/>
            <a:ext cx="2926949" cy="646331"/>
          </a:xfrm>
          <a:prstGeom prst="rect">
            <a:avLst/>
          </a:prstGeom>
          <a:noFill/>
        </p:spPr>
        <p:txBody>
          <a:bodyPr wrap="square" rtlCol="0">
            <a:spAutoFit/>
          </a:bodyPr>
          <a:lstStyle/>
          <a:p>
            <a:pPr algn="ctr"/>
            <a:r>
              <a:rPr lang="en-US" dirty="0">
                <a:solidFill>
                  <a:srgbClr val="FF0000"/>
                </a:solidFill>
                <a:latin typeface="Arial Rounded MT Bold" charset="0"/>
                <a:ea typeface="Arial Rounded MT Bold" charset="0"/>
                <a:cs typeface="Arial Rounded MT Bold" charset="0"/>
              </a:rPr>
              <a:t>Software Watermarking </a:t>
            </a:r>
          </a:p>
          <a:p>
            <a:pPr algn="ctr"/>
            <a:r>
              <a:rPr lang="en-US" dirty="0">
                <a:solidFill>
                  <a:srgbClr val="FF0000"/>
                </a:solidFill>
                <a:latin typeface="Arial Rounded MT Bold" charset="0"/>
                <a:ea typeface="Arial Rounded MT Bold" charset="0"/>
                <a:cs typeface="Arial Rounded MT Bold" charset="0"/>
              </a:rPr>
              <a:t>[CHNVW’16]</a:t>
            </a:r>
          </a:p>
        </p:txBody>
      </p:sp>
      <p:sp>
        <p:nvSpPr>
          <p:cNvPr id="5" name="TextBox 4"/>
          <p:cNvSpPr txBox="1"/>
          <p:nvPr/>
        </p:nvSpPr>
        <p:spPr>
          <a:xfrm>
            <a:off x="6280667" y="3526085"/>
            <a:ext cx="184731" cy="461665"/>
          </a:xfrm>
          <a:prstGeom prst="rect">
            <a:avLst/>
          </a:prstGeom>
          <a:noFill/>
        </p:spPr>
        <p:txBody>
          <a:bodyPr wrap="none" rtlCol="0">
            <a:spAutoFit/>
          </a:bodyPr>
          <a:lstStyle/>
          <a:p>
            <a:endParaRPr lang="en-US" sz="2400" dirty="0">
              <a:solidFill>
                <a:srgbClr val="FF0000"/>
              </a:solidFill>
            </a:endParaRPr>
          </a:p>
        </p:txBody>
      </p:sp>
      <p:sp>
        <p:nvSpPr>
          <p:cNvPr id="37" name="Oval Callout 36"/>
          <p:cNvSpPr/>
          <p:nvPr/>
        </p:nvSpPr>
        <p:spPr>
          <a:xfrm>
            <a:off x="7240964" y="4587381"/>
            <a:ext cx="2690113" cy="1129926"/>
          </a:xfrm>
          <a:prstGeom prst="wedgeEllipseCallout">
            <a:avLst>
              <a:gd name="adj1" fmla="val -73475"/>
              <a:gd name="adj2" fmla="val -85626"/>
            </a:avLst>
          </a:prstGeom>
          <a:noFill/>
          <a:ln w="50800">
            <a:solidFill>
              <a:srgbClr val="7030A0"/>
            </a:solidFill>
            <a:prstDash val="sysDash"/>
          </a:ln>
          <a:scene3d>
            <a:camera prst="orthographicFront"/>
            <a:lightRig rig="sunrise"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Callout 37"/>
          <p:cNvSpPr/>
          <p:nvPr/>
        </p:nvSpPr>
        <p:spPr>
          <a:xfrm>
            <a:off x="2911679" y="4927593"/>
            <a:ext cx="3255984" cy="1101129"/>
          </a:xfrm>
          <a:prstGeom prst="wedgeEllipseCallout">
            <a:avLst>
              <a:gd name="adj1" fmla="val 34242"/>
              <a:gd name="adj2" fmla="val -92182"/>
            </a:avLst>
          </a:prstGeom>
          <a:noFill/>
          <a:ln w="50800">
            <a:solidFill>
              <a:srgbClr val="7030A0"/>
            </a:solidFill>
            <a:prstDash val="sysDash"/>
          </a:ln>
          <a:scene3d>
            <a:camera prst="orthographicFront"/>
            <a:lightRig rig="sunrise"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491785" y="1838627"/>
            <a:ext cx="3010765" cy="1101129"/>
            <a:chOff x="8331200" y="2066723"/>
            <a:chExt cx="2451100" cy="1569660"/>
          </a:xfrm>
        </p:grpSpPr>
        <p:sp>
          <p:nvSpPr>
            <p:cNvPr id="41" name="TextBox 40"/>
            <p:cNvSpPr txBox="1"/>
            <p:nvPr/>
          </p:nvSpPr>
          <p:spPr>
            <a:xfrm>
              <a:off x="8379883" y="2378497"/>
              <a:ext cx="2353734" cy="921345"/>
            </a:xfrm>
            <a:prstGeom prst="rect">
              <a:avLst/>
            </a:prstGeom>
            <a:noFill/>
          </p:spPr>
          <p:txBody>
            <a:bodyPr wrap="square" rtlCol="0">
              <a:spAutoFit/>
            </a:bodyPr>
            <a:lstStyle/>
            <a:p>
              <a:pPr algn="ctr"/>
              <a:r>
                <a:rPr lang="en-US" dirty="0">
                  <a:solidFill>
                    <a:srgbClr val="FF0000"/>
                  </a:solidFill>
                  <a:latin typeface="Arial Rounded MT Bold" charset="0"/>
                  <a:ea typeface="Arial Rounded MT Bold" charset="0"/>
                  <a:cs typeface="Arial Rounded MT Bold" charset="0"/>
                </a:rPr>
                <a:t>Functional Encryption [GGHRSW’13]</a:t>
              </a:r>
            </a:p>
          </p:txBody>
        </p:sp>
        <p:sp>
          <p:nvSpPr>
            <p:cNvPr id="43" name="Oval Callout 42"/>
            <p:cNvSpPr/>
            <p:nvPr/>
          </p:nvSpPr>
          <p:spPr>
            <a:xfrm>
              <a:off x="8331200" y="2066723"/>
              <a:ext cx="2451100" cy="1569660"/>
            </a:xfrm>
            <a:prstGeom prst="wedgeEllipseCallout">
              <a:avLst>
                <a:gd name="adj1" fmla="val 79932"/>
                <a:gd name="adj2" fmla="val 91772"/>
              </a:avLst>
            </a:prstGeom>
            <a:noFill/>
            <a:ln w="50800">
              <a:solidFill>
                <a:srgbClr val="7030A0"/>
              </a:solidFill>
              <a:prstDash val="sysDash"/>
            </a:ln>
            <a:scene3d>
              <a:camera prst="orthographicFront"/>
              <a:lightRig rig="sunrise"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5268167" y="3122112"/>
            <a:ext cx="1499088" cy="14100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latin typeface="Cooper Black" charset="0"/>
                <a:ea typeface="Cooper Black" charset="0"/>
                <a:cs typeface="Cooper Black" charset="0"/>
              </a:rPr>
              <a:t>IO</a:t>
            </a:r>
          </a:p>
        </p:txBody>
      </p:sp>
      <p:grpSp>
        <p:nvGrpSpPr>
          <p:cNvPr id="45" name="Group 44"/>
          <p:cNvGrpSpPr/>
          <p:nvPr/>
        </p:nvGrpSpPr>
        <p:grpSpPr>
          <a:xfrm>
            <a:off x="217030" y="3060481"/>
            <a:ext cx="3900768" cy="1311319"/>
            <a:chOff x="8331200" y="2066723"/>
            <a:chExt cx="2451100" cy="1759562"/>
          </a:xfrm>
        </p:grpSpPr>
        <p:sp>
          <p:nvSpPr>
            <p:cNvPr id="46" name="TextBox 45"/>
            <p:cNvSpPr txBox="1"/>
            <p:nvPr/>
          </p:nvSpPr>
          <p:spPr>
            <a:xfrm>
              <a:off x="8379882" y="2215652"/>
              <a:ext cx="2353734" cy="1610633"/>
            </a:xfrm>
            <a:prstGeom prst="rect">
              <a:avLst/>
            </a:prstGeom>
            <a:noFill/>
          </p:spPr>
          <p:txBody>
            <a:bodyPr wrap="square" rtlCol="0">
              <a:spAutoFit/>
            </a:bodyPr>
            <a:lstStyle/>
            <a:p>
              <a:pPr algn="ctr"/>
              <a:r>
                <a:rPr lang="en-US" dirty="0">
                  <a:solidFill>
                    <a:srgbClr val="FF0000"/>
                  </a:solidFill>
                  <a:latin typeface="Arial Rounded MT Bold" charset="0"/>
                  <a:ea typeface="Arial Rounded MT Bold" charset="0"/>
                  <a:cs typeface="Arial Rounded MT Bold" charset="0"/>
                </a:rPr>
                <a:t>Multi-party </a:t>
              </a:r>
            </a:p>
            <a:p>
              <a:pPr algn="ctr"/>
              <a:r>
                <a:rPr lang="en-US" dirty="0">
                  <a:solidFill>
                    <a:srgbClr val="FF0000"/>
                  </a:solidFill>
                  <a:latin typeface="Arial Rounded MT Bold" charset="0"/>
                  <a:ea typeface="Arial Rounded MT Bold" charset="0"/>
                  <a:cs typeface="Arial Rounded MT Bold" charset="0"/>
                </a:rPr>
                <a:t>Non-interactive Key-exchange</a:t>
              </a:r>
            </a:p>
            <a:p>
              <a:pPr algn="ctr"/>
              <a:r>
                <a:rPr lang="en-US" dirty="0">
                  <a:solidFill>
                    <a:srgbClr val="FF0000"/>
                  </a:solidFill>
                  <a:latin typeface="Arial Rounded MT Bold" charset="0"/>
                  <a:ea typeface="Arial Rounded MT Bold" charset="0"/>
                  <a:cs typeface="Arial Rounded MT Bold" charset="0"/>
                </a:rPr>
                <a:t>[BZ’14]</a:t>
              </a:r>
            </a:p>
          </p:txBody>
        </p:sp>
        <p:sp>
          <p:nvSpPr>
            <p:cNvPr id="47" name="Oval Callout 46"/>
            <p:cNvSpPr/>
            <p:nvPr/>
          </p:nvSpPr>
          <p:spPr>
            <a:xfrm>
              <a:off x="8331200" y="2066723"/>
              <a:ext cx="2451100" cy="1569660"/>
            </a:xfrm>
            <a:prstGeom prst="wedgeEllipseCallout">
              <a:avLst>
                <a:gd name="adj1" fmla="val 84126"/>
                <a:gd name="adj2" fmla="val 3970"/>
              </a:avLst>
            </a:prstGeom>
            <a:noFill/>
            <a:ln w="50800">
              <a:solidFill>
                <a:srgbClr val="7030A0"/>
              </a:solidFill>
              <a:prstDash val="sysDash"/>
            </a:ln>
            <a:scene3d>
              <a:camera prst="orthographicFront"/>
              <a:lightRig rig="sunrise"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Callout 47"/>
          <p:cNvSpPr/>
          <p:nvPr/>
        </p:nvSpPr>
        <p:spPr>
          <a:xfrm>
            <a:off x="4218433" y="4371800"/>
            <a:ext cx="474550" cy="261635"/>
          </a:xfrm>
          <a:prstGeom prst="wedgeEllipseCallout">
            <a:avLst>
              <a:gd name="adj1" fmla="val 187100"/>
              <a:gd name="adj2" fmla="val -16536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Callout 48"/>
          <p:cNvSpPr/>
          <p:nvPr/>
        </p:nvSpPr>
        <p:spPr>
          <a:xfrm>
            <a:off x="2105900" y="4747157"/>
            <a:ext cx="474550" cy="261635"/>
          </a:xfrm>
          <a:prstGeom prst="wedgeEllipseCallout">
            <a:avLst>
              <a:gd name="adj1" fmla="val 618818"/>
              <a:gd name="adj2" fmla="val -36001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Callout 49"/>
          <p:cNvSpPr/>
          <p:nvPr/>
        </p:nvSpPr>
        <p:spPr>
          <a:xfrm>
            <a:off x="8218561" y="3950382"/>
            <a:ext cx="474550" cy="261635"/>
          </a:xfrm>
          <a:prstGeom prst="wedgeEllipseCallout">
            <a:avLst>
              <a:gd name="adj1" fmla="val -354378"/>
              <a:gd name="adj2" fmla="val -5476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Callout 50"/>
          <p:cNvSpPr/>
          <p:nvPr/>
        </p:nvSpPr>
        <p:spPr>
          <a:xfrm>
            <a:off x="8483483" y="1912017"/>
            <a:ext cx="474550" cy="261635"/>
          </a:xfrm>
          <a:prstGeom prst="wedgeEllipseCallout">
            <a:avLst>
              <a:gd name="adj1" fmla="val -486089"/>
              <a:gd name="adj2" fmla="val 46726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Callout 52"/>
          <p:cNvSpPr/>
          <p:nvPr/>
        </p:nvSpPr>
        <p:spPr>
          <a:xfrm>
            <a:off x="7591181" y="2893635"/>
            <a:ext cx="474550" cy="261635"/>
          </a:xfrm>
          <a:prstGeom prst="wedgeEllipseCallout">
            <a:avLst>
              <a:gd name="adj1" fmla="val -271449"/>
              <a:gd name="adj2" fmla="val 12661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Callout 54"/>
          <p:cNvSpPr/>
          <p:nvPr/>
        </p:nvSpPr>
        <p:spPr>
          <a:xfrm>
            <a:off x="6522544" y="5717307"/>
            <a:ext cx="474550" cy="261635"/>
          </a:xfrm>
          <a:prstGeom prst="wedgeEllipseCallout">
            <a:avLst>
              <a:gd name="adj1" fmla="val -81200"/>
              <a:gd name="adj2" fmla="val -56794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Callout 55"/>
          <p:cNvSpPr/>
          <p:nvPr/>
        </p:nvSpPr>
        <p:spPr>
          <a:xfrm>
            <a:off x="4607625" y="2564652"/>
            <a:ext cx="474550" cy="261635"/>
          </a:xfrm>
          <a:prstGeom prst="wedgeEllipseCallout">
            <a:avLst>
              <a:gd name="adj1" fmla="val 157831"/>
              <a:gd name="adj2" fmla="val 24164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838200" y="365125"/>
            <a:ext cx="10515600" cy="7411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Crypto from Obfuscation </a:t>
            </a:r>
          </a:p>
        </p:txBody>
      </p:sp>
      <p:sp>
        <p:nvSpPr>
          <p:cNvPr id="32" name="Rectangle 31"/>
          <p:cNvSpPr/>
          <p:nvPr/>
        </p:nvSpPr>
        <p:spPr>
          <a:xfrm>
            <a:off x="8661917" y="1075231"/>
            <a:ext cx="2778518" cy="615553"/>
          </a:xfrm>
          <a:prstGeom prst="rect">
            <a:avLst/>
          </a:prstGeom>
          <a:solidFill>
            <a:schemeClr val="bg1"/>
          </a:solidFill>
        </p:spPr>
        <p:txBody>
          <a:bodyPr wrap="none">
            <a:spAutoFit/>
          </a:bodyPr>
          <a:lstStyle/>
          <a:p>
            <a:pPr algn="ctr"/>
            <a:r>
              <a:rPr lang="en-US" sz="3400" dirty="0" err="1">
                <a:solidFill>
                  <a:srgbClr val="FF00FD"/>
                </a:solidFill>
                <a:latin typeface="Chalkduster" charset="0"/>
                <a:ea typeface="Chalkduster" charset="0"/>
                <a:cs typeface="Chalkduster" charset="0"/>
              </a:rPr>
              <a:t>Obfustopia</a:t>
            </a:r>
            <a:endParaRPr lang="en-US" sz="3400" dirty="0">
              <a:solidFill>
                <a:srgbClr val="FF00FD"/>
              </a:solidFill>
              <a:latin typeface="Chalkduster" charset="0"/>
              <a:ea typeface="Chalkduster" charset="0"/>
              <a:cs typeface="Chalkduster" charset="0"/>
            </a:endParaRPr>
          </a:p>
        </p:txBody>
      </p:sp>
    </p:spTree>
    <p:extLst>
      <p:ext uri="{BB962C8B-B14F-4D97-AF65-F5344CB8AC3E}">
        <p14:creationId xmlns:p14="http://schemas.microsoft.com/office/powerpoint/2010/main" val="10002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P spid="37" grpId="0" animBg="1"/>
      <p:bldP spid="38" grpId="0" animBg="1"/>
      <p:bldP spid="48" grpId="0" animBg="1"/>
      <p:bldP spid="49" grpId="0" animBg="1"/>
      <p:bldP spid="50" grpId="0" animBg="1"/>
      <p:bldP spid="51" grpId="0" animBg="1"/>
      <p:bldP spid="53"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541" y="189155"/>
            <a:ext cx="6393930" cy="707886"/>
          </a:xfrm>
          <a:prstGeom prst="rect">
            <a:avLst/>
          </a:prstGeom>
          <a:noFill/>
        </p:spPr>
        <p:txBody>
          <a:bodyPr wrap="none" rtlCol="0">
            <a:spAutoFit/>
          </a:bodyPr>
          <a:lstStyle/>
          <a:p>
            <a:r>
              <a:rPr lang="en-US" sz="4000" dirty="0">
                <a:latin typeface="+mj-lt"/>
              </a:rPr>
              <a:t>Candidate constructions of IO</a:t>
            </a:r>
          </a:p>
        </p:txBody>
      </p:sp>
      <p:grpSp>
        <p:nvGrpSpPr>
          <p:cNvPr id="4" name="Group 3"/>
          <p:cNvGrpSpPr/>
          <p:nvPr/>
        </p:nvGrpSpPr>
        <p:grpSpPr>
          <a:xfrm>
            <a:off x="504186" y="1157503"/>
            <a:ext cx="10604500" cy="1641955"/>
            <a:chOff x="691802" y="1082427"/>
            <a:chExt cx="10604500" cy="1641955"/>
          </a:xfrm>
        </p:grpSpPr>
        <p:sp>
          <p:nvSpPr>
            <p:cNvPr id="5" name="TextBox 4"/>
            <p:cNvSpPr txBox="1"/>
            <p:nvPr/>
          </p:nvSpPr>
          <p:spPr>
            <a:xfrm>
              <a:off x="3308095" y="1345634"/>
              <a:ext cx="7610480" cy="923330"/>
            </a:xfrm>
            <a:prstGeom prst="rect">
              <a:avLst/>
            </a:prstGeom>
            <a:noFill/>
          </p:spPr>
          <p:txBody>
            <a:bodyPr wrap="none" rtlCol="0">
              <a:spAutoFit/>
            </a:bodyPr>
            <a:lstStyle/>
            <a:p>
              <a:pPr algn="ctr"/>
              <a:r>
                <a:rPr lang="en-US" sz="2600" dirty="0">
                  <a:solidFill>
                    <a:srgbClr val="002060"/>
                  </a:solidFill>
                </a:rPr>
                <a:t>[GGHRSW’1</a:t>
              </a:r>
              <a:r>
                <a:rPr lang="en-US" altLang="zh-CN" sz="2600" dirty="0">
                  <a:solidFill>
                    <a:srgbClr val="002060"/>
                  </a:solidFill>
                </a:rPr>
                <a:t>3</a:t>
              </a:r>
              <a:r>
                <a:rPr lang="en-US" sz="2600" dirty="0">
                  <a:solidFill>
                    <a:srgbClr val="002060"/>
                  </a:solidFill>
                </a:rPr>
                <a:t>]: First Candidate Construction of IO from </a:t>
              </a:r>
            </a:p>
            <a:p>
              <a:pPr algn="ctr"/>
              <a:r>
                <a:rPr lang="en-US" sz="2600" dirty="0">
                  <a:solidFill>
                    <a:srgbClr val="002060"/>
                  </a:solidFill>
                </a:rPr>
                <a:t>assumptions on Multilinear Maps</a:t>
              </a:r>
              <a:r>
                <a:rPr lang="zh-CN" altLang="en-US" sz="2600" dirty="0">
                  <a:solidFill>
                    <a:srgbClr val="002060"/>
                  </a:solidFill>
                </a:rPr>
                <a:t> </a:t>
              </a:r>
              <a:r>
                <a:rPr lang="en-US" altLang="zh-CN" sz="2000" dirty="0">
                  <a:solidFill>
                    <a:srgbClr val="002060"/>
                  </a:solidFill>
                </a:rPr>
                <a:t>(</a:t>
              </a:r>
              <a:r>
                <a:rPr lang="en-US" sz="2000" dirty="0">
                  <a:solidFill>
                    <a:srgbClr val="002060"/>
                  </a:solidFill>
                </a:rPr>
                <a:t>[GGH’13])</a:t>
              </a:r>
              <a:endParaRPr lang="en-US" sz="2600" dirty="0">
                <a:solidFill>
                  <a:srgbClr val="002060"/>
                </a:solidFill>
              </a:endParaRPr>
            </a:p>
          </p:txBody>
        </p:sp>
        <p:pic>
          <p:nvPicPr>
            <p:cNvPr id="6" name="Picture 5"/>
            <p:cNvPicPr>
              <a:picLocks noChangeAspect="1"/>
            </p:cNvPicPr>
            <p:nvPr/>
          </p:nvPicPr>
          <p:blipFill>
            <a:blip r:embed="rId3"/>
            <a:stretch>
              <a:fillRect/>
            </a:stretch>
          </p:blipFill>
          <p:spPr>
            <a:xfrm>
              <a:off x="951370" y="1300333"/>
              <a:ext cx="2127520" cy="1410638"/>
            </a:xfrm>
            <a:prstGeom prst="rect">
              <a:avLst/>
            </a:prstGeom>
          </p:spPr>
        </p:pic>
        <p:sp>
          <p:nvSpPr>
            <p:cNvPr id="7" name="Rounded Rectangle 6"/>
            <p:cNvSpPr/>
            <p:nvPr/>
          </p:nvSpPr>
          <p:spPr>
            <a:xfrm>
              <a:off x="691802" y="1082427"/>
              <a:ext cx="10604500" cy="1641955"/>
            </a:xfrm>
            <a:prstGeom prst="roundRect">
              <a:avLst>
                <a:gd name="adj" fmla="val 216"/>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637788" y="3083601"/>
            <a:ext cx="7254358" cy="461665"/>
          </a:xfrm>
          <a:prstGeom prst="rect">
            <a:avLst/>
          </a:prstGeom>
          <a:noFill/>
        </p:spPr>
        <p:txBody>
          <a:bodyPr wrap="none" rtlCol="0">
            <a:spAutoFit/>
          </a:bodyPr>
          <a:lstStyle/>
          <a:p>
            <a:r>
              <a:rPr lang="en-US" sz="2400" u="sng" dirty="0"/>
              <a:t>Subsequently more IO candidates from Multilinear Maps</a:t>
            </a:r>
          </a:p>
        </p:txBody>
      </p:sp>
      <p:sp>
        <p:nvSpPr>
          <p:cNvPr id="10" name="TextBox 9"/>
          <p:cNvSpPr txBox="1"/>
          <p:nvPr/>
        </p:nvSpPr>
        <p:spPr>
          <a:xfrm>
            <a:off x="602166" y="3583090"/>
            <a:ext cx="10807145" cy="400110"/>
          </a:xfrm>
          <a:prstGeom prst="rect">
            <a:avLst/>
          </a:prstGeom>
          <a:noFill/>
        </p:spPr>
        <p:txBody>
          <a:bodyPr wrap="square" rtlCol="0">
            <a:spAutoFit/>
          </a:bodyPr>
          <a:lstStyle/>
          <a:p>
            <a:r>
              <a:rPr lang="en-US" sz="2000" dirty="0"/>
              <a:t>[BGKPS’14, BR’14, PST’14, AGIS’14, Zim’15, AB’15, GLSW’15, BMSZ’16, Lin’16, BD’16, GMMSSZ’16…]</a:t>
            </a:r>
          </a:p>
        </p:txBody>
      </p:sp>
      <p:grpSp>
        <p:nvGrpSpPr>
          <p:cNvPr id="32" name="Group 31"/>
          <p:cNvGrpSpPr/>
          <p:nvPr/>
        </p:nvGrpSpPr>
        <p:grpSpPr>
          <a:xfrm>
            <a:off x="504186" y="4325767"/>
            <a:ext cx="11096219" cy="892552"/>
            <a:chOff x="561680" y="4377937"/>
            <a:chExt cx="7628922" cy="892552"/>
          </a:xfrm>
        </p:grpSpPr>
        <p:pic>
          <p:nvPicPr>
            <p:cNvPr id="26" name="Picture 25"/>
            <p:cNvPicPr>
              <a:picLocks noChangeAspect="1"/>
            </p:cNvPicPr>
            <p:nvPr/>
          </p:nvPicPr>
          <p:blipFill>
            <a:blip r:embed="rId4"/>
            <a:stretch>
              <a:fillRect/>
            </a:stretch>
          </p:blipFill>
          <p:spPr>
            <a:xfrm flipH="1">
              <a:off x="561680" y="4386602"/>
              <a:ext cx="779379" cy="878046"/>
            </a:xfrm>
            <a:prstGeom prst="rect">
              <a:avLst/>
            </a:prstGeom>
          </p:spPr>
        </p:pic>
        <p:sp>
          <p:nvSpPr>
            <p:cNvPr id="20" name="TextBox 19"/>
            <p:cNvSpPr txBox="1"/>
            <p:nvPr/>
          </p:nvSpPr>
          <p:spPr>
            <a:xfrm>
              <a:off x="1450585" y="4377937"/>
              <a:ext cx="6740017" cy="892552"/>
            </a:xfrm>
            <a:prstGeom prst="rect">
              <a:avLst/>
            </a:prstGeom>
            <a:noFill/>
          </p:spPr>
          <p:txBody>
            <a:bodyPr wrap="square" rtlCol="0">
              <a:spAutoFit/>
            </a:bodyPr>
            <a:lstStyle/>
            <a:p>
              <a:r>
                <a:rPr lang="en-US" sz="2600" dirty="0"/>
                <a:t>Security of assumptions on </a:t>
              </a:r>
              <a:r>
                <a:rPr lang="en-US" sz="2600" dirty="0" err="1"/>
                <a:t>MMaps</a:t>
              </a:r>
              <a:r>
                <a:rPr lang="en-US" sz="2600" dirty="0"/>
                <a:t> </a:t>
              </a:r>
              <a:r>
                <a:rPr lang="en-US" sz="2000" dirty="0"/>
                <a:t>([GGH’13, CLT’13, GGH’15, CLT’15])</a:t>
              </a:r>
              <a:r>
                <a:rPr lang="en-US" sz="2400" dirty="0"/>
                <a:t> </a:t>
              </a:r>
              <a:r>
                <a:rPr lang="en-US" sz="2600" dirty="0"/>
                <a:t>are </a:t>
              </a:r>
              <a:r>
                <a:rPr lang="en-US" sz="2600" dirty="0">
                  <a:solidFill>
                    <a:srgbClr val="FF0000"/>
                  </a:solidFill>
                </a:rPr>
                <a:t>poorly understood</a:t>
              </a:r>
              <a:r>
                <a:rPr lang="en-US" sz="2600" dirty="0"/>
                <a:t>!</a:t>
              </a:r>
            </a:p>
          </p:txBody>
        </p:sp>
      </p:grpSp>
      <p:grpSp>
        <p:nvGrpSpPr>
          <p:cNvPr id="33" name="Group 32"/>
          <p:cNvGrpSpPr/>
          <p:nvPr/>
        </p:nvGrpSpPr>
        <p:grpSpPr>
          <a:xfrm>
            <a:off x="763754" y="5812004"/>
            <a:ext cx="9799027" cy="693103"/>
            <a:chOff x="641350" y="5213441"/>
            <a:chExt cx="9799027" cy="693103"/>
          </a:xfrm>
        </p:grpSpPr>
        <p:sp>
          <p:nvSpPr>
            <p:cNvPr id="22" name="TextBox 21"/>
            <p:cNvSpPr txBox="1"/>
            <p:nvPr/>
          </p:nvSpPr>
          <p:spPr>
            <a:xfrm>
              <a:off x="641350" y="5341009"/>
              <a:ext cx="8602355" cy="492443"/>
            </a:xfrm>
            <a:prstGeom prst="rect">
              <a:avLst/>
            </a:prstGeom>
            <a:noFill/>
          </p:spPr>
          <p:txBody>
            <a:bodyPr wrap="none" rtlCol="0">
              <a:spAutoFit/>
            </a:bodyPr>
            <a:lstStyle/>
            <a:p>
              <a:r>
                <a:rPr lang="en-US" sz="2600" dirty="0">
                  <a:solidFill>
                    <a:srgbClr val="FF0000"/>
                  </a:solidFill>
                </a:rPr>
                <a:t>Vulnerabilities</a:t>
              </a:r>
              <a:r>
                <a:rPr lang="en-US" sz="2600" dirty="0"/>
                <a:t> on </a:t>
              </a:r>
              <a:r>
                <a:rPr lang="en-US" sz="2600" dirty="0" err="1"/>
                <a:t>MMaps</a:t>
              </a:r>
              <a:r>
                <a:rPr lang="en-US" sz="2600" dirty="0"/>
                <a:t>:  </a:t>
              </a:r>
              <a:r>
                <a:rPr lang="en-US" sz="2000" dirty="0"/>
                <a:t>[HJ’15, CHLRS’15, CGHLMMRST’15, MSZ’16…]</a:t>
              </a:r>
            </a:p>
          </p:txBody>
        </p:sp>
        <p:pic>
          <p:nvPicPr>
            <p:cNvPr id="28" name="Picture 27"/>
            <p:cNvPicPr>
              <a:picLocks noChangeAspect="1"/>
            </p:cNvPicPr>
            <p:nvPr/>
          </p:nvPicPr>
          <p:blipFill>
            <a:blip r:embed="rId5"/>
            <a:stretch>
              <a:fillRect/>
            </a:stretch>
          </p:blipFill>
          <p:spPr>
            <a:xfrm>
              <a:off x="9705712" y="5213441"/>
              <a:ext cx="734665" cy="693103"/>
            </a:xfrm>
            <a:prstGeom prst="rect">
              <a:avLst/>
            </a:prstGeom>
          </p:spPr>
        </p:pic>
      </p:grpSp>
    </p:spTree>
    <p:extLst>
      <p:ext uri="{BB962C8B-B14F-4D97-AF65-F5344CB8AC3E}">
        <p14:creationId xmlns:p14="http://schemas.microsoft.com/office/powerpoint/2010/main" val="95332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7370" y="1223787"/>
            <a:ext cx="3076804" cy="461665"/>
          </a:xfrm>
          <a:prstGeom prst="rect">
            <a:avLst/>
          </a:prstGeom>
          <a:noFill/>
        </p:spPr>
        <p:txBody>
          <a:bodyPr wrap="none" rtlCol="0">
            <a:spAutoFit/>
          </a:bodyPr>
          <a:lstStyle/>
          <a:p>
            <a:pPr marL="342900" indent="-342900">
              <a:buFont typeface="Wingdings" pitchFamily="2" charset="2"/>
              <a:buChar char="§"/>
            </a:pPr>
            <a:r>
              <a:rPr lang="en-US" sz="2400" dirty="0">
                <a:solidFill>
                  <a:srgbClr val="FF0000"/>
                </a:solidFill>
              </a:rPr>
              <a:t>Large</a:t>
            </a:r>
            <a:r>
              <a:rPr lang="en-US" sz="2400" dirty="0"/>
              <a:t> </a:t>
            </a:r>
            <a:r>
              <a:rPr lang="en-US" sz="2400" dirty="0">
                <a:solidFill>
                  <a:srgbClr val="FF0000"/>
                </a:solidFill>
              </a:rPr>
              <a:t>secret</a:t>
            </a:r>
            <a:r>
              <a:rPr lang="en-US" sz="2400" dirty="0"/>
              <a:t> prime p</a:t>
            </a:r>
          </a:p>
        </p:txBody>
      </p:sp>
      <mc:AlternateContent xmlns:mc="http://schemas.openxmlformats.org/markup-compatibility/2006" xmlns:a14="http://schemas.microsoft.com/office/drawing/2010/main">
        <mc:Choice Requires="a14">
          <p:sp>
            <p:nvSpPr>
              <p:cNvPr id="9" name="TextBox 8"/>
              <p:cNvSpPr txBox="1"/>
              <p:nvPr/>
            </p:nvSpPr>
            <p:spPr>
              <a:xfrm>
                <a:off x="6273469" y="1215540"/>
                <a:ext cx="2517869" cy="461665"/>
              </a:xfrm>
              <a:prstGeom prst="rect">
                <a:avLst/>
              </a:prstGeom>
              <a:noFill/>
            </p:spPr>
            <p:txBody>
              <a:bodyPr wrap="none" rtlCol="0">
                <a:spAutoFit/>
              </a:bodyPr>
              <a:lstStyle/>
              <a:p>
                <a:pPr marL="457200" indent="-457200">
                  <a:buFont typeface="Wingdings" charset="2"/>
                  <a:buChar char="§"/>
                </a:pPr>
                <a:r>
                  <a:rPr lang="en-US" sz="2400" dirty="0"/>
                  <a:t>Levels 1,2,….,</a:t>
                </a:r>
                <a14:m>
                  <m:oMath xmlns:m="http://schemas.openxmlformats.org/officeDocument/2006/math">
                    <m:r>
                      <a:rPr lang="en-US" sz="2400" i="1" smtClean="0">
                        <a:latin typeface="Cambria Math" charset="0"/>
                      </a:rPr>
                      <m:t> </m:t>
                    </m:r>
                  </m:oMath>
                </a14:m>
                <a:r>
                  <a:rPr lang="en-US" sz="2400" dirty="0"/>
                  <a:t>k</a:t>
                </a:r>
                <a:endParaRPr lang="en-US" sz="2400" baseline="-25000" dirty="0"/>
              </a:p>
            </p:txBody>
          </p:sp>
        </mc:Choice>
        <mc:Fallback xmlns="">
          <p:sp>
            <p:nvSpPr>
              <p:cNvPr id="9" name="TextBox 8"/>
              <p:cNvSpPr txBox="1">
                <a:spLocks noRot="1" noChangeAspect="1" noMove="1" noResize="1" noEditPoints="1" noAdjustHandles="1" noChangeArrowheads="1" noChangeShapeType="1" noTextEdit="1"/>
              </p:cNvSpPr>
              <p:nvPr/>
            </p:nvSpPr>
            <p:spPr>
              <a:xfrm>
                <a:off x="6273469" y="1215540"/>
                <a:ext cx="2517869" cy="461665"/>
              </a:xfrm>
              <a:prstGeom prst="rect">
                <a:avLst/>
              </a:prstGeom>
              <a:blipFill rotWithShape="0">
                <a:blip r:embed="rId3"/>
                <a:stretch>
                  <a:fillRect l="-3148" t="-102632" r="-2663" b="-1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5102" y="1797894"/>
                <a:ext cx="10745314" cy="1446550"/>
              </a:xfrm>
              <a:prstGeom prst="rect">
                <a:avLst/>
              </a:prstGeom>
              <a:noFill/>
            </p:spPr>
            <p:txBody>
              <a:bodyPr wrap="none" rtlCol="0">
                <a:spAutoFit/>
              </a:bodyPr>
              <a:lstStyle/>
              <a:p>
                <a:pPr marL="342900" indent="-342900">
                  <a:buFont typeface="Wingdings" charset="2"/>
                  <a:buChar char="§"/>
                </a:pPr>
                <a:r>
                  <a:rPr lang="en-US" sz="2400" dirty="0"/>
                  <a:t>Assume:</a:t>
                </a:r>
              </a:p>
              <a:p>
                <a:pPr marL="800100" lvl="1" indent="-342900">
                  <a:buFont typeface="Arial" charset="0"/>
                  <a:buChar char="•"/>
                </a:pPr>
                <a:r>
                  <a:rPr lang="en-US" sz="2400" dirty="0"/>
                  <a:t>Randomized procedure a</a:t>
                </a:r>
                <a14:m>
                  <m:oMath xmlns:m="http://schemas.openxmlformats.org/officeDocument/2006/math">
                    <m:r>
                      <a:rPr lang="en-US" sz="2400" b="0" i="0" dirty="0" smtClean="0">
                        <a:latin typeface="Cambria Math" charset="0"/>
                      </a:rPr>
                      <m:t> </m:t>
                    </m:r>
                    <m:r>
                      <a:rPr lang="en-US" sz="2400" i="1" dirty="0" smtClean="0">
                        <a:latin typeface="Cambria Math" charset="0"/>
                      </a:rPr>
                      <m:t>←</m:t>
                    </m:r>
                    <m:r>
                      <a:rPr lang="en-US" sz="2400" b="0" i="1" dirty="0" smtClean="0">
                        <a:latin typeface="Cambria Math" charset="0"/>
                      </a:rPr>
                      <m:t> </m:t>
                    </m:r>
                  </m:oMath>
                </a14:m>
                <a:r>
                  <a:rPr lang="en-US" sz="2400" dirty="0"/>
                  <a:t>Samp(</a:t>
                </a:r>
                <a:r>
                  <a:rPr lang="en-US" sz="2400" dirty="0" err="1"/>
                  <a:t>p,x,i</a:t>
                </a:r>
                <a:r>
                  <a:rPr lang="en-US" sz="2400" dirty="0"/>
                  <a:t>): a = x + r</a:t>
                </a:r>
                <a:r>
                  <a:rPr lang="en-US" sz="2400" baseline="30000" dirty="0"/>
                  <a:t>i</a:t>
                </a:r>
                <a:r>
                  <a:rPr lang="en-US" sz="2400" dirty="0"/>
                  <a:t>p for some </a:t>
                </a:r>
                <a:r>
                  <a:rPr lang="en-US" sz="2400" dirty="0">
                    <a:solidFill>
                      <a:srgbClr val="FF0000"/>
                    </a:solidFill>
                  </a:rPr>
                  <a:t>small noise</a:t>
                </a:r>
                <a:r>
                  <a:rPr lang="en-US" sz="2400" dirty="0"/>
                  <a:t> r </a:t>
                </a:r>
                <a14:m>
                  <m:oMath xmlns:m="http://schemas.openxmlformats.org/officeDocument/2006/math">
                    <m:r>
                      <a:rPr lang="en-US" sz="2400" i="1" dirty="0" smtClean="0">
                        <a:latin typeface="Cambria Math" charset="0"/>
                      </a:rPr>
                      <m:t>∈</m:t>
                    </m:r>
                  </m:oMath>
                </a14:m>
                <a:r>
                  <a:rPr lang="en-US" sz="2400" dirty="0"/>
                  <a:t> </a:t>
                </a:r>
                <a14:m>
                  <m:oMath xmlns:m="http://schemas.openxmlformats.org/officeDocument/2006/math">
                    <m:r>
                      <a:rPr lang="en-US" sz="2400" b="1" i="1" dirty="0" smtClean="0">
                        <a:latin typeface="Cambria Math" charset="0"/>
                      </a:rPr>
                      <m:t>ℤ</m:t>
                    </m:r>
                  </m:oMath>
                </a14:m>
                <a:r>
                  <a:rPr lang="en-US" sz="2400" baseline="-25000" dirty="0" err="1"/>
                  <a:t>p</a:t>
                </a:r>
                <a:r>
                  <a:rPr lang="en-US" sz="2400" b="1" dirty="0"/>
                  <a:t> </a:t>
                </a:r>
              </a:p>
              <a:p>
                <a:pPr marL="800100" lvl="1" indent="-342900">
                  <a:buFont typeface="Arial" charset="0"/>
                  <a:buChar char="•"/>
                </a:pPr>
                <a:r>
                  <a:rPr lang="en-US" sz="2400" dirty="0"/>
                  <a:t>Deterministic procedure [</a:t>
                </a:r>
                <a14:m>
                  <m:oMath xmlns:m="http://schemas.openxmlformats.org/officeDocument/2006/math">
                    <m:r>
                      <a:rPr lang="en-US" sz="2400" i="1" dirty="0" smtClean="0">
                        <a:latin typeface="Cambria Math" charset="0"/>
                      </a:rPr>
                      <m:t>⋅</m:t>
                    </m:r>
                  </m:oMath>
                </a14:m>
                <a:r>
                  <a:rPr lang="en-US" sz="2400" dirty="0"/>
                  <a:t>]</a:t>
                </a:r>
                <a:r>
                  <a:rPr lang="en-US" sz="2400" baseline="-25000" dirty="0"/>
                  <a:t>i </a:t>
                </a:r>
                <a:r>
                  <a:rPr lang="en-US" sz="2400" dirty="0"/>
                  <a:t> : a </a:t>
                </a:r>
                <a14:m>
                  <m:oMath xmlns:m="http://schemas.openxmlformats.org/officeDocument/2006/math">
                    <m:r>
                      <a:rPr lang="en-US" sz="2400" i="1" dirty="0" smtClean="0">
                        <a:latin typeface="Cambria Math" charset="0"/>
                      </a:rPr>
                      <m:t>→</m:t>
                    </m:r>
                  </m:oMath>
                </a14:m>
                <a:r>
                  <a:rPr lang="en-US" sz="2400" baseline="-25000" dirty="0"/>
                  <a:t> </a:t>
                </a:r>
                <a:r>
                  <a:rPr lang="en-US" sz="2400" dirty="0"/>
                  <a:t>[a]</a:t>
                </a:r>
                <a:r>
                  <a:rPr lang="en-US" sz="2400" baseline="-25000" dirty="0"/>
                  <a:t>i</a:t>
                </a:r>
                <a:r>
                  <a:rPr lang="en-US" sz="2400" dirty="0"/>
                  <a:t> such that [a]</a:t>
                </a:r>
                <a:r>
                  <a:rPr lang="en-US" sz="2400" baseline="-25000" dirty="0"/>
                  <a:t>i</a:t>
                </a:r>
                <a:r>
                  <a:rPr lang="en-US" sz="2400" dirty="0"/>
                  <a:t> </a:t>
                </a:r>
                <a14:m>
                  <m:oMath xmlns:m="http://schemas.openxmlformats.org/officeDocument/2006/math">
                    <m:r>
                      <a:rPr lang="en-US" sz="2400" i="1" dirty="0">
                        <a:latin typeface="Cambria Math" charset="0"/>
                      </a:rPr>
                      <m:t>→</m:t>
                    </m:r>
                  </m:oMath>
                </a14:m>
                <a:r>
                  <a:rPr lang="en-US" sz="2400" dirty="0"/>
                  <a:t> a is </a:t>
                </a:r>
                <a:r>
                  <a:rPr lang="en-US" sz="2400" dirty="0">
                    <a:solidFill>
                      <a:srgbClr val="FF0000"/>
                    </a:solidFill>
                  </a:rPr>
                  <a:t>hard</a:t>
                </a:r>
                <a:endParaRPr lang="en-US" sz="2400" baseline="-25000" dirty="0">
                  <a:solidFill>
                    <a:srgbClr val="FF0000"/>
                  </a:solidFill>
                </a:endParaRPr>
              </a:p>
              <a:p>
                <a:pPr marL="342900" indent="-342900">
                  <a:buFont typeface="Arial" charset="0"/>
                  <a:buChar char="•"/>
                </a:pPr>
                <a:endParaRPr lang="en-US" sz="2400" baseline="-25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5102" y="1797894"/>
                <a:ext cx="10745314" cy="1446550"/>
              </a:xfrm>
              <a:prstGeom prst="rect">
                <a:avLst/>
              </a:prstGeom>
              <a:blipFill>
                <a:blip r:embed="rId4"/>
                <a:stretch>
                  <a:fillRect l="-708" t="-3509"/>
                </a:stretch>
              </a:blipFill>
            </p:spPr>
            <p:txBody>
              <a:bodyPr/>
              <a:lstStyle/>
              <a:p>
                <a:r>
                  <a:rPr lang="en-US">
                    <a:noFill/>
                  </a:rPr>
                  <a:t> </a:t>
                </a:r>
              </a:p>
            </p:txBody>
          </p:sp>
        </mc:Fallback>
      </mc:AlternateContent>
      <p:grpSp>
        <p:nvGrpSpPr>
          <p:cNvPr id="21" name="Group 20"/>
          <p:cNvGrpSpPr/>
          <p:nvPr/>
        </p:nvGrpSpPr>
        <p:grpSpPr>
          <a:xfrm>
            <a:off x="5241136" y="3523007"/>
            <a:ext cx="4582537" cy="1202987"/>
            <a:chOff x="5241136" y="3751607"/>
            <a:chExt cx="4582537" cy="1202987"/>
          </a:xfrm>
        </p:grpSpPr>
        <mc:AlternateContent xmlns:mc="http://schemas.openxmlformats.org/markup-compatibility/2006" xmlns:a14="http://schemas.microsoft.com/office/drawing/2010/main">
          <mc:Choice Requires="a14">
            <p:sp>
              <p:nvSpPr>
                <p:cNvPr id="13" name="TextBox 12"/>
                <p:cNvSpPr txBox="1"/>
                <p:nvPr/>
              </p:nvSpPr>
              <p:spPr>
                <a:xfrm>
                  <a:off x="5241136" y="4123597"/>
                  <a:ext cx="4582537" cy="830997"/>
                </a:xfrm>
                <a:prstGeom prst="rect">
                  <a:avLst/>
                </a:prstGeom>
                <a:noFill/>
                <a:ln>
                  <a:solidFill>
                    <a:schemeClr val="tx1">
                      <a:lumMod val="75000"/>
                      <a:lumOff val="25000"/>
                    </a:schemeClr>
                  </a:solidFill>
                </a:ln>
              </p:spPr>
              <p:txBody>
                <a:bodyPr wrap="none" rtlCol="0">
                  <a:spAutoFit/>
                </a:bodyPr>
                <a:lstStyle/>
                <a:p>
                  <a:r>
                    <a:rPr lang="en-US" sz="2400" dirty="0"/>
                    <a:t>ADD: [a]</a:t>
                  </a:r>
                  <a:r>
                    <a:rPr lang="en-US" sz="2400" baseline="-25000" dirty="0"/>
                    <a:t>i</a:t>
                  </a:r>
                  <a:r>
                    <a:rPr lang="en-US" sz="2400" dirty="0"/>
                    <a:t> + [b]</a:t>
                  </a:r>
                  <a:r>
                    <a:rPr lang="en-US" sz="2400" baseline="-25000" dirty="0"/>
                    <a:t>i</a:t>
                  </a:r>
                  <a:r>
                    <a:rPr lang="en-US" sz="2400" dirty="0"/>
                    <a:t> </a:t>
                  </a:r>
                  <a14:m>
                    <m:oMath xmlns:m="http://schemas.openxmlformats.org/officeDocument/2006/math">
                      <m:r>
                        <a:rPr lang="en-US" sz="2400" i="1" dirty="0" smtClean="0">
                          <a:latin typeface="Cambria Math" charset="0"/>
                        </a:rPr>
                        <m:t>→ </m:t>
                      </m:r>
                    </m:oMath>
                  </a14:m>
                  <a:r>
                    <a:rPr lang="en-US" sz="2400" dirty="0"/>
                    <a:t>[</a:t>
                  </a:r>
                  <a:r>
                    <a:rPr lang="en-US" sz="2400" dirty="0" err="1"/>
                    <a:t>a+b</a:t>
                  </a:r>
                  <a:r>
                    <a:rPr lang="en-US" sz="2400" dirty="0"/>
                    <a:t>]</a:t>
                  </a:r>
                  <a:r>
                    <a:rPr lang="en-US" sz="2400" baseline="-25000" dirty="0"/>
                    <a:t>i</a:t>
                  </a:r>
                </a:p>
                <a:p>
                  <a:r>
                    <a:rPr lang="en-US" sz="2400" dirty="0"/>
                    <a:t>MULT: [a]</a:t>
                  </a:r>
                  <a:r>
                    <a:rPr lang="en-US" sz="2400" baseline="-25000" dirty="0"/>
                    <a:t>i</a:t>
                  </a:r>
                  <a14:m>
                    <m:oMath xmlns:m="http://schemas.openxmlformats.org/officeDocument/2006/math">
                      <m:r>
                        <a:rPr lang="en-US" sz="2400" i="1" dirty="0" smtClean="0">
                          <a:latin typeface="Cambria Math" charset="0"/>
                        </a:rPr>
                        <m:t>⋅</m:t>
                      </m:r>
                    </m:oMath>
                  </a14:m>
                  <a:r>
                    <a:rPr lang="en-US" sz="2400" dirty="0"/>
                    <a:t>[b]</a:t>
                  </a:r>
                  <a:r>
                    <a:rPr lang="en-US" sz="2400" baseline="-25000" dirty="0"/>
                    <a:t>j</a:t>
                  </a:r>
                  <a:r>
                    <a:rPr lang="en-US" sz="2400" dirty="0"/>
                    <a:t> </a:t>
                  </a:r>
                  <a14:m>
                    <m:oMath xmlns:m="http://schemas.openxmlformats.org/officeDocument/2006/math">
                      <m:r>
                        <a:rPr lang="en-US" sz="2400" i="1" dirty="0">
                          <a:latin typeface="Cambria Math" charset="0"/>
                        </a:rPr>
                        <m:t>→</m:t>
                      </m:r>
                    </m:oMath>
                  </a14:m>
                  <a:r>
                    <a:rPr lang="en-US" sz="2400" dirty="0"/>
                    <a:t>[ab]</a:t>
                  </a:r>
                  <a:r>
                    <a:rPr lang="en-US" sz="2400" baseline="-25000" dirty="0" err="1"/>
                    <a:t>i+j</a:t>
                  </a:r>
                  <a:r>
                    <a:rPr lang="en-US" sz="2400" dirty="0"/>
                    <a:t> (</a:t>
                  </a:r>
                  <a:r>
                    <a:rPr lang="en-US" sz="2400" dirty="0" err="1"/>
                    <a:t>i</a:t>
                  </a:r>
                  <a14:m>
                    <m:oMath xmlns:m="http://schemas.openxmlformats.org/officeDocument/2006/math">
                      <m:r>
                        <a:rPr lang="en-US" sz="2400" i="1" dirty="0" smtClean="0">
                          <a:latin typeface="Cambria Math" charset="0"/>
                        </a:rPr>
                        <m:t>≠</m:t>
                      </m:r>
                    </m:oMath>
                  </a14:m>
                  <a:r>
                    <a:rPr lang="en-US" sz="2400" dirty="0"/>
                    <a:t> j; </a:t>
                  </a:r>
                  <a:r>
                    <a:rPr lang="en-US" sz="2400" dirty="0" err="1"/>
                    <a:t>i+j</a:t>
                  </a:r>
                  <a:r>
                    <a:rPr lang="en-US" sz="2400" dirty="0"/>
                    <a:t> </a:t>
                  </a:r>
                  <a14:m>
                    <m:oMath xmlns:m="http://schemas.openxmlformats.org/officeDocument/2006/math">
                      <m:r>
                        <a:rPr lang="en-US" sz="2400" i="1" dirty="0" smtClean="0">
                          <a:latin typeface="Cambria Math" charset="0"/>
                        </a:rPr>
                        <m:t>≤</m:t>
                      </m:r>
                    </m:oMath>
                  </a14:m>
                  <a:r>
                    <a:rPr lang="en-US" sz="2400" dirty="0"/>
                    <a:t> k)</a:t>
                  </a:r>
                </a:p>
              </p:txBody>
            </p:sp>
          </mc:Choice>
          <mc:Fallback xmlns="">
            <p:sp>
              <p:nvSpPr>
                <p:cNvPr id="13" name="TextBox 12"/>
                <p:cNvSpPr txBox="1">
                  <a:spLocks noRot="1" noChangeAspect="1" noMove="1" noResize="1" noEditPoints="1" noAdjustHandles="1" noChangeArrowheads="1" noChangeShapeType="1" noTextEdit="1"/>
                </p:cNvSpPr>
                <p:nvPr/>
              </p:nvSpPr>
              <p:spPr>
                <a:xfrm>
                  <a:off x="5241136" y="4123597"/>
                  <a:ext cx="4582537" cy="830997"/>
                </a:xfrm>
                <a:prstGeom prst="rect">
                  <a:avLst/>
                </a:prstGeom>
                <a:blipFill rotWithShape="0">
                  <a:blip r:embed="rId5"/>
                  <a:stretch>
                    <a:fillRect l="-1992" t="-56522" r="-1062" b="-27536"/>
                  </a:stretch>
                </a:blipFill>
                <a:ln>
                  <a:solidFill>
                    <a:schemeClr val="tx1">
                      <a:lumMod val="75000"/>
                      <a:lumOff val="25000"/>
                    </a:schemeClr>
                  </a:solidFill>
                </a:ln>
              </p:spPr>
              <p:txBody>
                <a:bodyPr/>
                <a:lstStyle/>
                <a:p>
                  <a:r>
                    <a:rPr lang="en-US">
                      <a:noFill/>
                    </a:rPr>
                    <a:t> </a:t>
                  </a:r>
                </a:p>
              </p:txBody>
            </p:sp>
          </mc:Fallback>
        </mc:AlternateContent>
        <p:sp>
          <p:nvSpPr>
            <p:cNvPr id="15" name="TextBox 14"/>
            <p:cNvSpPr txBox="1"/>
            <p:nvPr/>
          </p:nvSpPr>
          <p:spPr>
            <a:xfrm>
              <a:off x="6575261" y="3751607"/>
              <a:ext cx="1709827"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Multi-linear ops</a:t>
              </a:r>
            </a:p>
          </p:txBody>
        </p:sp>
      </p:grpSp>
      <p:grpSp>
        <p:nvGrpSpPr>
          <p:cNvPr id="20" name="Group 19"/>
          <p:cNvGrpSpPr/>
          <p:nvPr/>
        </p:nvGrpSpPr>
        <p:grpSpPr>
          <a:xfrm>
            <a:off x="803913" y="3506081"/>
            <a:ext cx="3768087" cy="1203771"/>
            <a:chOff x="803913" y="3747381"/>
            <a:chExt cx="3488687" cy="1203771"/>
          </a:xfrm>
        </p:grpSpPr>
        <mc:AlternateContent xmlns:mc="http://schemas.openxmlformats.org/markup-compatibility/2006" xmlns:a14="http://schemas.microsoft.com/office/drawing/2010/main">
          <mc:Choice Requires="a14">
            <p:sp>
              <p:nvSpPr>
                <p:cNvPr id="10" name="TextBox 9"/>
                <p:cNvSpPr txBox="1"/>
                <p:nvPr/>
              </p:nvSpPr>
              <p:spPr>
                <a:xfrm>
                  <a:off x="803913" y="4120155"/>
                  <a:ext cx="3488687" cy="830997"/>
                </a:xfrm>
                <a:prstGeom prst="rect">
                  <a:avLst/>
                </a:prstGeom>
                <a:noFill/>
                <a:ln>
                  <a:solidFill>
                    <a:schemeClr val="tx1">
                      <a:lumMod val="75000"/>
                      <a:lumOff val="25000"/>
                    </a:schemeClr>
                  </a:solidFill>
                </a:ln>
              </p:spPr>
              <p:txBody>
                <a:bodyPr wrap="square" rtlCol="0">
                  <a:spAutoFit/>
                </a:bodyPr>
                <a:lstStyle/>
                <a:p>
                  <a:r>
                    <a:rPr lang="en-US" sz="2400" dirty="0"/>
                    <a:t>Encode x </a:t>
                  </a:r>
                  <a14:m>
                    <m:oMath xmlns:m="http://schemas.openxmlformats.org/officeDocument/2006/math">
                      <m:r>
                        <a:rPr lang="en-US" sz="2400" i="1" dirty="0">
                          <a:latin typeface="Cambria Math" charset="0"/>
                        </a:rPr>
                        <m:t>∈</m:t>
                      </m:r>
                    </m:oMath>
                  </a14:m>
                  <a:r>
                    <a:rPr lang="en-US" sz="2400" dirty="0"/>
                    <a:t> </a:t>
                  </a:r>
                  <a14:m>
                    <m:oMath xmlns:m="http://schemas.openxmlformats.org/officeDocument/2006/math">
                      <m:r>
                        <a:rPr lang="en-US" sz="2400" b="1" i="1" dirty="0">
                          <a:latin typeface="Cambria Math" charset="0"/>
                        </a:rPr>
                        <m:t>ℤ</m:t>
                      </m:r>
                    </m:oMath>
                  </a14:m>
                  <a:r>
                    <a:rPr lang="en-US" sz="2400" baseline="-25000" dirty="0"/>
                    <a:t>p</a:t>
                  </a:r>
                  <a:r>
                    <a:rPr lang="en-US" sz="2400" dirty="0"/>
                    <a:t> </a:t>
                  </a:r>
                  <a:r>
                    <a:rPr lang="en-US" sz="2400" dirty="0">
                      <a:ea typeface="Bauhaus 93" charset="0"/>
                      <a:cs typeface="Bauhaus 93" charset="0"/>
                    </a:rPr>
                    <a:t>at level </a:t>
                  </a:r>
                  <a:r>
                    <a:rPr lang="en-US" sz="2400" dirty="0" err="1">
                      <a:ea typeface="Bauhaus 93" charset="0"/>
                      <a:cs typeface="Bauhaus 93" charset="0"/>
                    </a:rPr>
                    <a:t>i</a:t>
                  </a:r>
                  <a:r>
                    <a:rPr lang="en-US" sz="2400" dirty="0">
                      <a:ea typeface="Bauhaus 93" charset="0"/>
                      <a:cs typeface="Bauhaus 93" charset="0"/>
                    </a:rPr>
                    <a:t>:</a:t>
                  </a:r>
                  <a:r>
                    <a:rPr lang="en-US" sz="2400" b="1" dirty="0">
                      <a:ea typeface="Bauhaus 93" charset="0"/>
                      <a:cs typeface="Bauhaus 93" charset="0"/>
                    </a:rPr>
                    <a:t> </a:t>
                  </a:r>
                </a:p>
                <a:p>
                  <a:r>
                    <a:rPr lang="en-US" sz="2400" dirty="0"/>
                    <a:t>a</a:t>
                  </a:r>
                  <a14:m>
                    <m:oMath xmlns:m="http://schemas.openxmlformats.org/officeDocument/2006/math">
                      <m:r>
                        <a:rPr lang="en-US" sz="2400" dirty="0">
                          <a:latin typeface="Cambria Math" charset="0"/>
                        </a:rPr>
                        <m:t> </m:t>
                      </m:r>
                      <m:r>
                        <a:rPr lang="en-US" sz="2400" i="1" dirty="0">
                          <a:latin typeface="Cambria Math" charset="0"/>
                        </a:rPr>
                        <m:t>← </m:t>
                      </m:r>
                    </m:oMath>
                  </a14:m>
                  <a:r>
                    <a:rPr lang="en-US" sz="2400" dirty="0"/>
                    <a:t>Samp(p,x); </a:t>
                  </a:r>
                  <a:r>
                    <a:rPr lang="en-US" sz="2400" dirty="0">
                      <a:ea typeface="Bauhaus 93" charset="0"/>
                      <a:cs typeface="Bauhaus 93" charset="0"/>
                    </a:rPr>
                    <a:t>Output [a]</a:t>
                  </a:r>
                  <a:r>
                    <a:rPr lang="en-US" sz="2400" baseline="-25000" dirty="0">
                      <a:ea typeface="Bauhaus 93" charset="0"/>
                      <a:cs typeface="Bauhaus 93" charset="0"/>
                    </a:rPr>
                    <a:t>i</a:t>
                  </a:r>
                  <a:endParaRPr lang="en-US" sz="2400" dirty="0">
                    <a:ea typeface="Bauhaus 93" charset="0"/>
                    <a:cs typeface="Bauhaus 93"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03913" y="4120155"/>
                  <a:ext cx="3488687" cy="830997"/>
                </a:xfrm>
                <a:prstGeom prst="rect">
                  <a:avLst/>
                </a:prstGeom>
                <a:blipFill rotWithShape="0">
                  <a:blip r:embed="rId6"/>
                  <a:stretch>
                    <a:fillRect l="-2419" t="-12230" b="-69784"/>
                  </a:stretch>
                </a:blipFill>
                <a:ln>
                  <a:solidFill>
                    <a:schemeClr val="tx1">
                      <a:lumMod val="75000"/>
                      <a:lumOff val="25000"/>
                    </a:schemeClr>
                  </a:solidFill>
                </a:ln>
              </p:spPr>
              <p:txBody>
                <a:bodyPr/>
                <a:lstStyle/>
                <a:p>
                  <a:r>
                    <a:rPr lang="en-US">
                      <a:noFill/>
                    </a:rPr>
                    <a:t> </a:t>
                  </a:r>
                </a:p>
              </p:txBody>
            </p:sp>
          </mc:Fallback>
        </mc:AlternateContent>
        <p:sp>
          <p:nvSpPr>
            <p:cNvPr id="18" name="TextBox 17"/>
            <p:cNvSpPr txBox="1"/>
            <p:nvPr/>
          </p:nvSpPr>
          <p:spPr>
            <a:xfrm>
              <a:off x="1506239" y="3747381"/>
              <a:ext cx="1775551"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Private Encoding</a:t>
              </a:r>
            </a:p>
          </p:txBody>
        </p:sp>
      </p:grpSp>
      <mc:AlternateContent xmlns:mc="http://schemas.openxmlformats.org/markup-compatibility/2006" xmlns:a14="http://schemas.microsoft.com/office/drawing/2010/main">
        <mc:Choice Requires="a14">
          <p:sp>
            <p:nvSpPr>
              <p:cNvPr id="3" name="TextBox 2"/>
              <p:cNvSpPr txBox="1"/>
              <p:nvPr/>
            </p:nvSpPr>
            <p:spPr>
              <a:xfrm>
                <a:off x="9193205" y="1026888"/>
                <a:ext cx="992579" cy="492443"/>
              </a:xfrm>
              <a:prstGeom prst="rect">
                <a:avLst/>
              </a:prstGeom>
              <a:noFill/>
              <a:ln>
                <a:solidFill>
                  <a:schemeClr val="tx1">
                    <a:lumMod val="75000"/>
                    <a:lumOff val="25000"/>
                  </a:schemeClr>
                </a:solidFill>
              </a:ln>
            </p:spPr>
            <p:txBody>
              <a:bodyPr wrap="none" rtlCol="0">
                <a:spAutoFit/>
              </a:bodyPr>
              <a:lstStyle/>
              <a:p>
                <a:r>
                  <a:rPr lang="en-US" sz="2600" dirty="0"/>
                  <a:t>In </a:t>
                </a:r>
                <a14:m>
                  <m:oMath xmlns:m="http://schemas.openxmlformats.org/officeDocument/2006/math">
                    <m:r>
                      <a:rPr lang="el-GR" sz="2600" b="1" i="1" dirty="0" smtClean="0">
                        <a:latin typeface="Cambria Math" charset="0"/>
                        <a:ea typeface="Cambria Math" charset="0"/>
                        <a:cs typeface="Cambria Math" charset="0"/>
                      </a:rPr>
                      <m:t>ℤ</m:t>
                    </m:r>
                    <m:r>
                      <m:rPr>
                        <m:sty m:val="p"/>
                      </m:rPr>
                      <a:rPr lang="en-US" sz="2600" b="0" i="0" baseline="-25000" dirty="0" smtClean="0">
                        <a:latin typeface="Cambria Math" panose="02040503050406030204" pitchFamily="18" charset="0"/>
                        <a:ea typeface="Cambria Math" charset="0"/>
                        <a:cs typeface="Cambria Math" charset="0"/>
                      </a:rPr>
                      <m:t>p</m:t>
                    </m:r>
                  </m:oMath>
                </a14:m>
                <a:r>
                  <a:rPr lang="en-US" sz="2600" dirty="0"/>
                  <a:t>  </a:t>
                </a:r>
                <a:endParaRPr lang="en-US" sz="2600" dirty="0">
                  <a:latin typeface="Bauhaus 93" charset="0"/>
                  <a:ea typeface="Bauhaus 93" charset="0"/>
                  <a:cs typeface="Bauhaus 93"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193205" y="1026888"/>
                <a:ext cx="992579" cy="492443"/>
              </a:xfrm>
              <a:prstGeom prst="rect">
                <a:avLst/>
              </a:prstGeom>
              <a:blipFill>
                <a:blip r:embed="rId7"/>
                <a:stretch>
                  <a:fillRect l="-10000" t="-9756" b="-24390"/>
                </a:stretch>
              </a:blipFill>
              <a:ln>
                <a:solidFill>
                  <a:schemeClr val="tx1">
                    <a:lumMod val="75000"/>
                    <a:lumOff val="25000"/>
                  </a:schemeClr>
                </a:solidFill>
              </a:ln>
            </p:spPr>
            <p:txBody>
              <a:bodyPr/>
              <a:lstStyle/>
              <a:p>
                <a:r>
                  <a:rPr lang="en-US">
                    <a:noFill/>
                  </a:rPr>
                  <a:t> </a:t>
                </a:r>
              </a:p>
            </p:txBody>
          </p:sp>
        </mc:Fallback>
      </mc:AlternateContent>
      <p:grpSp>
        <p:nvGrpSpPr>
          <p:cNvPr id="17" name="Group 16"/>
          <p:cNvGrpSpPr/>
          <p:nvPr/>
        </p:nvGrpSpPr>
        <p:grpSpPr>
          <a:xfrm>
            <a:off x="288804" y="5018186"/>
            <a:ext cx="4701223" cy="834969"/>
            <a:chOff x="2839597" y="5250207"/>
            <a:chExt cx="4701223" cy="834969"/>
          </a:xfrm>
        </p:grpSpPr>
        <mc:AlternateContent xmlns:mc="http://schemas.openxmlformats.org/markup-compatibility/2006" xmlns:a14="http://schemas.microsoft.com/office/drawing/2010/main">
          <mc:Choice Requires="a14">
            <p:sp>
              <p:nvSpPr>
                <p:cNvPr id="23" name="TextBox 22"/>
                <p:cNvSpPr txBox="1"/>
                <p:nvPr/>
              </p:nvSpPr>
              <p:spPr>
                <a:xfrm>
                  <a:off x="2839597" y="5623511"/>
                  <a:ext cx="4701223" cy="461665"/>
                </a:xfrm>
                <a:prstGeom prst="rect">
                  <a:avLst/>
                </a:prstGeom>
                <a:noFill/>
                <a:ln>
                  <a:solidFill>
                    <a:schemeClr val="tx1">
                      <a:lumMod val="75000"/>
                      <a:lumOff val="25000"/>
                    </a:schemeClr>
                  </a:solidFill>
                </a:ln>
              </p:spPr>
              <p:txBody>
                <a:bodyPr wrap="none" rtlCol="0">
                  <a:spAutoFit/>
                </a:bodyPr>
                <a:lstStyle/>
                <a:p>
                  <a:r>
                    <a:rPr lang="en-US" sz="2400" dirty="0"/>
                    <a:t>ZTEST([a]</a:t>
                  </a:r>
                  <a:r>
                    <a:rPr lang="en-US" sz="2400" baseline="-25000" dirty="0"/>
                    <a:t>k</a:t>
                  </a:r>
                  <a:r>
                    <a:rPr lang="en-US" sz="2400" dirty="0"/>
                    <a:t>) returns </a:t>
                  </a:r>
                  <a:r>
                    <a:rPr lang="en-US" sz="2400" dirty="0">
                      <a:solidFill>
                        <a:srgbClr val="FF0000"/>
                      </a:solidFill>
                    </a:rPr>
                    <a:t>r</a:t>
                  </a:r>
                  <a:r>
                    <a:rPr lang="en-US" sz="2400" dirty="0"/>
                    <a:t> </a:t>
                  </a:r>
                  <a:r>
                    <a:rPr lang="en-US" sz="2400" dirty="0" err="1"/>
                    <a:t>iff</a:t>
                  </a:r>
                  <a:r>
                    <a:rPr lang="en-US" sz="2400" dirty="0"/>
                    <a:t> a =</a:t>
                  </a:r>
                  <a:r>
                    <a:rPr lang="en-US" sz="2400" dirty="0" err="1">
                      <a:solidFill>
                        <a:srgbClr val="FF0000"/>
                      </a:solidFill>
                    </a:rPr>
                    <a:t>r</a:t>
                  </a:r>
                  <a:r>
                    <a:rPr lang="en-US" sz="2400" dirty="0" err="1"/>
                    <a:t>p</a:t>
                  </a:r>
                  <a:r>
                    <a:rPr lang="en-US" sz="2400" dirty="0"/>
                    <a:t>; </a:t>
                  </a:r>
                  <a14:m>
                    <m:oMath xmlns:m="http://schemas.openxmlformats.org/officeDocument/2006/math">
                      <m:r>
                        <a:rPr lang="en-US" sz="2400" i="1" dirty="0" smtClean="0">
                          <a:latin typeface="Cambria Math" charset="0"/>
                        </a:rPr>
                        <m:t>⊥ </m:t>
                      </m:r>
                    </m:oMath>
                  </a14:m>
                  <a:r>
                    <a:rPr lang="en-US" sz="2400" dirty="0" err="1"/>
                    <a:t>o.w</a:t>
                  </a:r>
                  <a:r>
                    <a:rPr lang="en-US" sz="2400"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2839597" y="5623511"/>
                  <a:ext cx="4701223" cy="461665"/>
                </a:xfrm>
                <a:prstGeom prst="rect">
                  <a:avLst/>
                </a:prstGeom>
                <a:blipFill rotWithShape="0">
                  <a:blip r:embed="rId8"/>
                  <a:stretch>
                    <a:fillRect l="-1809" t="-98718" b="-125641"/>
                  </a:stretch>
                </a:blipFill>
                <a:ln>
                  <a:solidFill>
                    <a:schemeClr val="tx1">
                      <a:lumMod val="75000"/>
                      <a:lumOff val="25000"/>
                    </a:schemeClr>
                  </a:solidFill>
                </a:ln>
              </p:spPr>
              <p:txBody>
                <a:bodyPr/>
                <a:lstStyle/>
                <a:p>
                  <a:r>
                    <a:rPr lang="en-US">
                      <a:noFill/>
                    </a:rPr>
                    <a:t> </a:t>
                  </a:r>
                </a:p>
              </p:txBody>
            </p:sp>
          </mc:Fallback>
        </mc:AlternateContent>
        <p:sp>
          <p:nvSpPr>
            <p:cNvPr id="25" name="TextBox 24"/>
            <p:cNvSpPr txBox="1"/>
            <p:nvPr/>
          </p:nvSpPr>
          <p:spPr>
            <a:xfrm>
              <a:off x="4107633" y="5250207"/>
              <a:ext cx="1094852"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Zero-test </a:t>
              </a:r>
            </a:p>
          </p:txBody>
        </p:sp>
      </p:grpSp>
      <p:sp>
        <p:nvSpPr>
          <p:cNvPr id="16" name="TextBox 15"/>
          <p:cNvSpPr txBox="1"/>
          <p:nvPr/>
        </p:nvSpPr>
        <p:spPr>
          <a:xfrm>
            <a:off x="-168855" y="269076"/>
            <a:ext cx="10377726" cy="707886"/>
          </a:xfrm>
          <a:prstGeom prst="rect">
            <a:avLst/>
          </a:prstGeom>
          <a:noFill/>
        </p:spPr>
        <p:txBody>
          <a:bodyPr wrap="square" rtlCol="0">
            <a:spAutoFit/>
          </a:bodyPr>
          <a:lstStyle/>
          <a:p>
            <a:pPr algn="ctr"/>
            <a:r>
              <a:rPr lang="en-US" sz="4000" dirty="0">
                <a:latin typeface="+mj-lt"/>
              </a:rPr>
              <a:t>Multilinear Maps (Abstractly)</a:t>
            </a:r>
            <a:endParaRPr lang="en-US" sz="2400" dirty="0">
              <a:latin typeface="+mj-lt"/>
            </a:endParaRPr>
          </a:p>
        </p:txBody>
      </p:sp>
      <mc:AlternateContent xmlns:mc="http://schemas.openxmlformats.org/markup-compatibility/2006" xmlns:a14="http://schemas.microsoft.com/office/drawing/2010/main">
        <mc:Choice Requires="a14">
          <p:sp>
            <p:nvSpPr>
              <p:cNvPr id="34" name="TextBox 33"/>
              <p:cNvSpPr txBox="1"/>
              <p:nvPr/>
            </p:nvSpPr>
            <p:spPr>
              <a:xfrm>
                <a:off x="5630601" y="5206823"/>
                <a:ext cx="5140318" cy="830997"/>
              </a:xfrm>
              <a:prstGeom prst="rect">
                <a:avLst/>
              </a:prstGeom>
              <a:solidFill>
                <a:srgbClr val="FFFF00"/>
              </a:solidFill>
              <a:ln w="34925">
                <a:solidFill>
                  <a:srgbClr val="FF0000"/>
                </a:solidFill>
                <a:prstDash val="dash"/>
              </a:ln>
            </p:spPr>
            <p:txBody>
              <a:bodyPr wrap="none" rtlCol="0">
                <a:spAutoFit/>
              </a:bodyPr>
              <a:lstStyle/>
              <a:p>
                <a:pPr marL="342900" indent="-342900">
                  <a:buAutoNum type="arabicPeriod"/>
                </a:pPr>
                <a:r>
                  <a:rPr lang="en-US" sz="2400" dirty="0">
                    <a:solidFill>
                      <a:schemeClr val="tx1"/>
                    </a:solidFill>
                  </a:rPr>
                  <a:t>Homomorphic Computation over </a:t>
                </a:r>
                <a14:m>
                  <m:oMath xmlns:m="http://schemas.openxmlformats.org/officeDocument/2006/math">
                    <m:r>
                      <a:rPr lang="en-US" sz="2400" b="1" i="1" dirty="0" smtClean="0">
                        <a:solidFill>
                          <a:schemeClr val="tx1"/>
                        </a:solidFill>
                        <a:latin typeface="Cambria Math" charset="0"/>
                      </a:rPr>
                      <m:t>ℤ</m:t>
                    </m:r>
                  </m:oMath>
                </a14:m>
                <a:r>
                  <a:rPr lang="en-US" sz="2400" baseline="-25000" dirty="0">
                    <a:solidFill>
                      <a:schemeClr val="tx1"/>
                    </a:solidFill>
                  </a:rPr>
                  <a:t>p </a:t>
                </a:r>
                <a:r>
                  <a:rPr lang="en-US" sz="2400" dirty="0">
                    <a:solidFill>
                      <a:schemeClr val="tx1"/>
                    </a:solidFill>
                  </a:rPr>
                  <a:t> </a:t>
                </a:r>
              </a:p>
              <a:p>
                <a:pPr marL="342900" indent="-342900">
                  <a:buAutoNum type="arabicPeriod"/>
                </a:pPr>
                <a:r>
                  <a:rPr lang="en-US" sz="2400" dirty="0">
                    <a:solidFill>
                      <a:schemeClr val="tx1"/>
                    </a:solidFill>
                  </a:rPr>
                  <a:t>ZTEST</a:t>
                </a:r>
                <a:r>
                  <a:rPr lang="en-US" sz="2400" baseline="-25000" dirty="0">
                    <a:solidFill>
                      <a:schemeClr val="tx1"/>
                    </a:solidFill>
                  </a:rPr>
                  <a:t> </a:t>
                </a:r>
                <a:r>
                  <a:rPr lang="en-US" sz="2400" dirty="0">
                    <a:solidFill>
                      <a:schemeClr val="tx1"/>
                    </a:solidFill>
                  </a:rPr>
                  <a:t> detects encodings of 0 mod p </a:t>
                </a:r>
              </a:p>
            </p:txBody>
          </p:sp>
        </mc:Choice>
        <mc:Fallback xmlns="">
          <p:sp>
            <p:nvSpPr>
              <p:cNvPr id="34" name="TextBox 33"/>
              <p:cNvSpPr txBox="1">
                <a:spLocks noRot="1" noChangeAspect="1" noMove="1" noResize="1" noEditPoints="1" noAdjustHandles="1" noChangeArrowheads="1" noChangeShapeType="1" noTextEdit="1"/>
              </p:cNvSpPr>
              <p:nvPr/>
            </p:nvSpPr>
            <p:spPr>
              <a:xfrm>
                <a:off x="5630601" y="5206823"/>
                <a:ext cx="5140318" cy="830997"/>
              </a:xfrm>
              <a:prstGeom prst="rect">
                <a:avLst/>
              </a:prstGeom>
              <a:blipFill rotWithShape="0">
                <a:blip r:embed="rId9"/>
                <a:stretch>
                  <a:fillRect l="-1531" t="-4225" b="-14085"/>
                </a:stretch>
              </a:blipFill>
              <a:ln w="34925">
                <a:solidFill>
                  <a:srgbClr val="FF0000"/>
                </a:solidFill>
                <a:prstDash val="dash"/>
              </a:ln>
            </p:spPr>
            <p:txBody>
              <a:bodyPr/>
              <a:lstStyle/>
              <a:p>
                <a:r>
                  <a:rPr lang="en-US">
                    <a:noFill/>
                  </a:rPr>
                  <a:t> </a:t>
                </a:r>
              </a:p>
            </p:txBody>
          </p:sp>
        </mc:Fallback>
      </mc:AlternateContent>
      <p:sp>
        <p:nvSpPr>
          <p:cNvPr id="2" name="Rounded Rectangular Callout 1">
            <a:extLst>
              <a:ext uri="{FF2B5EF4-FFF2-40B4-BE49-F238E27FC236}">
                <a16:creationId xmlns:a16="http://schemas.microsoft.com/office/drawing/2014/main" xmlns="" id="{42FCE6DE-26B2-834F-BB68-23DFB80F3B98}"/>
              </a:ext>
            </a:extLst>
          </p:cNvPr>
          <p:cNvSpPr/>
          <p:nvPr/>
        </p:nvSpPr>
        <p:spPr>
          <a:xfrm>
            <a:off x="8101781" y="2939341"/>
            <a:ext cx="3782182" cy="565054"/>
          </a:xfrm>
          <a:prstGeom prst="wedgeRoundRectCallout">
            <a:avLst>
              <a:gd name="adj1" fmla="val -36598"/>
              <a:gd name="adj2" fmla="val 11879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growth ∝ </a:t>
            </a:r>
            <a:r>
              <a:rPr lang="en-US" dirty="0" err="1">
                <a:solidFill>
                  <a:srgbClr val="FF0000"/>
                </a:solidFill>
              </a:rPr>
              <a:t>exp</a:t>
            </a:r>
            <a:r>
              <a:rPr lang="en-US" dirty="0">
                <a:solidFill>
                  <a:srgbClr val="FF0000"/>
                </a:solidFill>
              </a:rPr>
              <a:t>(# multiplications)</a:t>
            </a:r>
            <a:r>
              <a:rPr lang="en-US" dirty="0"/>
              <a:t> </a:t>
            </a:r>
          </a:p>
        </p:txBody>
      </p:sp>
      <p:sp>
        <p:nvSpPr>
          <p:cNvPr id="22" name="Rounded Rectangular Callout 21">
            <a:extLst>
              <a:ext uri="{FF2B5EF4-FFF2-40B4-BE49-F238E27FC236}">
                <a16:creationId xmlns:a16="http://schemas.microsoft.com/office/drawing/2014/main" xmlns="" id="{141921BB-D935-AA40-9383-0F5EE5BF1B74}"/>
              </a:ext>
            </a:extLst>
          </p:cNvPr>
          <p:cNvSpPr/>
          <p:nvPr/>
        </p:nvSpPr>
        <p:spPr>
          <a:xfrm>
            <a:off x="7973961" y="1677205"/>
            <a:ext cx="1584241" cy="480829"/>
          </a:xfrm>
          <a:prstGeom prst="wedgeRoundRectCallout">
            <a:avLst>
              <a:gd name="adj1" fmla="val -90868"/>
              <a:gd name="adj2" fmla="val 7892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 </a:t>
            </a:r>
            <a:r>
              <a:rPr lang="en-US" dirty="0" err="1">
                <a:solidFill>
                  <a:srgbClr val="FF0000"/>
                </a:solidFill>
              </a:rPr>
              <a:t>exp</a:t>
            </a:r>
            <a:r>
              <a:rPr lang="en-US" dirty="0">
                <a:solidFill>
                  <a:srgbClr val="FF0000"/>
                </a:solidFill>
              </a:rPr>
              <a:t>(</a:t>
            </a:r>
            <a:r>
              <a:rPr lang="en-US" dirty="0" err="1">
                <a:solidFill>
                  <a:srgbClr val="FF0000"/>
                </a:solidFill>
              </a:rPr>
              <a:t>i</a:t>
            </a:r>
            <a:r>
              <a:rPr lang="en-US" dirty="0">
                <a:solidFill>
                  <a:srgbClr val="FF0000"/>
                </a:solidFill>
              </a:rPr>
              <a:t>)</a:t>
            </a:r>
            <a:r>
              <a:rPr lang="en-US" dirty="0"/>
              <a:t> </a:t>
            </a:r>
          </a:p>
        </p:txBody>
      </p:sp>
      <p:sp>
        <p:nvSpPr>
          <p:cNvPr id="24" name="Rounded Rectangular Callout 23">
            <a:extLst>
              <a:ext uri="{FF2B5EF4-FFF2-40B4-BE49-F238E27FC236}">
                <a16:creationId xmlns:a16="http://schemas.microsoft.com/office/drawing/2014/main" xmlns="" id="{173EE95D-E7CE-3349-A055-3A6C118AA41F}"/>
              </a:ext>
            </a:extLst>
          </p:cNvPr>
          <p:cNvSpPr/>
          <p:nvPr/>
        </p:nvSpPr>
        <p:spPr>
          <a:xfrm>
            <a:off x="1709168" y="6099980"/>
            <a:ext cx="1624385" cy="565054"/>
          </a:xfrm>
          <a:prstGeom prst="wedgeRoundRectCallout">
            <a:avLst>
              <a:gd name="adj1" fmla="val -60895"/>
              <a:gd name="adj2" fmla="val -969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 </a:t>
            </a:r>
            <a:r>
              <a:rPr lang="en-US" dirty="0" err="1">
                <a:solidFill>
                  <a:srgbClr val="FF0000"/>
                </a:solidFill>
              </a:rPr>
              <a:t>exp</a:t>
            </a:r>
            <a:r>
              <a:rPr lang="en-US" dirty="0">
                <a:solidFill>
                  <a:srgbClr val="FF0000"/>
                </a:solidFill>
              </a:rPr>
              <a:t>(k)</a:t>
            </a:r>
            <a:r>
              <a:rPr lang="en-US" dirty="0"/>
              <a:t> </a:t>
            </a:r>
          </a:p>
        </p:txBody>
      </p:sp>
      <p:sp>
        <p:nvSpPr>
          <p:cNvPr id="26" name="Rounded Rectangular Callout 25">
            <a:extLst>
              <a:ext uri="{FF2B5EF4-FFF2-40B4-BE49-F238E27FC236}">
                <a16:creationId xmlns:a16="http://schemas.microsoft.com/office/drawing/2014/main" xmlns="" id="{40B6CBEF-DDC0-4641-A6C6-8B0FE30A0933}"/>
              </a:ext>
            </a:extLst>
          </p:cNvPr>
          <p:cNvSpPr/>
          <p:nvPr/>
        </p:nvSpPr>
        <p:spPr>
          <a:xfrm>
            <a:off x="4207815" y="6154404"/>
            <a:ext cx="1954990" cy="565054"/>
          </a:xfrm>
          <a:prstGeom prst="wedgeRoundRectCallout">
            <a:avLst>
              <a:gd name="adj1" fmla="val -65132"/>
              <a:gd name="adj2" fmla="val -110895"/>
              <a:gd name="adj3" fmla="val 16667"/>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Weak MMAP Model [MSZ’16]</a:t>
            </a:r>
            <a:endParaRPr lang="en-US" dirty="0"/>
          </a:p>
        </p:txBody>
      </p:sp>
    </p:spTree>
    <p:extLst>
      <p:ext uri="{BB962C8B-B14F-4D97-AF65-F5344CB8AC3E}">
        <p14:creationId xmlns:p14="http://schemas.microsoft.com/office/powerpoint/2010/main" val="19603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3" grpId="0" animBg="1"/>
      <p:bldP spid="34" grpId="0" animBg="1"/>
      <p:bldP spid="2" grpId="0" animBg="1"/>
      <p:bldP spid="22"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7370" y="1223787"/>
            <a:ext cx="3944285" cy="461665"/>
          </a:xfrm>
          <a:prstGeom prst="rect">
            <a:avLst/>
          </a:prstGeom>
          <a:noFill/>
        </p:spPr>
        <p:txBody>
          <a:bodyPr wrap="none" rtlCol="0">
            <a:spAutoFit/>
          </a:bodyPr>
          <a:lstStyle/>
          <a:p>
            <a:pPr marL="342900" indent="-342900">
              <a:buFont typeface="Wingdings" pitchFamily="2" charset="2"/>
              <a:buChar char="§"/>
            </a:pPr>
            <a:r>
              <a:rPr lang="en-US" sz="2400" dirty="0">
                <a:solidFill>
                  <a:srgbClr val="FF0000"/>
                </a:solidFill>
              </a:rPr>
              <a:t>Large</a:t>
            </a:r>
            <a:r>
              <a:rPr lang="en-US" sz="2400" dirty="0"/>
              <a:t> </a:t>
            </a:r>
            <a:r>
              <a:rPr lang="en-US" sz="2400" dirty="0">
                <a:solidFill>
                  <a:srgbClr val="FF0000"/>
                </a:solidFill>
              </a:rPr>
              <a:t>secret</a:t>
            </a:r>
            <a:r>
              <a:rPr lang="en-US" sz="2400" dirty="0"/>
              <a:t> primes </a:t>
            </a:r>
            <a:r>
              <a:rPr lang="en-US" sz="2400" dirty="0">
                <a:solidFill>
                  <a:srgbClr val="FF0000"/>
                </a:solidFill>
              </a:rPr>
              <a:t>p</a:t>
            </a:r>
            <a:r>
              <a:rPr lang="en-US" sz="2400" baseline="-25000" dirty="0">
                <a:solidFill>
                  <a:srgbClr val="FF0000"/>
                </a:solidFill>
              </a:rPr>
              <a:t>1</a:t>
            </a:r>
            <a:r>
              <a:rPr lang="en-US" sz="2400" dirty="0">
                <a:solidFill>
                  <a:srgbClr val="FF0000"/>
                </a:solidFill>
              </a:rPr>
              <a:t>,….</a:t>
            </a:r>
            <a:r>
              <a:rPr lang="en-US" sz="2400" dirty="0" err="1">
                <a:solidFill>
                  <a:srgbClr val="FF0000"/>
                </a:solidFill>
              </a:rPr>
              <a:t>p</a:t>
            </a:r>
            <a:r>
              <a:rPr lang="en-US" sz="2400" baseline="-25000" dirty="0" err="1">
                <a:solidFill>
                  <a:srgbClr val="FF0000"/>
                </a:solidFill>
              </a:rPr>
              <a:t>t</a:t>
            </a:r>
            <a:r>
              <a:rPr lang="en-US" sz="2400" baseline="-25000" dirty="0">
                <a:solidFill>
                  <a:srgbClr val="FF0000"/>
                </a:solidFill>
              </a:rPr>
              <a:t> </a:t>
            </a:r>
          </a:p>
        </p:txBody>
      </p:sp>
      <mc:AlternateContent xmlns:mc="http://schemas.openxmlformats.org/markup-compatibility/2006" xmlns:a14="http://schemas.microsoft.com/office/drawing/2010/main">
        <mc:Choice Requires="a14">
          <p:sp>
            <p:nvSpPr>
              <p:cNvPr id="9" name="TextBox 8"/>
              <p:cNvSpPr txBox="1"/>
              <p:nvPr/>
            </p:nvSpPr>
            <p:spPr>
              <a:xfrm>
                <a:off x="4332964" y="1302793"/>
                <a:ext cx="2517869" cy="461665"/>
              </a:xfrm>
              <a:prstGeom prst="rect">
                <a:avLst/>
              </a:prstGeom>
              <a:noFill/>
            </p:spPr>
            <p:txBody>
              <a:bodyPr wrap="none" rtlCol="0">
                <a:spAutoFit/>
              </a:bodyPr>
              <a:lstStyle/>
              <a:p>
                <a:pPr marL="457200" indent="-457200">
                  <a:buFont typeface="Wingdings" charset="2"/>
                  <a:buChar char="§"/>
                </a:pPr>
                <a:r>
                  <a:rPr lang="en-US" sz="2400" dirty="0"/>
                  <a:t>Levels 1,2,….,</a:t>
                </a:r>
                <a14:m>
                  <m:oMath xmlns:m="http://schemas.openxmlformats.org/officeDocument/2006/math">
                    <m:r>
                      <a:rPr lang="en-US" sz="2400" i="1" smtClean="0">
                        <a:latin typeface="Cambria Math" charset="0"/>
                      </a:rPr>
                      <m:t> </m:t>
                    </m:r>
                  </m:oMath>
                </a14:m>
                <a:r>
                  <a:rPr lang="en-US" sz="2400" dirty="0"/>
                  <a:t>k</a:t>
                </a:r>
                <a:endParaRPr lang="en-US" sz="2400" baseline="-25000" dirty="0"/>
              </a:p>
            </p:txBody>
          </p:sp>
        </mc:Choice>
        <mc:Fallback xmlns="">
          <p:sp>
            <p:nvSpPr>
              <p:cNvPr id="9" name="TextBox 8"/>
              <p:cNvSpPr txBox="1">
                <a:spLocks noRot="1" noChangeAspect="1" noMove="1" noResize="1" noEditPoints="1" noAdjustHandles="1" noChangeArrowheads="1" noChangeShapeType="1" noTextEdit="1"/>
              </p:cNvSpPr>
              <p:nvPr/>
            </p:nvSpPr>
            <p:spPr>
              <a:xfrm>
                <a:off x="4332964" y="1302793"/>
                <a:ext cx="2517869" cy="461665"/>
              </a:xfrm>
              <a:prstGeom prst="rect">
                <a:avLst/>
              </a:prstGeom>
              <a:blipFill>
                <a:blip r:embed="rId3"/>
                <a:stretch>
                  <a:fillRect l="-3015" t="-8108" r="-2513"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5102" y="1797894"/>
                <a:ext cx="11529182" cy="1446550"/>
              </a:xfrm>
              <a:prstGeom prst="rect">
                <a:avLst/>
              </a:prstGeom>
              <a:noFill/>
            </p:spPr>
            <p:txBody>
              <a:bodyPr wrap="none" rtlCol="0">
                <a:spAutoFit/>
              </a:bodyPr>
              <a:lstStyle/>
              <a:p>
                <a:pPr marL="342900" indent="-342900">
                  <a:buFont typeface="Wingdings" charset="2"/>
                  <a:buChar char="§"/>
                </a:pPr>
                <a:r>
                  <a:rPr lang="en-US" sz="2400" dirty="0"/>
                  <a:t>Assume:</a:t>
                </a:r>
              </a:p>
              <a:p>
                <a:pPr marL="800100" lvl="1" indent="-342900">
                  <a:buFont typeface="Arial" charset="0"/>
                  <a:buChar char="•"/>
                </a:pPr>
                <a:r>
                  <a:rPr lang="en-US" sz="2400" dirty="0"/>
                  <a:t>Randomized procedure a</a:t>
                </a:r>
                <a14:m>
                  <m:oMath xmlns:m="http://schemas.openxmlformats.org/officeDocument/2006/math">
                    <m:r>
                      <a:rPr lang="en-US" sz="2400" b="0" i="0" dirty="0" smtClean="0">
                        <a:latin typeface="Cambria Math" charset="0"/>
                      </a:rPr>
                      <m:t> </m:t>
                    </m:r>
                    <m:r>
                      <a:rPr lang="en-US" sz="2400" i="1" dirty="0" smtClean="0">
                        <a:latin typeface="Cambria Math" charset="0"/>
                      </a:rPr>
                      <m:t>←</m:t>
                    </m:r>
                    <m:r>
                      <a:rPr lang="en-US" sz="2400" b="0" i="1" dirty="0" smtClean="0">
                        <a:latin typeface="Cambria Math" charset="0"/>
                      </a:rPr>
                      <m:t> </m:t>
                    </m:r>
                  </m:oMath>
                </a14:m>
                <a:r>
                  <a:rPr lang="en-US" sz="2400" dirty="0"/>
                  <a:t>Samp(</a:t>
                </a:r>
                <a:r>
                  <a:rPr lang="en-US" sz="2400" dirty="0" err="1"/>
                  <a:t>p,x,i,</a:t>
                </a:r>
                <a:r>
                  <a:rPr lang="en-US" sz="2400" dirty="0" err="1">
                    <a:solidFill>
                      <a:srgbClr val="FF0000"/>
                    </a:solidFill>
                  </a:rPr>
                  <a:t>j</a:t>
                </a:r>
                <a:r>
                  <a:rPr lang="en-US" sz="2400" dirty="0"/>
                  <a:t>): a = x + </a:t>
                </a:r>
                <a:r>
                  <a:rPr lang="en-US" sz="2400" dirty="0" err="1"/>
                  <a:t>r</a:t>
                </a:r>
                <a:r>
                  <a:rPr lang="en-US" sz="2400" baseline="30000" dirty="0" err="1"/>
                  <a:t>i</a:t>
                </a:r>
                <a:r>
                  <a:rPr lang="en-US" sz="2400" dirty="0" err="1">
                    <a:solidFill>
                      <a:srgbClr val="FF0000"/>
                    </a:solidFill>
                  </a:rPr>
                  <a:t>p</a:t>
                </a:r>
                <a:r>
                  <a:rPr lang="en-US" sz="2400" baseline="-25000" dirty="0" err="1">
                    <a:solidFill>
                      <a:srgbClr val="FF0000"/>
                    </a:solidFill>
                  </a:rPr>
                  <a:t>j</a:t>
                </a:r>
                <a:r>
                  <a:rPr lang="en-US" sz="2400" dirty="0">
                    <a:solidFill>
                      <a:srgbClr val="FF0000"/>
                    </a:solidFill>
                  </a:rPr>
                  <a:t> </a:t>
                </a:r>
                <a:r>
                  <a:rPr lang="en-US" sz="2400" dirty="0"/>
                  <a:t>for some </a:t>
                </a:r>
                <a:r>
                  <a:rPr lang="en-US" sz="2400" dirty="0">
                    <a:solidFill>
                      <a:srgbClr val="FF0000"/>
                    </a:solidFill>
                  </a:rPr>
                  <a:t>small noise</a:t>
                </a:r>
                <a:r>
                  <a:rPr lang="en-US" sz="2400" dirty="0"/>
                  <a:t> r </a:t>
                </a:r>
                <a14:m>
                  <m:oMath xmlns:m="http://schemas.openxmlformats.org/officeDocument/2006/math">
                    <m:r>
                      <a:rPr lang="en-US" sz="2400" i="1" dirty="0" smtClean="0">
                        <a:latin typeface="Cambria Math" charset="0"/>
                      </a:rPr>
                      <m:t>∈</m:t>
                    </m:r>
                  </m:oMath>
                </a14:m>
                <a:r>
                  <a:rPr lang="en-US" sz="2400" dirty="0"/>
                  <a:t> </a:t>
                </a:r>
                <a14:m>
                  <m:oMath xmlns:m="http://schemas.openxmlformats.org/officeDocument/2006/math">
                    <m:r>
                      <a:rPr lang="en-US" sz="2400" b="1" i="1" dirty="0" smtClean="0">
                        <a:solidFill>
                          <a:srgbClr val="FF0000"/>
                        </a:solidFill>
                        <a:latin typeface="Cambria Math" charset="0"/>
                      </a:rPr>
                      <m:t>ℤ</m:t>
                    </m:r>
                  </m:oMath>
                </a14:m>
                <a:r>
                  <a:rPr lang="en-US" sz="2400" baseline="-25000" dirty="0" err="1">
                    <a:solidFill>
                      <a:srgbClr val="FF0000"/>
                    </a:solidFill>
                  </a:rPr>
                  <a:t>pj</a:t>
                </a:r>
                <a:r>
                  <a:rPr lang="en-US" sz="2400" b="1" dirty="0">
                    <a:solidFill>
                      <a:srgbClr val="FF0000"/>
                    </a:solidFill>
                  </a:rPr>
                  <a:t> </a:t>
                </a:r>
                <a:r>
                  <a:rPr lang="en-US" sz="2400" b="1" dirty="0"/>
                  <a:t>(</a:t>
                </a:r>
                <a14:m>
                  <m:oMath xmlns:m="http://schemas.openxmlformats.org/officeDocument/2006/math">
                    <m:r>
                      <a:rPr lang="en-US" sz="2400" b="1" i="1" dirty="0" smtClean="0">
                        <a:latin typeface="Cambria Math" panose="02040503050406030204" pitchFamily="18" charset="0"/>
                      </a:rPr>
                      <m:t>∀</m:t>
                    </m:r>
                  </m:oMath>
                </a14:m>
                <a:r>
                  <a:rPr lang="en-US" sz="2400" b="1" dirty="0"/>
                  <a:t> j)</a:t>
                </a:r>
              </a:p>
              <a:p>
                <a:pPr marL="800100" lvl="1" indent="-342900">
                  <a:buFont typeface="Arial" charset="0"/>
                  <a:buChar char="•"/>
                </a:pPr>
                <a:r>
                  <a:rPr lang="en-US" sz="2400" dirty="0"/>
                  <a:t>Deterministic  procedure [</a:t>
                </a:r>
                <a14:m>
                  <m:oMath xmlns:m="http://schemas.openxmlformats.org/officeDocument/2006/math">
                    <m:r>
                      <a:rPr lang="en-US" sz="2400" i="1" dirty="0" smtClean="0">
                        <a:latin typeface="Cambria Math" charset="0"/>
                      </a:rPr>
                      <m:t>⋅</m:t>
                    </m:r>
                  </m:oMath>
                </a14:m>
                <a:r>
                  <a:rPr lang="en-US" sz="2400" dirty="0"/>
                  <a:t>]</a:t>
                </a:r>
                <a:r>
                  <a:rPr lang="en-US" sz="2400" baseline="-25000" dirty="0"/>
                  <a:t>i </a:t>
                </a:r>
                <a:r>
                  <a:rPr lang="en-US" sz="2400" dirty="0"/>
                  <a:t> : a </a:t>
                </a:r>
                <a14:m>
                  <m:oMath xmlns:m="http://schemas.openxmlformats.org/officeDocument/2006/math">
                    <m:r>
                      <a:rPr lang="en-US" sz="2400" i="1" dirty="0" smtClean="0">
                        <a:latin typeface="Cambria Math" charset="0"/>
                      </a:rPr>
                      <m:t>→</m:t>
                    </m:r>
                  </m:oMath>
                </a14:m>
                <a:r>
                  <a:rPr lang="en-US" sz="2400" baseline="-25000" dirty="0"/>
                  <a:t> </a:t>
                </a:r>
                <a:r>
                  <a:rPr lang="en-US" sz="2400" dirty="0"/>
                  <a:t>[a]</a:t>
                </a:r>
                <a:r>
                  <a:rPr lang="en-US" sz="2400" baseline="-25000" dirty="0"/>
                  <a:t>i</a:t>
                </a:r>
                <a:r>
                  <a:rPr lang="en-US" sz="2400" dirty="0"/>
                  <a:t> such that [a]</a:t>
                </a:r>
                <a:r>
                  <a:rPr lang="en-US" sz="2400" baseline="-25000" dirty="0"/>
                  <a:t>i</a:t>
                </a:r>
                <a:r>
                  <a:rPr lang="en-US" sz="2400" dirty="0"/>
                  <a:t> </a:t>
                </a:r>
                <a14:m>
                  <m:oMath xmlns:m="http://schemas.openxmlformats.org/officeDocument/2006/math">
                    <m:r>
                      <a:rPr lang="en-US" sz="2400" i="1" dirty="0">
                        <a:latin typeface="Cambria Math" charset="0"/>
                      </a:rPr>
                      <m:t>→</m:t>
                    </m:r>
                  </m:oMath>
                </a14:m>
                <a:r>
                  <a:rPr lang="en-US" sz="2400" dirty="0"/>
                  <a:t> a is </a:t>
                </a:r>
                <a:r>
                  <a:rPr lang="en-US" sz="2400" dirty="0">
                    <a:solidFill>
                      <a:srgbClr val="FF0000"/>
                    </a:solidFill>
                  </a:rPr>
                  <a:t>hard</a:t>
                </a:r>
                <a:endParaRPr lang="en-US" sz="2400" baseline="-25000" dirty="0">
                  <a:solidFill>
                    <a:srgbClr val="FF0000"/>
                  </a:solidFill>
                </a:endParaRPr>
              </a:p>
              <a:p>
                <a:pPr marL="342900" indent="-342900">
                  <a:buFont typeface="Arial" charset="0"/>
                  <a:buChar char="•"/>
                </a:pPr>
                <a:endParaRPr lang="en-US" sz="2400" baseline="-25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5102" y="1797894"/>
                <a:ext cx="11529182" cy="1446550"/>
              </a:xfrm>
              <a:prstGeom prst="rect">
                <a:avLst/>
              </a:prstGeom>
              <a:blipFill>
                <a:blip r:embed="rId4"/>
                <a:stretch>
                  <a:fillRect l="-661" t="-3509"/>
                </a:stretch>
              </a:blipFill>
            </p:spPr>
            <p:txBody>
              <a:bodyPr/>
              <a:lstStyle/>
              <a:p>
                <a:r>
                  <a:rPr lang="en-US">
                    <a:noFill/>
                  </a:rPr>
                  <a:t> </a:t>
                </a:r>
              </a:p>
            </p:txBody>
          </p:sp>
        </mc:Fallback>
      </mc:AlternateContent>
      <p:grpSp>
        <p:nvGrpSpPr>
          <p:cNvPr id="21" name="Group 20"/>
          <p:cNvGrpSpPr/>
          <p:nvPr/>
        </p:nvGrpSpPr>
        <p:grpSpPr>
          <a:xfrm>
            <a:off x="5241136" y="3523007"/>
            <a:ext cx="4582537" cy="1202987"/>
            <a:chOff x="5241136" y="3751607"/>
            <a:chExt cx="4582537" cy="1202987"/>
          </a:xfrm>
        </p:grpSpPr>
        <mc:AlternateContent xmlns:mc="http://schemas.openxmlformats.org/markup-compatibility/2006" xmlns:a14="http://schemas.microsoft.com/office/drawing/2010/main">
          <mc:Choice Requires="a14">
            <p:sp>
              <p:nvSpPr>
                <p:cNvPr id="13" name="TextBox 12"/>
                <p:cNvSpPr txBox="1"/>
                <p:nvPr/>
              </p:nvSpPr>
              <p:spPr>
                <a:xfrm>
                  <a:off x="5241136" y="4123597"/>
                  <a:ext cx="4582537" cy="830997"/>
                </a:xfrm>
                <a:prstGeom prst="rect">
                  <a:avLst/>
                </a:prstGeom>
                <a:noFill/>
                <a:ln>
                  <a:solidFill>
                    <a:schemeClr val="tx1">
                      <a:lumMod val="75000"/>
                      <a:lumOff val="25000"/>
                    </a:schemeClr>
                  </a:solidFill>
                </a:ln>
              </p:spPr>
              <p:txBody>
                <a:bodyPr wrap="none" rtlCol="0">
                  <a:spAutoFit/>
                </a:bodyPr>
                <a:lstStyle/>
                <a:p>
                  <a:r>
                    <a:rPr lang="en-US" sz="2400" dirty="0"/>
                    <a:t>ADD: [a]</a:t>
                  </a:r>
                  <a:r>
                    <a:rPr lang="en-US" sz="2400" baseline="-25000" dirty="0"/>
                    <a:t>i</a:t>
                  </a:r>
                  <a:r>
                    <a:rPr lang="en-US" sz="2400" dirty="0"/>
                    <a:t> + [b]</a:t>
                  </a:r>
                  <a:r>
                    <a:rPr lang="en-US" sz="2400" baseline="-25000" dirty="0"/>
                    <a:t>i</a:t>
                  </a:r>
                  <a:r>
                    <a:rPr lang="en-US" sz="2400" dirty="0"/>
                    <a:t> </a:t>
                  </a:r>
                  <a14:m>
                    <m:oMath xmlns:m="http://schemas.openxmlformats.org/officeDocument/2006/math">
                      <m:r>
                        <a:rPr lang="en-US" sz="2400" i="1" dirty="0" smtClean="0">
                          <a:latin typeface="Cambria Math" charset="0"/>
                        </a:rPr>
                        <m:t>→ </m:t>
                      </m:r>
                    </m:oMath>
                  </a14:m>
                  <a:r>
                    <a:rPr lang="en-US" sz="2400" dirty="0"/>
                    <a:t>[</a:t>
                  </a:r>
                  <a:r>
                    <a:rPr lang="en-US" sz="2400" dirty="0" err="1"/>
                    <a:t>a+b</a:t>
                  </a:r>
                  <a:r>
                    <a:rPr lang="en-US" sz="2400" dirty="0"/>
                    <a:t>]</a:t>
                  </a:r>
                  <a:r>
                    <a:rPr lang="en-US" sz="2400" baseline="-25000" dirty="0"/>
                    <a:t>i</a:t>
                  </a:r>
                </a:p>
                <a:p>
                  <a:r>
                    <a:rPr lang="en-US" sz="2400" dirty="0"/>
                    <a:t>MULT: [a]</a:t>
                  </a:r>
                  <a:r>
                    <a:rPr lang="en-US" sz="2400" baseline="-25000" dirty="0"/>
                    <a:t>i</a:t>
                  </a:r>
                  <a14:m>
                    <m:oMath xmlns:m="http://schemas.openxmlformats.org/officeDocument/2006/math">
                      <m:r>
                        <a:rPr lang="en-US" sz="2400" i="1" dirty="0" smtClean="0">
                          <a:latin typeface="Cambria Math" charset="0"/>
                        </a:rPr>
                        <m:t>⋅</m:t>
                      </m:r>
                    </m:oMath>
                  </a14:m>
                  <a:r>
                    <a:rPr lang="en-US" sz="2400" dirty="0"/>
                    <a:t>[b]</a:t>
                  </a:r>
                  <a:r>
                    <a:rPr lang="en-US" sz="2400" baseline="-25000" dirty="0"/>
                    <a:t>j</a:t>
                  </a:r>
                  <a:r>
                    <a:rPr lang="en-US" sz="2400" dirty="0"/>
                    <a:t> </a:t>
                  </a:r>
                  <a14:m>
                    <m:oMath xmlns:m="http://schemas.openxmlformats.org/officeDocument/2006/math">
                      <m:r>
                        <a:rPr lang="en-US" sz="2400" i="1" dirty="0">
                          <a:latin typeface="Cambria Math" charset="0"/>
                        </a:rPr>
                        <m:t>→</m:t>
                      </m:r>
                    </m:oMath>
                  </a14:m>
                  <a:r>
                    <a:rPr lang="en-US" sz="2400" dirty="0"/>
                    <a:t>[ab]</a:t>
                  </a:r>
                  <a:r>
                    <a:rPr lang="en-US" sz="2400" baseline="-25000" dirty="0" err="1"/>
                    <a:t>i+j</a:t>
                  </a:r>
                  <a:r>
                    <a:rPr lang="en-US" sz="2400" dirty="0"/>
                    <a:t> (</a:t>
                  </a:r>
                  <a:r>
                    <a:rPr lang="en-US" sz="2400" dirty="0" err="1"/>
                    <a:t>i</a:t>
                  </a:r>
                  <a14:m>
                    <m:oMath xmlns:m="http://schemas.openxmlformats.org/officeDocument/2006/math">
                      <m:r>
                        <a:rPr lang="en-US" sz="2400" i="1" dirty="0" smtClean="0">
                          <a:latin typeface="Cambria Math" charset="0"/>
                        </a:rPr>
                        <m:t>≠</m:t>
                      </m:r>
                    </m:oMath>
                  </a14:m>
                  <a:r>
                    <a:rPr lang="en-US" sz="2400" dirty="0"/>
                    <a:t> j; </a:t>
                  </a:r>
                  <a:r>
                    <a:rPr lang="en-US" sz="2400" dirty="0" err="1"/>
                    <a:t>i+j</a:t>
                  </a:r>
                  <a:r>
                    <a:rPr lang="en-US" sz="2400" dirty="0"/>
                    <a:t> </a:t>
                  </a:r>
                  <a14:m>
                    <m:oMath xmlns:m="http://schemas.openxmlformats.org/officeDocument/2006/math">
                      <m:r>
                        <a:rPr lang="en-US" sz="2400" i="1" dirty="0" smtClean="0">
                          <a:latin typeface="Cambria Math" charset="0"/>
                        </a:rPr>
                        <m:t>≤</m:t>
                      </m:r>
                    </m:oMath>
                  </a14:m>
                  <a:r>
                    <a:rPr lang="en-US" sz="2400" dirty="0"/>
                    <a:t> k)</a:t>
                  </a:r>
                </a:p>
              </p:txBody>
            </p:sp>
          </mc:Choice>
          <mc:Fallback xmlns="">
            <p:sp>
              <p:nvSpPr>
                <p:cNvPr id="13" name="TextBox 12"/>
                <p:cNvSpPr txBox="1">
                  <a:spLocks noRot="1" noChangeAspect="1" noMove="1" noResize="1" noEditPoints="1" noAdjustHandles="1" noChangeArrowheads="1" noChangeShapeType="1" noTextEdit="1"/>
                </p:cNvSpPr>
                <p:nvPr/>
              </p:nvSpPr>
              <p:spPr>
                <a:xfrm>
                  <a:off x="5241136" y="4123597"/>
                  <a:ext cx="4582537" cy="830997"/>
                </a:xfrm>
                <a:prstGeom prst="rect">
                  <a:avLst/>
                </a:prstGeom>
                <a:blipFill rotWithShape="0">
                  <a:blip r:embed="rId5"/>
                  <a:stretch>
                    <a:fillRect l="-1992" t="-56522" r="-1062" b="-27536"/>
                  </a:stretch>
                </a:blipFill>
                <a:ln>
                  <a:solidFill>
                    <a:schemeClr val="tx1">
                      <a:lumMod val="75000"/>
                      <a:lumOff val="25000"/>
                    </a:schemeClr>
                  </a:solidFill>
                </a:ln>
              </p:spPr>
              <p:txBody>
                <a:bodyPr/>
                <a:lstStyle/>
                <a:p>
                  <a:r>
                    <a:rPr lang="en-US">
                      <a:noFill/>
                    </a:rPr>
                    <a:t> </a:t>
                  </a:r>
                </a:p>
              </p:txBody>
            </p:sp>
          </mc:Fallback>
        </mc:AlternateContent>
        <p:sp>
          <p:nvSpPr>
            <p:cNvPr id="15" name="TextBox 14"/>
            <p:cNvSpPr txBox="1"/>
            <p:nvPr/>
          </p:nvSpPr>
          <p:spPr>
            <a:xfrm>
              <a:off x="6850833" y="3751607"/>
              <a:ext cx="1709827"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Multi-linear ops</a:t>
              </a:r>
            </a:p>
          </p:txBody>
        </p:sp>
      </p:grpSp>
      <p:grpSp>
        <p:nvGrpSpPr>
          <p:cNvPr id="20" name="Group 19"/>
          <p:cNvGrpSpPr/>
          <p:nvPr/>
        </p:nvGrpSpPr>
        <p:grpSpPr>
          <a:xfrm>
            <a:off x="803913" y="3506081"/>
            <a:ext cx="3768087" cy="1203771"/>
            <a:chOff x="803913" y="3747381"/>
            <a:chExt cx="3488687" cy="1203771"/>
          </a:xfrm>
        </p:grpSpPr>
        <mc:AlternateContent xmlns:mc="http://schemas.openxmlformats.org/markup-compatibility/2006" xmlns:a14="http://schemas.microsoft.com/office/drawing/2010/main">
          <mc:Choice Requires="a14">
            <p:sp>
              <p:nvSpPr>
                <p:cNvPr id="10" name="TextBox 9"/>
                <p:cNvSpPr txBox="1"/>
                <p:nvPr/>
              </p:nvSpPr>
              <p:spPr>
                <a:xfrm>
                  <a:off x="803913" y="4120155"/>
                  <a:ext cx="3488687" cy="830997"/>
                </a:xfrm>
                <a:prstGeom prst="rect">
                  <a:avLst/>
                </a:prstGeom>
                <a:noFill/>
                <a:ln>
                  <a:solidFill>
                    <a:schemeClr val="tx1">
                      <a:lumMod val="75000"/>
                      <a:lumOff val="25000"/>
                    </a:schemeClr>
                  </a:solidFill>
                </a:ln>
              </p:spPr>
              <p:txBody>
                <a:bodyPr wrap="square" rtlCol="0">
                  <a:spAutoFit/>
                </a:bodyPr>
                <a:lstStyle/>
                <a:p>
                  <a:r>
                    <a:rPr lang="en-US" sz="2400" dirty="0"/>
                    <a:t>Encode x </a:t>
                  </a:r>
                  <a14:m>
                    <m:oMath xmlns:m="http://schemas.openxmlformats.org/officeDocument/2006/math">
                      <m:r>
                        <a:rPr lang="en-US" sz="2400" i="1" dirty="0">
                          <a:latin typeface="Cambria Math" charset="0"/>
                        </a:rPr>
                        <m:t>∈</m:t>
                      </m:r>
                    </m:oMath>
                  </a14:m>
                  <a:r>
                    <a:rPr lang="en-US" sz="2400" dirty="0"/>
                    <a:t> </a:t>
                  </a:r>
                  <a14:m>
                    <m:oMath xmlns:m="http://schemas.openxmlformats.org/officeDocument/2006/math">
                      <m:r>
                        <a:rPr lang="en-US" sz="2400" b="1" i="1" dirty="0">
                          <a:latin typeface="Cambria Math" charset="0"/>
                        </a:rPr>
                        <m:t>ℤ</m:t>
                      </m:r>
                    </m:oMath>
                  </a14:m>
                  <a:r>
                    <a:rPr lang="en-US" sz="2400" baseline="-25000" dirty="0"/>
                    <a:t>p</a:t>
                  </a:r>
                  <a:r>
                    <a:rPr lang="en-US" sz="2400" dirty="0"/>
                    <a:t> </a:t>
                  </a:r>
                  <a:r>
                    <a:rPr lang="en-US" sz="2400" dirty="0">
                      <a:ea typeface="Bauhaus 93" charset="0"/>
                      <a:cs typeface="Bauhaus 93" charset="0"/>
                    </a:rPr>
                    <a:t>at level </a:t>
                  </a:r>
                  <a:r>
                    <a:rPr lang="en-US" sz="2400" dirty="0" err="1">
                      <a:ea typeface="Bauhaus 93" charset="0"/>
                      <a:cs typeface="Bauhaus 93" charset="0"/>
                    </a:rPr>
                    <a:t>i</a:t>
                  </a:r>
                  <a:r>
                    <a:rPr lang="en-US" sz="2400" dirty="0">
                      <a:ea typeface="Bauhaus 93" charset="0"/>
                      <a:cs typeface="Bauhaus 93" charset="0"/>
                    </a:rPr>
                    <a:t>:</a:t>
                  </a:r>
                  <a:r>
                    <a:rPr lang="en-US" sz="2400" b="1" dirty="0">
                      <a:ea typeface="Bauhaus 93" charset="0"/>
                      <a:cs typeface="Bauhaus 93" charset="0"/>
                    </a:rPr>
                    <a:t> </a:t>
                  </a:r>
                </a:p>
                <a:p>
                  <a:r>
                    <a:rPr lang="en-US" sz="2400" dirty="0"/>
                    <a:t>a</a:t>
                  </a:r>
                  <a14:m>
                    <m:oMath xmlns:m="http://schemas.openxmlformats.org/officeDocument/2006/math">
                      <m:r>
                        <a:rPr lang="en-US" sz="2400" dirty="0">
                          <a:latin typeface="Cambria Math" charset="0"/>
                        </a:rPr>
                        <m:t> </m:t>
                      </m:r>
                      <m:r>
                        <a:rPr lang="en-US" sz="2400" i="1" dirty="0">
                          <a:latin typeface="Cambria Math" charset="0"/>
                        </a:rPr>
                        <m:t>← </m:t>
                      </m:r>
                    </m:oMath>
                  </a14:m>
                  <a:r>
                    <a:rPr lang="en-US" sz="2400" dirty="0"/>
                    <a:t>Samp(p,x); </a:t>
                  </a:r>
                  <a:r>
                    <a:rPr lang="en-US" sz="2400" dirty="0">
                      <a:ea typeface="Bauhaus 93" charset="0"/>
                      <a:cs typeface="Bauhaus 93" charset="0"/>
                    </a:rPr>
                    <a:t>Output [a]</a:t>
                  </a:r>
                  <a:r>
                    <a:rPr lang="en-US" sz="2400" baseline="-25000" dirty="0">
                      <a:ea typeface="Bauhaus 93" charset="0"/>
                      <a:cs typeface="Bauhaus 93" charset="0"/>
                    </a:rPr>
                    <a:t>i</a:t>
                  </a:r>
                  <a:endParaRPr lang="en-US" sz="2400" dirty="0">
                    <a:ea typeface="Bauhaus 93" charset="0"/>
                    <a:cs typeface="Bauhaus 93"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03913" y="4120155"/>
                  <a:ext cx="3488687" cy="830997"/>
                </a:xfrm>
                <a:prstGeom prst="rect">
                  <a:avLst/>
                </a:prstGeom>
                <a:blipFill>
                  <a:blip r:embed="rId6"/>
                  <a:stretch>
                    <a:fillRect l="-2341" t="-2941" b="-11765"/>
                  </a:stretch>
                </a:blipFill>
                <a:ln>
                  <a:solidFill>
                    <a:schemeClr val="tx1">
                      <a:lumMod val="75000"/>
                      <a:lumOff val="25000"/>
                    </a:schemeClr>
                  </a:solidFill>
                </a:ln>
              </p:spPr>
              <p:txBody>
                <a:bodyPr/>
                <a:lstStyle/>
                <a:p>
                  <a:r>
                    <a:rPr lang="en-US">
                      <a:noFill/>
                    </a:rPr>
                    <a:t> </a:t>
                  </a:r>
                </a:p>
              </p:txBody>
            </p:sp>
          </mc:Fallback>
        </mc:AlternateContent>
        <p:sp>
          <p:nvSpPr>
            <p:cNvPr id="18" name="TextBox 17"/>
            <p:cNvSpPr txBox="1"/>
            <p:nvPr/>
          </p:nvSpPr>
          <p:spPr>
            <a:xfrm>
              <a:off x="1506239" y="3747381"/>
              <a:ext cx="1775551"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Private Encoding</a:t>
              </a:r>
            </a:p>
          </p:txBody>
        </p:sp>
      </p:grpSp>
      <p:grpSp>
        <p:nvGrpSpPr>
          <p:cNvPr id="17" name="Group 16"/>
          <p:cNvGrpSpPr/>
          <p:nvPr/>
        </p:nvGrpSpPr>
        <p:grpSpPr>
          <a:xfrm>
            <a:off x="288804" y="5018186"/>
            <a:ext cx="4701223" cy="834969"/>
            <a:chOff x="2839597" y="5250207"/>
            <a:chExt cx="4701223" cy="834969"/>
          </a:xfrm>
        </p:grpSpPr>
        <mc:AlternateContent xmlns:mc="http://schemas.openxmlformats.org/markup-compatibility/2006" xmlns:a14="http://schemas.microsoft.com/office/drawing/2010/main">
          <mc:Choice Requires="a14">
            <p:sp>
              <p:nvSpPr>
                <p:cNvPr id="23" name="TextBox 22"/>
                <p:cNvSpPr txBox="1"/>
                <p:nvPr/>
              </p:nvSpPr>
              <p:spPr>
                <a:xfrm>
                  <a:off x="2839597" y="5623511"/>
                  <a:ext cx="4701223" cy="461665"/>
                </a:xfrm>
                <a:prstGeom prst="rect">
                  <a:avLst/>
                </a:prstGeom>
                <a:noFill/>
                <a:ln>
                  <a:solidFill>
                    <a:schemeClr val="tx1">
                      <a:lumMod val="75000"/>
                      <a:lumOff val="25000"/>
                    </a:schemeClr>
                  </a:solidFill>
                </a:ln>
              </p:spPr>
              <p:txBody>
                <a:bodyPr wrap="none" rtlCol="0">
                  <a:spAutoFit/>
                </a:bodyPr>
                <a:lstStyle/>
                <a:p>
                  <a:r>
                    <a:rPr lang="en-US" sz="2400" dirty="0"/>
                    <a:t>ZTEST([a]</a:t>
                  </a:r>
                  <a:r>
                    <a:rPr lang="en-US" sz="2400" baseline="-25000" dirty="0"/>
                    <a:t>k</a:t>
                  </a:r>
                  <a:r>
                    <a:rPr lang="en-US" sz="2400" dirty="0"/>
                    <a:t>) returns </a:t>
                  </a:r>
                  <a:r>
                    <a:rPr lang="en-US" sz="2400" dirty="0">
                      <a:solidFill>
                        <a:srgbClr val="FF0000"/>
                      </a:solidFill>
                    </a:rPr>
                    <a:t>r</a:t>
                  </a:r>
                  <a:r>
                    <a:rPr lang="en-US" sz="2400" dirty="0"/>
                    <a:t> </a:t>
                  </a:r>
                  <a:r>
                    <a:rPr lang="en-US" sz="2400" dirty="0" err="1"/>
                    <a:t>iff</a:t>
                  </a:r>
                  <a:r>
                    <a:rPr lang="en-US" sz="2400" dirty="0"/>
                    <a:t> a =</a:t>
                  </a:r>
                  <a:r>
                    <a:rPr lang="en-US" sz="2400" dirty="0" err="1">
                      <a:solidFill>
                        <a:srgbClr val="FF0000"/>
                      </a:solidFill>
                    </a:rPr>
                    <a:t>r</a:t>
                  </a:r>
                  <a:r>
                    <a:rPr lang="en-US" sz="2400" dirty="0" err="1"/>
                    <a:t>p</a:t>
                  </a:r>
                  <a:r>
                    <a:rPr lang="en-US" sz="2400" dirty="0"/>
                    <a:t>; </a:t>
                  </a:r>
                  <a14:m>
                    <m:oMath xmlns:m="http://schemas.openxmlformats.org/officeDocument/2006/math">
                      <m:r>
                        <a:rPr lang="en-US" sz="2400" i="1" dirty="0" smtClean="0">
                          <a:latin typeface="Cambria Math" charset="0"/>
                        </a:rPr>
                        <m:t>⊥ </m:t>
                      </m:r>
                    </m:oMath>
                  </a14:m>
                  <a:r>
                    <a:rPr lang="en-US" sz="2400" dirty="0" err="1"/>
                    <a:t>o.w</a:t>
                  </a:r>
                  <a:r>
                    <a:rPr lang="en-US" sz="2400"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2839597" y="5623511"/>
                  <a:ext cx="4701223" cy="461665"/>
                </a:xfrm>
                <a:prstGeom prst="rect">
                  <a:avLst/>
                </a:prstGeom>
                <a:blipFill rotWithShape="0">
                  <a:blip r:embed="rId8"/>
                  <a:stretch>
                    <a:fillRect l="-1809" t="-98718" b="-125641"/>
                  </a:stretch>
                </a:blipFill>
                <a:ln>
                  <a:solidFill>
                    <a:schemeClr val="tx1">
                      <a:lumMod val="75000"/>
                      <a:lumOff val="25000"/>
                    </a:schemeClr>
                  </a:solidFill>
                </a:ln>
              </p:spPr>
              <p:txBody>
                <a:bodyPr/>
                <a:lstStyle/>
                <a:p>
                  <a:r>
                    <a:rPr lang="en-US">
                      <a:noFill/>
                    </a:rPr>
                    <a:t> </a:t>
                  </a:r>
                </a:p>
              </p:txBody>
            </p:sp>
          </mc:Fallback>
        </mc:AlternateContent>
        <p:sp>
          <p:nvSpPr>
            <p:cNvPr id="25" name="TextBox 24"/>
            <p:cNvSpPr txBox="1"/>
            <p:nvPr/>
          </p:nvSpPr>
          <p:spPr>
            <a:xfrm>
              <a:off x="4107633" y="5250207"/>
              <a:ext cx="1094852" cy="369332"/>
            </a:xfrm>
            <a:prstGeom prst="rect">
              <a:avLst/>
            </a:prstGeom>
            <a:noFill/>
            <a:ln>
              <a:solidFill>
                <a:schemeClr val="tx1">
                  <a:lumMod val="75000"/>
                  <a:lumOff val="25000"/>
                </a:schemeClr>
              </a:solidFill>
            </a:ln>
          </p:spPr>
          <p:txBody>
            <a:bodyPr wrap="none" rtlCol="0">
              <a:spAutoFit/>
            </a:bodyPr>
            <a:lstStyle/>
            <a:p>
              <a:r>
                <a:rPr lang="en-US" b="1" dirty="0">
                  <a:solidFill>
                    <a:srgbClr val="002060"/>
                  </a:solidFill>
                </a:rPr>
                <a:t>Zero-test </a:t>
              </a:r>
            </a:p>
          </p:txBody>
        </p:sp>
      </p:grpSp>
      <p:sp>
        <p:nvSpPr>
          <p:cNvPr id="16" name="TextBox 15"/>
          <p:cNvSpPr txBox="1"/>
          <p:nvPr/>
        </p:nvSpPr>
        <p:spPr>
          <a:xfrm>
            <a:off x="-306507" y="246017"/>
            <a:ext cx="12498507" cy="707886"/>
          </a:xfrm>
          <a:prstGeom prst="rect">
            <a:avLst/>
          </a:prstGeom>
          <a:noFill/>
        </p:spPr>
        <p:txBody>
          <a:bodyPr wrap="square" rtlCol="0">
            <a:spAutoFit/>
          </a:bodyPr>
          <a:lstStyle/>
          <a:p>
            <a:pPr algn="ctr"/>
            <a:r>
              <a:rPr lang="en-US" sz="4000" dirty="0">
                <a:latin typeface="+mj-lt"/>
              </a:rPr>
              <a:t>Composite Order </a:t>
            </a:r>
            <a:r>
              <a:rPr lang="en-US" sz="4000" dirty="0" err="1">
                <a:latin typeface="+mj-lt"/>
              </a:rPr>
              <a:t>MMaps</a:t>
            </a:r>
            <a:r>
              <a:rPr lang="en-US" sz="4000" dirty="0">
                <a:latin typeface="+mj-lt"/>
              </a:rPr>
              <a:t> (Abstractly)</a:t>
            </a:r>
            <a:endParaRPr lang="en-US" sz="2400" dirty="0">
              <a:latin typeface="+mj-lt"/>
            </a:endParaRPr>
          </a:p>
        </p:txBody>
      </p:sp>
      <mc:AlternateContent xmlns:mc="http://schemas.openxmlformats.org/markup-compatibility/2006" xmlns:a14="http://schemas.microsoft.com/office/drawing/2010/main">
        <mc:Choice Requires="a14">
          <p:sp>
            <p:nvSpPr>
              <p:cNvPr id="34" name="TextBox 33"/>
              <p:cNvSpPr txBox="1"/>
              <p:nvPr/>
            </p:nvSpPr>
            <p:spPr>
              <a:xfrm>
                <a:off x="5630601" y="5206823"/>
                <a:ext cx="5140318" cy="830997"/>
              </a:xfrm>
              <a:prstGeom prst="rect">
                <a:avLst/>
              </a:prstGeom>
              <a:solidFill>
                <a:srgbClr val="FFFF00"/>
              </a:solidFill>
              <a:ln w="34925">
                <a:solidFill>
                  <a:srgbClr val="FF0000"/>
                </a:solidFill>
                <a:prstDash val="dash"/>
              </a:ln>
            </p:spPr>
            <p:txBody>
              <a:bodyPr wrap="none" rtlCol="0">
                <a:spAutoFit/>
              </a:bodyPr>
              <a:lstStyle/>
              <a:p>
                <a:pPr marL="342900" indent="-342900">
                  <a:buAutoNum type="arabicPeriod"/>
                </a:pPr>
                <a:r>
                  <a:rPr lang="en-US" sz="2400" dirty="0">
                    <a:solidFill>
                      <a:schemeClr val="tx1"/>
                    </a:solidFill>
                  </a:rPr>
                  <a:t>Homomorphic Computation over </a:t>
                </a:r>
                <a14:m>
                  <m:oMath xmlns:m="http://schemas.openxmlformats.org/officeDocument/2006/math">
                    <m:r>
                      <a:rPr lang="en-US" sz="2400" b="1" i="1" dirty="0" smtClean="0">
                        <a:solidFill>
                          <a:schemeClr val="tx1"/>
                        </a:solidFill>
                        <a:latin typeface="Cambria Math" charset="0"/>
                      </a:rPr>
                      <m:t>ℤ</m:t>
                    </m:r>
                  </m:oMath>
                </a14:m>
                <a:r>
                  <a:rPr lang="en-US" sz="2400" baseline="-25000" dirty="0">
                    <a:solidFill>
                      <a:schemeClr val="tx1"/>
                    </a:solidFill>
                  </a:rPr>
                  <a:t>p </a:t>
                </a:r>
                <a:r>
                  <a:rPr lang="en-US" sz="2400" dirty="0">
                    <a:solidFill>
                      <a:schemeClr val="tx1"/>
                    </a:solidFill>
                  </a:rPr>
                  <a:t> </a:t>
                </a:r>
              </a:p>
              <a:p>
                <a:pPr marL="342900" indent="-342900">
                  <a:buAutoNum type="arabicPeriod"/>
                </a:pPr>
                <a:r>
                  <a:rPr lang="en-US" sz="2400" dirty="0">
                    <a:solidFill>
                      <a:schemeClr val="tx1"/>
                    </a:solidFill>
                  </a:rPr>
                  <a:t>ZTEST</a:t>
                </a:r>
                <a:r>
                  <a:rPr lang="en-US" sz="2400" baseline="-25000" dirty="0">
                    <a:solidFill>
                      <a:schemeClr val="tx1"/>
                    </a:solidFill>
                  </a:rPr>
                  <a:t> </a:t>
                </a:r>
                <a:r>
                  <a:rPr lang="en-US" sz="2400" dirty="0">
                    <a:solidFill>
                      <a:schemeClr val="tx1"/>
                    </a:solidFill>
                  </a:rPr>
                  <a:t> detects encodings of 0 mod p </a:t>
                </a:r>
              </a:p>
            </p:txBody>
          </p:sp>
        </mc:Choice>
        <mc:Fallback xmlns="">
          <p:sp>
            <p:nvSpPr>
              <p:cNvPr id="34" name="TextBox 33"/>
              <p:cNvSpPr txBox="1">
                <a:spLocks noRot="1" noChangeAspect="1" noMove="1" noResize="1" noEditPoints="1" noAdjustHandles="1" noChangeArrowheads="1" noChangeShapeType="1" noTextEdit="1"/>
              </p:cNvSpPr>
              <p:nvPr/>
            </p:nvSpPr>
            <p:spPr>
              <a:xfrm>
                <a:off x="5630601" y="5206823"/>
                <a:ext cx="5140318" cy="830997"/>
              </a:xfrm>
              <a:prstGeom prst="rect">
                <a:avLst/>
              </a:prstGeom>
              <a:blipFill rotWithShape="0">
                <a:blip r:embed="rId9"/>
                <a:stretch>
                  <a:fillRect l="-1531" t="-4225" b="-14085"/>
                </a:stretch>
              </a:blipFill>
              <a:ln w="34925">
                <a:solidFill>
                  <a:srgbClr val="FF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993F494D-0BF9-5648-B1BC-8AA20C702676}"/>
                  </a:ext>
                </a:extLst>
              </p:cNvPr>
              <p:cNvSpPr txBox="1"/>
              <p:nvPr/>
            </p:nvSpPr>
            <p:spPr>
              <a:xfrm>
                <a:off x="6954548" y="1293696"/>
                <a:ext cx="4514634" cy="492443"/>
              </a:xfrm>
              <a:prstGeom prst="rect">
                <a:avLst/>
              </a:prstGeom>
              <a:noFill/>
              <a:ln>
                <a:solidFill>
                  <a:schemeClr val="tx1">
                    <a:lumMod val="75000"/>
                    <a:lumOff val="25000"/>
                  </a:schemeClr>
                </a:solidFill>
              </a:ln>
            </p:spPr>
            <p:txBody>
              <a:bodyPr wrap="none" rtlCol="0">
                <a:spAutoFit/>
              </a:bodyPr>
              <a:lstStyle/>
              <a:p>
                <a:r>
                  <a:rPr lang="en-US" sz="2600" dirty="0"/>
                  <a:t>In </a:t>
                </a:r>
                <a14:m>
                  <m:oMath xmlns:m="http://schemas.openxmlformats.org/officeDocument/2006/math">
                    <m:r>
                      <a:rPr lang="el-GR" sz="2600" b="1" i="1" dirty="0">
                        <a:solidFill>
                          <a:srgbClr val="FF0000"/>
                        </a:solidFill>
                        <a:latin typeface="Cambria Math" charset="0"/>
                        <a:ea typeface="Cambria Math" charset="0"/>
                        <a:cs typeface="Cambria Math" charset="0"/>
                      </a:rPr>
                      <m:t>ℤ</m:t>
                    </m:r>
                    <m:r>
                      <m:rPr>
                        <m:sty m:val="p"/>
                      </m:rPr>
                      <a:rPr lang="en-US" sz="2600" baseline="-25000" dirty="0">
                        <a:solidFill>
                          <a:srgbClr val="FF0000"/>
                        </a:solidFill>
                        <a:latin typeface="Cambria Math" panose="02040503050406030204" pitchFamily="18" charset="0"/>
                        <a:ea typeface="Cambria Math" charset="0"/>
                        <a:cs typeface="Cambria Math" charset="0"/>
                      </a:rPr>
                      <m:t>p</m:t>
                    </m:r>
                    <m:r>
                      <a:rPr lang="en-US" sz="2600" i="1" baseline="-25000" dirty="0">
                        <a:solidFill>
                          <a:srgbClr val="FF0000"/>
                        </a:solidFill>
                        <a:latin typeface="Cambria Math" panose="02040503050406030204" pitchFamily="18" charset="0"/>
                        <a:ea typeface="Cambria Math" charset="0"/>
                        <a:cs typeface="Cambria Math" charset="0"/>
                      </a:rPr>
                      <m:t> </m:t>
                    </m:r>
                    <m:r>
                      <a:rPr lang="en-US" sz="2600" b="1" i="1" dirty="0" smtClean="0">
                        <a:solidFill>
                          <a:srgbClr val="FF0000"/>
                        </a:solidFill>
                        <a:latin typeface="Cambria Math" panose="02040503050406030204" pitchFamily="18" charset="0"/>
                        <a:ea typeface="Cambria Math" charset="0"/>
                        <a:cs typeface="Cambria Math" charset="0"/>
                      </a:rPr>
                      <m:t>=</m:t>
                    </m:r>
                    <m:r>
                      <a:rPr lang="en-US" sz="2600" b="1" i="1" baseline="-25000" dirty="0" smtClean="0">
                        <a:solidFill>
                          <a:srgbClr val="FF0000"/>
                        </a:solidFill>
                        <a:latin typeface="Cambria Math" panose="02040503050406030204" pitchFamily="18" charset="0"/>
                        <a:ea typeface="Cambria Math" charset="0"/>
                        <a:cs typeface="Cambria Math" charset="0"/>
                      </a:rPr>
                      <m:t> </m:t>
                    </m:r>
                    <m:r>
                      <a:rPr lang="el-GR" sz="2600" b="1" i="1" dirty="0" smtClean="0">
                        <a:solidFill>
                          <a:srgbClr val="FF0000"/>
                        </a:solidFill>
                        <a:latin typeface="Cambria Math" charset="0"/>
                        <a:ea typeface="Cambria Math" charset="0"/>
                        <a:cs typeface="Cambria Math" charset="0"/>
                      </a:rPr>
                      <m:t>ℤ</m:t>
                    </m:r>
                    <m:r>
                      <m:rPr>
                        <m:sty m:val="p"/>
                      </m:rPr>
                      <a:rPr lang="en-US" sz="2600" b="0" i="0" baseline="-25000" dirty="0" smtClean="0">
                        <a:solidFill>
                          <a:srgbClr val="FF0000"/>
                        </a:solidFill>
                        <a:latin typeface="Cambria Math" panose="02040503050406030204" pitchFamily="18" charset="0"/>
                        <a:ea typeface="Cambria Math" charset="0"/>
                        <a:cs typeface="Cambria Math" charset="0"/>
                      </a:rPr>
                      <m:t>p</m:t>
                    </m:r>
                    <m:r>
                      <a:rPr lang="en-US" sz="2600" b="0" i="0" baseline="-25000" dirty="0" smtClean="0">
                        <a:solidFill>
                          <a:srgbClr val="FF0000"/>
                        </a:solidFill>
                        <a:latin typeface="Cambria Math" panose="02040503050406030204" pitchFamily="18" charset="0"/>
                        <a:ea typeface="Cambria Math" charset="0"/>
                        <a:cs typeface="Cambria Math" charset="0"/>
                      </a:rPr>
                      <m:t>1</m:t>
                    </m:r>
                  </m:oMath>
                </a14:m>
                <a:r>
                  <a:rPr lang="en-US" sz="2600" dirty="0">
                    <a:solidFill>
                      <a:srgbClr val="FF0000"/>
                    </a:solidFill>
                  </a:rPr>
                  <a:t> </a:t>
                </a:r>
                <a:r>
                  <a:rPr lang="en-US" sz="2600" b="0" i="0" dirty="0">
                    <a:solidFill>
                      <a:srgbClr val="FF0000"/>
                    </a:solidFill>
                    <a:latin typeface="+mj-lt"/>
                    <a:ea typeface="Cambria Math" charset="0"/>
                    <a:cs typeface="Cambria Math" charset="0"/>
                  </a:rPr>
                  <a:t>× </a:t>
                </a:r>
                <a14:m>
                  <m:oMath xmlns:m="http://schemas.openxmlformats.org/officeDocument/2006/math">
                    <m:r>
                      <a:rPr lang="el-GR" sz="2600" b="1" i="1" dirty="0">
                        <a:solidFill>
                          <a:srgbClr val="FF0000"/>
                        </a:solidFill>
                        <a:latin typeface="Cambria Math" charset="0"/>
                        <a:ea typeface="Cambria Math" charset="0"/>
                        <a:cs typeface="Cambria Math" charset="0"/>
                      </a:rPr>
                      <m:t>ℤ</m:t>
                    </m:r>
                    <m:r>
                      <m:rPr>
                        <m:sty m:val="p"/>
                      </m:rPr>
                      <a:rPr lang="en-US" sz="2600" baseline="-25000" dirty="0">
                        <a:solidFill>
                          <a:srgbClr val="FF0000"/>
                        </a:solidFill>
                        <a:latin typeface="Cambria Math" panose="02040503050406030204" pitchFamily="18" charset="0"/>
                        <a:ea typeface="Cambria Math" charset="0"/>
                        <a:cs typeface="Cambria Math" charset="0"/>
                      </a:rPr>
                      <m:t>p</m:t>
                    </m:r>
                    <m:r>
                      <a:rPr lang="en-US" sz="2600" b="0" i="0" baseline="-25000" dirty="0" smtClean="0">
                        <a:solidFill>
                          <a:srgbClr val="FF0000"/>
                        </a:solidFill>
                        <a:latin typeface="Cambria Math" panose="02040503050406030204" pitchFamily="18" charset="0"/>
                        <a:ea typeface="Cambria Math" charset="0"/>
                        <a:cs typeface="Cambria Math" charset="0"/>
                      </a:rPr>
                      <m:t>2</m:t>
                    </m:r>
                    <m:r>
                      <a:rPr lang="en-US" sz="2600" i="1" dirty="0" smtClean="0">
                        <a:solidFill>
                          <a:srgbClr val="FF0000"/>
                        </a:solidFill>
                        <a:latin typeface="Cambria Math" panose="02040503050406030204" pitchFamily="18" charset="0"/>
                        <a:ea typeface="Bauhaus 93" charset="0"/>
                        <a:cs typeface="Bauhaus 93" charset="0"/>
                      </a:rPr>
                      <m:t>⋯</m:t>
                    </m:r>
                    <m:r>
                      <a:rPr lang="en-US" sz="2600" b="1" i="1" dirty="0" smtClean="0">
                        <a:solidFill>
                          <a:srgbClr val="FF0000"/>
                        </a:solidFill>
                        <a:latin typeface="Cambria Math" panose="02040503050406030204" pitchFamily="18" charset="0"/>
                        <a:ea typeface="Bauhaus 93" charset="0"/>
                        <a:cs typeface="Bauhaus 93" charset="0"/>
                      </a:rPr>
                      <m:t>× </m:t>
                    </m:r>
                    <m:r>
                      <a:rPr lang="el-GR" sz="2600" b="1" i="1" dirty="0">
                        <a:solidFill>
                          <a:srgbClr val="FF0000"/>
                        </a:solidFill>
                        <a:latin typeface="Cambria Math" charset="0"/>
                        <a:ea typeface="Cambria Math" charset="0"/>
                        <a:cs typeface="Cambria Math" charset="0"/>
                      </a:rPr>
                      <m:t>ℤ</m:t>
                    </m:r>
                    <m:r>
                      <m:rPr>
                        <m:sty m:val="p"/>
                      </m:rPr>
                      <a:rPr lang="en-US" sz="2600" baseline="-25000" dirty="0">
                        <a:solidFill>
                          <a:srgbClr val="FF0000"/>
                        </a:solidFill>
                        <a:latin typeface="Cambria Math" panose="02040503050406030204" pitchFamily="18" charset="0"/>
                        <a:ea typeface="Cambria Math" charset="0"/>
                        <a:cs typeface="Cambria Math" charset="0"/>
                      </a:rPr>
                      <m:t>p</m:t>
                    </m:r>
                    <m:r>
                      <m:rPr>
                        <m:sty m:val="p"/>
                      </m:rPr>
                      <a:rPr lang="en-US" sz="2600" b="0" i="0" baseline="-25000" dirty="0" smtClean="0">
                        <a:solidFill>
                          <a:srgbClr val="FF0000"/>
                        </a:solidFill>
                        <a:latin typeface="Cambria Math" panose="02040503050406030204" pitchFamily="18" charset="0"/>
                        <a:ea typeface="Cambria Math" charset="0"/>
                        <a:cs typeface="Cambria Math" charset="0"/>
                      </a:rPr>
                      <m:t>t</m:t>
                    </m:r>
                  </m:oMath>
                </a14:m>
                <a:r>
                  <a:rPr lang="en-US" sz="2600" dirty="0">
                    <a:solidFill>
                      <a:srgbClr val="FF0000"/>
                    </a:solidFill>
                    <a:latin typeface="Bauhaus 93" charset="0"/>
                    <a:ea typeface="Bauhaus 93" charset="0"/>
                    <a:cs typeface="Bauhaus 93" charset="0"/>
                  </a:rPr>
                  <a:t> </a:t>
                </a:r>
                <a:r>
                  <a:rPr lang="en-US" sz="2600" dirty="0">
                    <a:solidFill>
                      <a:srgbClr val="FF0000"/>
                    </a:solidFill>
                    <a:ea typeface="Bauhaus 93" charset="0"/>
                    <a:cs typeface="Bauhaus 93" charset="0"/>
                  </a:rPr>
                  <a:t>(CRT)</a:t>
                </a:r>
              </a:p>
            </p:txBody>
          </p:sp>
        </mc:Choice>
        <mc:Fallback xmlns="">
          <p:sp>
            <p:nvSpPr>
              <p:cNvPr id="19" name="TextBox 18">
                <a:extLst>
                  <a:ext uri="{FF2B5EF4-FFF2-40B4-BE49-F238E27FC236}">
                    <a16:creationId xmlns:a16="http://schemas.microsoft.com/office/drawing/2014/main" id="{993F494D-0BF9-5648-B1BC-8AA20C702676}"/>
                  </a:ext>
                </a:extLst>
              </p:cNvPr>
              <p:cNvSpPr txBox="1">
                <a:spLocks noRot="1" noChangeAspect="1" noMove="1" noResize="1" noEditPoints="1" noAdjustHandles="1" noChangeArrowheads="1" noChangeShapeType="1" noTextEdit="1"/>
              </p:cNvSpPr>
              <p:nvPr/>
            </p:nvSpPr>
            <p:spPr>
              <a:xfrm>
                <a:off x="6954548" y="1293696"/>
                <a:ext cx="4514634" cy="492443"/>
              </a:xfrm>
              <a:prstGeom prst="rect">
                <a:avLst/>
              </a:prstGeom>
              <a:blipFill>
                <a:blip r:embed="rId10"/>
                <a:stretch>
                  <a:fillRect l="-2241" t="-9756" r="-1120" b="-24390"/>
                </a:stretch>
              </a:blipFill>
              <a:ln>
                <a:solidFill>
                  <a:schemeClr val="tx1">
                    <a:lumMod val="75000"/>
                    <a:lumOff val="2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ular Callout 21">
                <a:extLst>
                  <a:ext uri="{FF2B5EF4-FFF2-40B4-BE49-F238E27FC236}">
                    <a16:creationId xmlns:a16="http://schemas.microsoft.com/office/drawing/2014/main" xmlns="" id="{282AB0F1-041F-404A-8E33-2B3D1E08A5A6}"/>
                  </a:ext>
                </a:extLst>
              </p:cNvPr>
              <p:cNvSpPr/>
              <p:nvPr/>
            </p:nvSpPr>
            <p:spPr>
              <a:xfrm>
                <a:off x="3426622" y="3102691"/>
                <a:ext cx="3477825" cy="453182"/>
              </a:xfrm>
              <a:prstGeom prst="wedgeRoundRectCallout">
                <a:avLst>
                  <a:gd name="adj1" fmla="val 27005"/>
                  <a:gd name="adj2" fmla="val 13277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growth over </a:t>
                </a:r>
                <a14:m>
                  <m:oMath xmlns:m="http://schemas.openxmlformats.org/officeDocument/2006/math">
                    <m:r>
                      <a:rPr lang="el-GR" b="1" i="1" dirty="0">
                        <a:solidFill>
                          <a:srgbClr val="FF0000"/>
                        </a:solidFill>
                        <a:latin typeface="Cambria Math" charset="0"/>
                        <a:ea typeface="Cambria Math" charset="0"/>
                        <a:cs typeface="Cambria Math" charset="0"/>
                      </a:rPr>
                      <m:t>ℤ</m:t>
                    </m:r>
                    <m:r>
                      <m:rPr>
                        <m:sty m:val="p"/>
                      </m:rPr>
                      <a:rPr lang="en-US" baseline="-25000" dirty="0">
                        <a:solidFill>
                          <a:srgbClr val="FF0000"/>
                        </a:solidFill>
                        <a:latin typeface="Cambria Math" panose="02040503050406030204" pitchFamily="18" charset="0"/>
                        <a:ea typeface="Cambria Math" charset="0"/>
                        <a:cs typeface="Cambria Math" charset="0"/>
                      </a:rPr>
                      <m:t>p</m:t>
                    </m:r>
                    <m:r>
                      <a:rPr lang="en-US" dirty="0">
                        <a:solidFill>
                          <a:srgbClr val="FF0000"/>
                        </a:solidFill>
                        <a:latin typeface="Cambria Math" panose="02040503050406030204" pitchFamily="18" charset="0"/>
                      </a:rPr>
                      <m:t>∝</m:t>
                    </m:r>
                  </m:oMath>
                </a14:m>
                <a:r>
                  <a:rPr lang="en-US" dirty="0">
                    <a:solidFill>
                      <a:srgbClr val="FF0000"/>
                    </a:solidFill>
                  </a:rPr>
                  <a:t> exp(t)</a:t>
                </a:r>
                <a:endParaRPr lang="en-US" dirty="0"/>
              </a:p>
            </p:txBody>
          </p:sp>
        </mc:Choice>
        <mc:Fallback xmlns="">
          <p:sp>
            <p:nvSpPr>
              <p:cNvPr id="22" name="Rounded Rectangular Callout 21">
                <a:extLst>
                  <a:ext uri="{FF2B5EF4-FFF2-40B4-BE49-F238E27FC236}">
                    <a16:creationId xmlns:a16="http://schemas.microsoft.com/office/drawing/2014/main" id="{282AB0F1-041F-404A-8E33-2B3D1E08A5A6}"/>
                  </a:ext>
                </a:extLst>
              </p:cNvPr>
              <p:cNvSpPr>
                <a:spLocks noRot="1" noChangeAspect="1" noMove="1" noResize="1" noEditPoints="1" noAdjustHandles="1" noChangeArrowheads="1" noChangeShapeType="1" noTextEdit="1"/>
              </p:cNvSpPr>
              <p:nvPr/>
            </p:nvSpPr>
            <p:spPr>
              <a:xfrm>
                <a:off x="3426622" y="3102691"/>
                <a:ext cx="3477825" cy="453182"/>
              </a:xfrm>
              <a:prstGeom prst="wedgeRoundRectCallout">
                <a:avLst>
                  <a:gd name="adj1" fmla="val 27005"/>
                  <a:gd name="adj2" fmla="val 132777"/>
                  <a:gd name="adj3" fmla="val 16667"/>
                </a:avLst>
              </a:prstGeom>
              <a:blipFill>
                <a:blip r:embed="rId11"/>
                <a:stretch>
                  <a:fillRect/>
                </a:stretch>
              </a:blipFill>
            </p:spPr>
            <p:txBody>
              <a:bodyPr/>
              <a:lstStyle/>
              <a:p>
                <a:r>
                  <a:rPr lang="en-US">
                    <a:noFill/>
                  </a:rPr>
                  <a:t> </a:t>
                </a:r>
              </a:p>
            </p:txBody>
          </p:sp>
        </mc:Fallback>
      </mc:AlternateContent>
      <p:sp>
        <p:nvSpPr>
          <p:cNvPr id="24" name="Rounded Rectangular Callout 23">
            <a:extLst>
              <a:ext uri="{FF2B5EF4-FFF2-40B4-BE49-F238E27FC236}">
                <a16:creationId xmlns:a16="http://schemas.microsoft.com/office/drawing/2014/main" xmlns="" id="{FEA65DB6-E86C-704F-A232-754005577135}"/>
              </a:ext>
            </a:extLst>
          </p:cNvPr>
          <p:cNvSpPr/>
          <p:nvPr/>
        </p:nvSpPr>
        <p:spPr>
          <a:xfrm>
            <a:off x="8101781" y="2939341"/>
            <a:ext cx="3782182" cy="565054"/>
          </a:xfrm>
          <a:prstGeom prst="wedgeRoundRectCallout">
            <a:avLst>
              <a:gd name="adj1" fmla="val -50636"/>
              <a:gd name="adj2" fmla="val 20231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growth ∝ </a:t>
            </a:r>
            <a:r>
              <a:rPr lang="en-US" dirty="0" err="1">
                <a:solidFill>
                  <a:srgbClr val="FF0000"/>
                </a:solidFill>
              </a:rPr>
              <a:t>exp</a:t>
            </a:r>
            <a:r>
              <a:rPr lang="en-US" dirty="0">
                <a:solidFill>
                  <a:srgbClr val="FF0000"/>
                </a:solidFill>
              </a:rPr>
              <a:t>(# multiplications)</a:t>
            </a:r>
            <a:r>
              <a:rPr lang="en-US" dirty="0"/>
              <a:t> </a:t>
            </a:r>
          </a:p>
        </p:txBody>
      </p:sp>
      <p:sp>
        <p:nvSpPr>
          <p:cNvPr id="26" name="Rounded Rectangular Callout 25">
            <a:extLst>
              <a:ext uri="{FF2B5EF4-FFF2-40B4-BE49-F238E27FC236}">
                <a16:creationId xmlns:a16="http://schemas.microsoft.com/office/drawing/2014/main" xmlns="" id="{63B86425-B525-2648-BFC6-1A7F35D34678}"/>
              </a:ext>
            </a:extLst>
          </p:cNvPr>
          <p:cNvSpPr/>
          <p:nvPr/>
        </p:nvSpPr>
        <p:spPr>
          <a:xfrm>
            <a:off x="7973961" y="1677205"/>
            <a:ext cx="1584241" cy="480829"/>
          </a:xfrm>
          <a:prstGeom prst="wedgeRoundRectCallout">
            <a:avLst>
              <a:gd name="adj1" fmla="val -90868"/>
              <a:gd name="adj2" fmla="val 7892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 </a:t>
            </a:r>
            <a:r>
              <a:rPr lang="en-US" dirty="0" err="1">
                <a:solidFill>
                  <a:srgbClr val="FF0000"/>
                </a:solidFill>
              </a:rPr>
              <a:t>exp</a:t>
            </a:r>
            <a:r>
              <a:rPr lang="en-US" dirty="0">
                <a:solidFill>
                  <a:srgbClr val="FF0000"/>
                </a:solidFill>
              </a:rPr>
              <a:t>(</a:t>
            </a:r>
            <a:r>
              <a:rPr lang="en-US" dirty="0" err="1">
                <a:solidFill>
                  <a:srgbClr val="FF0000"/>
                </a:solidFill>
              </a:rPr>
              <a:t>i</a:t>
            </a:r>
            <a:r>
              <a:rPr lang="en-US" dirty="0">
                <a:solidFill>
                  <a:srgbClr val="FF0000"/>
                </a:solidFill>
              </a:rPr>
              <a:t>)</a:t>
            </a:r>
            <a:r>
              <a:rPr lang="en-US" dirty="0"/>
              <a:t> </a:t>
            </a:r>
          </a:p>
        </p:txBody>
      </p:sp>
      <p:sp>
        <p:nvSpPr>
          <p:cNvPr id="27" name="Rounded Rectangular Callout 26">
            <a:extLst>
              <a:ext uri="{FF2B5EF4-FFF2-40B4-BE49-F238E27FC236}">
                <a16:creationId xmlns:a16="http://schemas.microsoft.com/office/drawing/2014/main" xmlns="" id="{5D43CA0C-47BA-8F47-B4AD-03CF756A1B1C}"/>
              </a:ext>
            </a:extLst>
          </p:cNvPr>
          <p:cNvSpPr/>
          <p:nvPr/>
        </p:nvSpPr>
        <p:spPr>
          <a:xfrm>
            <a:off x="1709168" y="6099980"/>
            <a:ext cx="1624385" cy="565054"/>
          </a:xfrm>
          <a:prstGeom prst="wedgeRoundRectCallout">
            <a:avLst>
              <a:gd name="adj1" fmla="val -60895"/>
              <a:gd name="adj2" fmla="val -969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Noise ∝ </a:t>
            </a:r>
            <a:r>
              <a:rPr lang="en-US" dirty="0" err="1">
                <a:solidFill>
                  <a:srgbClr val="FF0000"/>
                </a:solidFill>
              </a:rPr>
              <a:t>exp</a:t>
            </a:r>
            <a:r>
              <a:rPr lang="en-US" dirty="0">
                <a:solidFill>
                  <a:srgbClr val="FF0000"/>
                </a:solidFill>
              </a:rPr>
              <a:t>(k)</a:t>
            </a:r>
            <a:r>
              <a:rPr lang="en-US" dirty="0"/>
              <a:t> </a:t>
            </a:r>
          </a:p>
        </p:txBody>
      </p:sp>
      <mc:AlternateContent xmlns:mc="http://schemas.openxmlformats.org/markup-compatibility/2006" xmlns:a14="http://schemas.microsoft.com/office/drawing/2010/main">
        <mc:Choice Requires="a14">
          <p:sp>
            <p:nvSpPr>
              <p:cNvPr id="28" name="24-Point Star 27">
                <a:extLst>
                  <a:ext uri="{FF2B5EF4-FFF2-40B4-BE49-F238E27FC236}">
                    <a16:creationId xmlns:a16="http://schemas.microsoft.com/office/drawing/2014/main" xmlns="" id="{F55EAFAF-21D7-2C49-AE6E-6415C0FE9FCD}"/>
                  </a:ext>
                </a:extLst>
              </p:cNvPr>
              <p:cNvSpPr/>
              <p:nvPr/>
            </p:nvSpPr>
            <p:spPr bwMode="auto">
              <a:xfrm>
                <a:off x="1482177" y="3875413"/>
                <a:ext cx="6848782" cy="863501"/>
              </a:xfrm>
              <a:prstGeom prst="star24">
                <a:avLst/>
              </a:prstGeom>
              <a:solidFill>
                <a:srgbClr val="FFFF00"/>
              </a:solid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2400" dirty="0">
                    <a:solidFill>
                      <a:srgbClr val="FF0000"/>
                    </a:solidFill>
                    <a:latin typeface="AU Passata" pitchFamily="34" charset="0"/>
                  </a:rPr>
                  <a:t>Overall Noise </a:t>
                </a:r>
                <a14:m>
                  <m:oMath xmlns:m="http://schemas.openxmlformats.org/officeDocument/2006/math">
                    <m:r>
                      <a:rPr lang="en-US" sz="2400" b="0" dirty="0" smtClean="0">
                        <a:solidFill>
                          <a:srgbClr val="FF0000"/>
                        </a:solidFill>
                        <a:latin typeface="Cambria Math" panose="02040503050406030204" pitchFamily="18" charset="0"/>
                      </a:rPr>
                      <m:t>∝</m:t>
                    </m:r>
                    <m:r>
                      <a:rPr lang="en-US" sz="2400" b="0" i="0" dirty="0" smtClean="0">
                        <a:solidFill>
                          <a:srgbClr val="FF0000"/>
                        </a:solidFill>
                        <a:latin typeface="Cambria Math" panose="02040503050406030204" pitchFamily="18" charset="0"/>
                      </a:rPr>
                      <m:t> </m:t>
                    </m:r>
                  </m:oMath>
                </a14:m>
                <a:r>
                  <a:rPr lang="en-US" sz="2400" dirty="0">
                    <a:solidFill>
                      <a:srgbClr val="FF0000"/>
                    </a:solidFill>
                    <a:latin typeface="AU Passata" pitchFamily="34" charset="0"/>
                  </a:rPr>
                  <a:t> </a:t>
                </a:r>
                <a:r>
                  <a:rPr lang="en-US" sz="2400" dirty="0" err="1">
                    <a:solidFill>
                      <a:srgbClr val="FF0000"/>
                    </a:solidFill>
                    <a:latin typeface="AU Passata" pitchFamily="34" charset="0"/>
                  </a:rPr>
                  <a:t>exp</a:t>
                </a:r>
                <a:r>
                  <a:rPr lang="en-US" sz="2400" dirty="0">
                    <a:solidFill>
                      <a:srgbClr val="FF0000"/>
                    </a:solidFill>
                    <a:latin typeface="AU Passata" pitchFamily="34" charset="0"/>
                  </a:rPr>
                  <a:t>(</a:t>
                </a:r>
                <a:r>
                  <a:rPr lang="en-US" sz="2400" dirty="0" err="1">
                    <a:solidFill>
                      <a:srgbClr val="FF0000"/>
                    </a:solidFill>
                    <a:latin typeface="AU Passata" pitchFamily="34" charset="0"/>
                  </a:rPr>
                  <a:t>k,t,i</a:t>
                </a:r>
                <a:r>
                  <a:rPr lang="en-US" sz="2400" dirty="0">
                    <a:solidFill>
                      <a:srgbClr val="FF0000"/>
                    </a:solidFill>
                    <a:latin typeface="AU Passata" pitchFamily="34" charset="0"/>
                  </a:rPr>
                  <a:t>)  </a:t>
                </a:r>
              </a:p>
            </p:txBody>
          </p:sp>
        </mc:Choice>
        <mc:Fallback xmlns="">
          <p:sp>
            <p:nvSpPr>
              <p:cNvPr id="28" name="24-Point Star 27">
                <a:extLst>
                  <a:ext uri="{FF2B5EF4-FFF2-40B4-BE49-F238E27FC236}">
                    <a16:creationId xmlns:a16="http://schemas.microsoft.com/office/drawing/2014/main" id="{F55EAFAF-21D7-2C49-AE6E-6415C0FE9FCD}"/>
                  </a:ext>
                </a:extLst>
              </p:cNvPr>
              <p:cNvSpPr>
                <a:spLocks noRot="1" noChangeAspect="1" noMove="1" noResize="1" noEditPoints="1" noAdjustHandles="1" noChangeArrowheads="1" noChangeShapeType="1" noTextEdit="1"/>
              </p:cNvSpPr>
              <p:nvPr/>
            </p:nvSpPr>
            <p:spPr bwMode="auto">
              <a:xfrm>
                <a:off x="1482177" y="3875413"/>
                <a:ext cx="6848782" cy="863501"/>
              </a:xfrm>
              <a:prstGeom prst="star24">
                <a:avLst/>
              </a:prstGeom>
              <a:blipFill>
                <a:blip r:embed="rId12"/>
                <a:stretch>
                  <a:fillRect/>
                </a:stretch>
              </a:blipFill>
              <a:ln w="19050" cap="flat" cmpd="sng" algn="ctr">
                <a:solidFill>
                  <a:srgbClr val="FF0000"/>
                </a:solidFill>
                <a:prstDash val="dash"/>
                <a:round/>
                <a:headEnd type="none" w="med" len="med"/>
                <a:tailEnd type="none" w="med" len="med"/>
              </a:ln>
              <a:effectLst/>
            </p:spPr>
            <p:txBody>
              <a:bodyPr/>
              <a:lstStyle/>
              <a:p>
                <a:r>
                  <a:rPr lang="en-US">
                    <a:noFill/>
                  </a:rPr>
                  <a:t> </a:t>
                </a:r>
              </a:p>
            </p:txBody>
          </p:sp>
        </mc:Fallback>
      </mc:AlternateContent>
      <p:sp>
        <p:nvSpPr>
          <p:cNvPr id="30" name="Rounded Rectangular Callout 29">
            <a:extLst>
              <a:ext uri="{FF2B5EF4-FFF2-40B4-BE49-F238E27FC236}">
                <a16:creationId xmlns:a16="http://schemas.microsoft.com/office/drawing/2014/main" xmlns="" id="{187BD511-B1D8-4045-90EC-1BA8CD2B66C6}"/>
              </a:ext>
            </a:extLst>
          </p:cNvPr>
          <p:cNvSpPr/>
          <p:nvPr/>
        </p:nvSpPr>
        <p:spPr>
          <a:xfrm>
            <a:off x="4207815" y="6154404"/>
            <a:ext cx="1954990" cy="565054"/>
          </a:xfrm>
          <a:prstGeom prst="wedgeRoundRectCallout">
            <a:avLst>
              <a:gd name="adj1" fmla="val -65132"/>
              <a:gd name="adj2" fmla="val -110895"/>
              <a:gd name="adj3" fmla="val 16667"/>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FF0000"/>
                </a:solidFill>
              </a:rPr>
              <a:t>Weak MMAP Model [MSZ’16]</a:t>
            </a:r>
            <a:endParaRPr lang="en-US" dirty="0"/>
          </a:p>
        </p:txBody>
      </p:sp>
    </p:spTree>
    <p:extLst>
      <p:ext uri="{BB962C8B-B14F-4D97-AF65-F5344CB8AC3E}">
        <p14:creationId xmlns:p14="http://schemas.microsoft.com/office/powerpoint/2010/main" val="4228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7D57A-5793-C14F-AF95-B02A00695C78}"/>
              </a:ext>
            </a:extLst>
          </p:cNvPr>
          <p:cNvSpPr>
            <a:spLocks noGrp="1"/>
          </p:cNvSpPr>
          <p:nvPr>
            <p:ph type="title"/>
          </p:nvPr>
        </p:nvSpPr>
        <p:spPr/>
        <p:txBody>
          <a:bodyPr/>
          <a:lstStyle/>
          <a:p>
            <a:r>
              <a:rPr lang="en-US" dirty="0"/>
              <a:t>Our contribution</a:t>
            </a:r>
          </a:p>
        </p:txBody>
      </p:sp>
      <p:sp>
        <p:nvSpPr>
          <p:cNvPr id="4" name="TextBox 3">
            <a:extLst>
              <a:ext uri="{FF2B5EF4-FFF2-40B4-BE49-F238E27FC236}">
                <a16:creationId xmlns:a16="http://schemas.microsoft.com/office/drawing/2014/main" xmlns="" id="{EC8EEC6C-5D0F-604C-938B-6F1649026180}"/>
              </a:ext>
            </a:extLst>
          </p:cNvPr>
          <p:cNvSpPr txBox="1"/>
          <p:nvPr/>
        </p:nvSpPr>
        <p:spPr>
          <a:xfrm>
            <a:off x="838200" y="1690688"/>
            <a:ext cx="10947748" cy="1569660"/>
          </a:xfrm>
          <a:prstGeom prst="rect">
            <a:avLst/>
          </a:prstGeom>
          <a:noFill/>
        </p:spPr>
        <p:txBody>
          <a:bodyPr wrap="square" rtlCol="0">
            <a:spAutoFit/>
          </a:bodyPr>
          <a:lstStyle/>
          <a:p>
            <a:r>
              <a:rPr lang="en-US" sz="2400" u="sng" dirty="0" err="1"/>
              <a:t>MMaps</a:t>
            </a:r>
            <a:r>
              <a:rPr lang="en-US" sz="2400" u="sng" dirty="0"/>
              <a:t>-based IO constructions </a:t>
            </a:r>
            <a:r>
              <a:rPr lang="en-US" sz="1400" u="sng" dirty="0"/>
              <a:t>[GGHRSW’13, BGKPS’14, BR’14, PST’14, AGIS’14, Zim’15, AB’15, GLSW’15, BMSZ’16, Lin’16,…]</a:t>
            </a:r>
            <a:r>
              <a:rPr lang="en-US" sz="2400" u="sng" dirty="0"/>
              <a:t>: </a:t>
            </a:r>
          </a:p>
          <a:p>
            <a:pPr marL="342900" indent="-342900">
              <a:buFont typeface="Arial" panose="020B0604020202020204" pitchFamily="34" charset="0"/>
              <a:buChar char="•"/>
            </a:pPr>
            <a:r>
              <a:rPr lang="en-US" sz="2400" dirty="0"/>
              <a:t>Map program to a sequence of encodings.</a:t>
            </a:r>
          </a:p>
          <a:p>
            <a:pPr marL="342900" indent="-342900">
              <a:buFont typeface="Arial" panose="020B0604020202020204" pitchFamily="34" charset="0"/>
              <a:buChar char="•"/>
            </a:pPr>
            <a:r>
              <a:rPr lang="en-US" sz="2400" dirty="0"/>
              <a:t>Output of program on an input is 0 ⇔ output of a corresponding input dependent polynomial on the encoded values yields 0.</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F8187873-8FE3-B54A-9AD7-3A4756170C99}"/>
                  </a:ext>
                </a:extLst>
              </p:cNvPr>
              <p:cNvSpPr/>
              <p:nvPr/>
            </p:nvSpPr>
            <p:spPr>
              <a:xfrm>
                <a:off x="838200" y="3260348"/>
                <a:ext cx="11382825" cy="2308324"/>
              </a:xfrm>
              <a:prstGeom prst="rect">
                <a:avLst/>
              </a:prstGeom>
            </p:spPr>
            <p:txBody>
              <a:bodyPr wrap="square">
                <a:spAutoFit/>
              </a:bodyPr>
              <a:lstStyle/>
              <a:p>
                <a:endParaRPr lang="en-US" sz="2400" dirty="0"/>
              </a:p>
              <a:p>
                <a:r>
                  <a:rPr lang="en-US" sz="2400" dirty="0"/>
                  <a:t>Construction of [Lin16] (based on CLT): </a:t>
                </a:r>
                <a:r>
                  <a:rPr lang="en-US" sz="2400" dirty="0" err="1"/>
                  <a:t>k,t</a:t>
                </a:r>
                <a:r>
                  <a:rPr lang="en-US" sz="2400" dirty="0"/>
                  <a:t> = </a:t>
                </a:r>
                <a:r>
                  <a:rPr lang="en-US" sz="2400" dirty="0" err="1"/>
                  <a:t>const</a:t>
                </a:r>
                <a:r>
                  <a:rPr lang="en-US" sz="2400" dirty="0"/>
                  <a:t> but </a:t>
                </a:r>
                <a:r>
                  <a:rPr lang="en-US" sz="2400" dirty="0" err="1"/>
                  <a:t>i</a:t>
                </a:r>
                <a:r>
                  <a:rPr lang="en-US" sz="2400" dirty="0"/>
                  <a:t> = poly </a:t>
                </a:r>
                <a14:m>
                  <m:oMath xmlns:m="http://schemas.openxmlformats.org/officeDocument/2006/math">
                    <m:r>
                      <a:rPr lang="en-US" sz="2400" i="1" dirty="0" smtClean="0">
                        <a:latin typeface="Cambria Math" panose="02040503050406030204" pitchFamily="18" charset="0"/>
                      </a:rPr>
                      <m:t>⇒</m:t>
                    </m:r>
                  </m:oMath>
                </a14:m>
                <a:r>
                  <a:rPr lang="en-US" sz="2400" dirty="0"/>
                  <a:t> </a:t>
                </a:r>
                <a:r>
                  <a:rPr lang="en-US" sz="2400" dirty="0" err="1"/>
                  <a:t>exp</a:t>
                </a:r>
                <a:r>
                  <a:rPr lang="en-US" sz="2400" dirty="0"/>
                  <a:t> noise.</a:t>
                </a:r>
              </a:p>
              <a:p>
                <a:endParaRPr lang="en-US" sz="2400" dirty="0"/>
              </a:p>
              <a:p>
                <a:r>
                  <a:rPr lang="en-US" sz="2400" dirty="0"/>
                  <a:t>This work: </a:t>
                </a:r>
              </a:p>
              <a:p>
                <a:r>
                  <a:rPr lang="en-US" sz="2400" dirty="0"/>
                  <a:t>    1.  Use composite order GGH to get noise </a:t>
                </a:r>
                <a14:m>
                  <m:oMath xmlns:m="http://schemas.openxmlformats.org/officeDocument/2006/math">
                    <m:r>
                      <a:rPr lang="en-US" sz="2400" dirty="0">
                        <a:solidFill>
                          <a:srgbClr val="FF0000"/>
                        </a:solidFill>
                        <a:latin typeface="Cambria Math" panose="02040503050406030204" pitchFamily="18" charset="0"/>
                      </a:rPr>
                      <m:t>∝ </m:t>
                    </m:r>
                  </m:oMath>
                </a14:m>
                <a:r>
                  <a:rPr lang="en-US" sz="2400" dirty="0">
                    <a:solidFill>
                      <a:srgbClr val="FF0000"/>
                    </a:solidFill>
                    <a:latin typeface="AU Passata" pitchFamily="34" charset="0"/>
                  </a:rPr>
                  <a:t> </a:t>
                </a:r>
                <a:r>
                  <a:rPr lang="en-US" sz="2400" dirty="0" err="1">
                    <a:solidFill>
                      <a:srgbClr val="FF0000"/>
                    </a:solidFill>
                    <a:latin typeface="AU Passata" pitchFamily="34" charset="0"/>
                  </a:rPr>
                  <a:t>exp</a:t>
                </a:r>
                <a:r>
                  <a:rPr lang="en-US" sz="2400" dirty="0">
                    <a:solidFill>
                      <a:srgbClr val="FF0000"/>
                    </a:solidFill>
                    <a:latin typeface="AU Passata" pitchFamily="34" charset="0"/>
                  </a:rPr>
                  <a:t>(</a:t>
                </a:r>
                <a:r>
                  <a:rPr lang="en-US" sz="2400" dirty="0" err="1">
                    <a:solidFill>
                      <a:srgbClr val="FF0000"/>
                    </a:solidFill>
                    <a:latin typeface="AU Passata" pitchFamily="34" charset="0"/>
                  </a:rPr>
                  <a:t>k,t</a:t>
                </a:r>
                <a:r>
                  <a:rPr lang="en-US" sz="2400" dirty="0">
                    <a:solidFill>
                      <a:srgbClr val="FF0000"/>
                    </a:solidFill>
                    <a:latin typeface="AU Passata" pitchFamily="34" charset="0"/>
                  </a:rPr>
                  <a:t>)poly(</a:t>
                </a:r>
                <a:r>
                  <a:rPr lang="en-US" sz="2400" dirty="0" err="1">
                    <a:solidFill>
                      <a:srgbClr val="FF0000"/>
                    </a:solidFill>
                    <a:latin typeface="AU Passata" pitchFamily="34" charset="0"/>
                  </a:rPr>
                  <a:t>i</a:t>
                </a:r>
                <a:r>
                  <a:rPr lang="en-US" sz="2400" dirty="0">
                    <a:solidFill>
                      <a:srgbClr val="FF0000"/>
                    </a:solidFill>
                    <a:latin typeface="AU Passata" pitchFamily="34" charset="0"/>
                  </a:rPr>
                  <a:t>)</a:t>
                </a:r>
                <a:r>
                  <a:rPr lang="en-US" sz="2400" dirty="0"/>
                  <a:t> </a:t>
                </a:r>
              </a:p>
              <a:p>
                <a:r>
                  <a:rPr lang="en-US" sz="2400" dirty="0"/>
                  <a:t>    2.  Proof in Weak Multilinear Map Model </a:t>
                </a:r>
              </a:p>
            </p:txBody>
          </p:sp>
        </mc:Choice>
        <mc:Fallback xmlns="">
          <p:sp>
            <p:nvSpPr>
              <p:cNvPr id="5" name="Rectangle 4">
                <a:extLst>
                  <a:ext uri="{FF2B5EF4-FFF2-40B4-BE49-F238E27FC236}">
                    <a16:creationId xmlns:a16="http://schemas.microsoft.com/office/drawing/2014/main" id="{F8187873-8FE3-B54A-9AD7-3A4756170C99}"/>
                  </a:ext>
                </a:extLst>
              </p:cNvPr>
              <p:cNvSpPr>
                <a:spLocks noRot="1" noChangeAspect="1" noMove="1" noResize="1" noEditPoints="1" noAdjustHandles="1" noChangeArrowheads="1" noChangeShapeType="1" noTextEdit="1"/>
              </p:cNvSpPr>
              <p:nvPr/>
            </p:nvSpPr>
            <p:spPr>
              <a:xfrm>
                <a:off x="838200" y="3260348"/>
                <a:ext cx="11382825" cy="2308324"/>
              </a:xfrm>
              <a:prstGeom prst="rect">
                <a:avLst/>
              </a:prstGeom>
              <a:blipFill>
                <a:blip r:embed="rId3"/>
                <a:stretch>
                  <a:fillRect l="-780" b="-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24-Point Star 5">
                <a:extLst>
                  <a:ext uri="{FF2B5EF4-FFF2-40B4-BE49-F238E27FC236}">
                    <a16:creationId xmlns:a16="http://schemas.microsoft.com/office/drawing/2014/main" xmlns="" id="{D217733F-4A67-484A-8349-455033EDB6F4}"/>
                  </a:ext>
                </a:extLst>
              </p:cNvPr>
              <p:cNvSpPr/>
              <p:nvPr/>
            </p:nvSpPr>
            <p:spPr bwMode="auto">
              <a:xfrm>
                <a:off x="5179106" y="474108"/>
                <a:ext cx="6848782" cy="863501"/>
              </a:xfrm>
              <a:prstGeom prst="star24">
                <a:avLst/>
              </a:prstGeom>
              <a:solidFill>
                <a:srgbClr val="FFFF00"/>
              </a:solid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2400" dirty="0">
                    <a:solidFill>
                      <a:srgbClr val="FF0000"/>
                    </a:solidFill>
                    <a:latin typeface="AU Passata" pitchFamily="34" charset="0"/>
                  </a:rPr>
                  <a:t>Overall Noise </a:t>
                </a:r>
                <a14:m>
                  <m:oMath xmlns:m="http://schemas.openxmlformats.org/officeDocument/2006/math">
                    <m:r>
                      <a:rPr lang="en-US" sz="2400" b="0" dirty="0" smtClean="0">
                        <a:solidFill>
                          <a:srgbClr val="FF0000"/>
                        </a:solidFill>
                        <a:latin typeface="Cambria Math" panose="02040503050406030204" pitchFamily="18" charset="0"/>
                      </a:rPr>
                      <m:t>∝</m:t>
                    </m:r>
                    <m:r>
                      <a:rPr lang="en-US" sz="2400" b="0" i="0" dirty="0" smtClean="0">
                        <a:solidFill>
                          <a:srgbClr val="FF0000"/>
                        </a:solidFill>
                        <a:latin typeface="Cambria Math" panose="02040503050406030204" pitchFamily="18" charset="0"/>
                      </a:rPr>
                      <m:t> </m:t>
                    </m:r>
                  </m:oMath>
                </a14:m>
                <a:r>
                  <a:rPr lang="en-US" sz="2400" dirty="0">
                    <a:solidFill>
                      <a:srgbClr val="FF0000"/>
                    </a:solidFill>
                    <a:latin typeface="AU Passata" pitchFamily="34" charset="0"/>
                  </a:rPr>
                  <a:t> </a:t>
                </a:r>
                <a:r>
                  <a:rPr lang="en-US" sz="2400" dirty="0" err="1">
                    <a:solidFill>
                      <a:srgbClr val="FF0000"/>
                    </a:solidFill>
                    <a:latin typeface="AU Passata" pitchFamily="34" charset="0"/>
                  </a:rPr>
                  <a:t>exp</a:t>
                </a:r>
                <a:r>
                  <a:rPr lang="en-US" sz="2400" dirty="0">
                    <a:solidFill>
                      <a:srgbClr val="FF0000"/>
                    </a:solidFill>
                    <a:latin typeface="AU Passata" pitchFamily="34" charset="0"/>
                  </a:rPr>
                  <a:t>(</a:t>
                </a:r>
                <a:r>
                  <a:rPr lang="en-US" sz="2400" dirty="0" err="1">
                    <a:solidFill>
                      <a:srgbClr val="FF0000"/>
                    </a:solidFill>
                    <a:latin typeface="AU Passata" pitchFamily="34" charset="0"/>
                  </a:rPr>
                  <a:t>k,t,i</a:t>
                </a:r>
                <a:r>
                  <a:rPr lang="en-US" sz="2400" dirty="0">
                    <a:solidFill>
                      <a:srgbClr val="FF0000"/>
                    </a:solidFill>
                    <a:latin typeface="AU Passata" pitchFamily="34" charset="0"/>
                  </a:rPr>
                  <a:t>)  </a:t>
                </a:r>
              </a:p>
            </p:txBody>
          </p:sp>
        </mc:Choice>
        <mc:Fallback xmlns="">
          <p:sp>
            <p:nvSpPr>
              <p:cNvPr id="6" name="24-Point Star 5">
                <a:extLst>
                  <a:ext uri="{FF2B5EF4-FFF2-40B4-BE49-F238E27FC236}">
                    <a16:creationId xmlns:a16="http://schemas.microsoft.com/office/drawing/2014/main" id="{D217733F-4A67-484A-8349-455033EDB6F4}"/>
                  </a:ext>
                </a:extLst>
              </p:cNvPr>
              <p:cNvSpPr>
                <a:spLocks noRot="1" noChangeAspect="1" noMove="1" noResize="1" noEditPoints="1" noAdjustHandles="1" noChangeArrowheads="1" noChangeShapeType="1" noTextEdit="1"/>
              </p:cNvSpPr>
              <p:nvPr/>
            </p:nvSpPr>
            <p:spPr bwMode="auto">
              <a:xfrm>
                <a:off x="5179106" y="474108"/>
                <a:ext cx="6848782" cy="863501"/>
              </a:xfrm>
              <a:prstGeom prst="star24">
                <a:avLst/>
              </a:prstGeom>
              <a:blipFill>
                <a:blip r:embed="rId4"/>
                <a:stretch>
                  <a:fillRect/>
                </a:stretch>
              </a:blipFill>
              <a:ln w="19050" cap="flat" cmpd="sng" algn="ctr">
                <a:solidFill>
                  <a:srgbClr val="FF0000"/>
                </a:solidFill>
                <a:prstDash val="dash"/>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1813704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3073</Words>
  <Application>Microsoft Macintosh PowerPoint</Application>
  <PresentationFormat>Widescreen</PresentationFormat>
  <Paragraphs>280</Paragraphs>
  <Slides>16</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Arial Rounded MT Bold</vt:lpstr>
      <vt:lpstr>AU Passata</vt:lpstr>
      <vt:lpstr>Bauhaus 93</vt:lpstr>
      <vt:lpstr>Calibri</vt:lpstr>
      <vt:lpstr>Calibri Light</vt:lpstr>
      <vt:lpstr>Cambria Math</vt:lpstr>
      <vt:lpstr>Chalkduster</vt:lpstr>
      <vt:lpstr>Cooper Black</vt:lpstr>
      <vt:lpstr>Copperplate Gothic Bold</vt:lpstr>
      <vt:lpstr>Wingdings</vt:lpstr>
      <vt:lpstr>等线</vt:lpstr>
      <vt:lpstr>Office Theme</vt:lpstr>
      <vt:lpstr>Obfuscation from Low Noise Multilinear Maps</vt:lpstr>
      <vt:lpstr>Program Obfuscation</vt:lpstr>
      <vt:lpstr>PowerPoint Presentation</vt:lpstr>
      <vt:lpstr>PowerPoint Presentation</vt:lpstr>
      <vt:lpstr>PowerPoint Presentation</vt:lpstr>
      <vt:lpstr>PowerPoint Presentation</vt:lpstr>
      <vt:lpstr>PowerPoint Presentation</vt:lpstr>
      <vt:lpstr>PowerPoint Presentation</vt:lpstr>
      <vt:lpstr>Our contribution</vt:lpstr>
      <vt:lpstr>Starting Point: [Lin16] Construction</vt:lpstr>
      <vt:lpstr>Overview</vt:lpstr>
      <vt:lpstr>PowerPoint Presentation</vt:lpstr>
      <vt:lpstr>Reducing noise in composite order GGH</vt:lpstr>
      <vt:lpstr>Strengthen security via self-fortification [GMMSSZ’16]</vt:lpstr>
      <vt:lpstr>Strengthen security via self-fortification [GMMSSZ’16]</vt:lpstr>
      <vt:lpstr>Summarize</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Peihan Miao</dc:creator>
  <cp:lastModifiedBy>Mingyaun Wang</cp:lastModifiedBy>
  <cp:revision>480</cp:revision>
  <dcterms:created xsi:type="dcterms:W3CDTF">2018-12-01T01:54:17Z</dcterms:created>
  <dcterms:modified xsi:type="dcterms:W3CDTF">2018-12-08T04:29:18Z</dcterms:modified>
</cp:coreProperties>
</file>