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58" r:id="rId5"/>
  </p:sldMasterIdLst>
  <p:notesMasterIdLst>
    <p:notesMasterId r:id="rId34"/>
  </p:notesMasterIdLst>
  <p:handoutMasterIdLst>
    <p:handoutMasterId r:id="rId35"/>
  </p:handoutMasterIdLst>
  <p:sldIdLst>
    <p:sldId id="654" r:id="rId6"/>
    <p:sldId id="830" r:id="rId7"/>
    <p:sldId id="806" r:id="rId8"/>
    <p:sldId id="845" r:id="rId9"/>
    <p:sldId id="846" r:id="rId10"/>
    <p:sldId id="826" r:id="rId11"/>
    <p:sldId id="813" r:id="rId12"/>
    <p:sldId id="847" r:id="rId13"/>
    <p:sldId id="807" r:id="rId14"/>
    <p:sldId id="848" r:id="rId15"/>
    <p:sldId id="844" r:id="rId16"/>
    <p:sldId id="851" r:id="rId17"/>
    <p:sldId id="841" r:id="rId18"/>
    <p:sldId id="849" r:id="rId19"/>
    <p:sldId id="809" r:id="rId20"/>
    <p:sldId id="815" r:id="rId21"/>
    <p:sldId id="817" r:id="rId22"/>
    <p:sldId id="832" r:id="rId23"/>
    <p:sldId id="833" r:id="rId24"/>
    <p:sldId id="834" r:id="rId25"/>
    <p:sldId id="835" r:id="rId26"/>
    <p:sldId id="836" r:id="rId27"/>
    <p:sldId id="838" r:id="rId28"/>
    <p:sldId id="839" r:id="rId29"/>
    <p:sldId id="816" r:id="rId30"/>
    <p:sldId id="850" r:id="rId31"/>
    <p:sldId id="831" r:id="rId32"/>
    <p:sldId id="786" r:id="rId33"/>
  </p:sldIdLst>
  <p:sldSz cx="9144000" cy="5145088"/>
  <p:notesSz cx="9236075" cy="14722475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371" userDrawn="1">
          <p15:clr>
            <a:srgbClr val="A4A3A4"/>
          </p15:clr>
        </p15:guide>
        <p15:guide id="3" orient="horz" pos="691" userDrawn="1">
          <p15:clr>
            <a:srgbClr val="A4A3A4"/>
          </p15:clr>
        </p15:guide>
        <p15:guide id="4" orient="horz" pos="418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3447" userDrawn="1">
          <p15:clr>
            <a:srgbClr val="A4A3A4"/>
          </p15:clr>
        </p15:guide>
        <p15:guide id="9" pos="5488" userDrawn="1">
          <p15:clr>
            <a:srgbClr val="A4A3A4"/>
          </p15:clr>
        </p15:guide>
        <p15:guide id="10" orient="horz" pos="985" userDrawn="1">
          <p15:clr>
            <a:srgbClr val="A4A3A4"/>
          </p15:clr>
        </p15:guide>
        <p15:guide id="11" orient="horz" pos="2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70" userDrawn="1">
          <p15:clr>
            <a:srgbClr val="A4A3A4"/>
          </p15:clr>
        </p15:guide>
        <p15:guide id="2" pos="2938" userDrawn="1">
          <p15:clr>
            <a:srgbClr val="A4A3A4"/>
          </p15:clr>
        </p15:guide>
        <p15:guide id="3" orient="horz" pos="4637" userDrawn="1">
          <p15:clr>
            <a:srgbClr val="A4A3A4"/>
          </p15:clr>
        </p15:guide>
        <p15:guide id="4" pos="29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6ABA"/>
    <a:srgbClr val="FF0000"/>
    <a:srgbClr val="FFCCCC"/>
    <a:srgbClr val="3C3A3F"/>
    <a:srgbClr val="CFD2DA"/>
    <a:srgbClr val="706F67"/>
    <a:srgbClr val="C80202"/>
    <a:srgbClr val="1782DB"/>
    <a:srgbClr val="EAEAEA"/>
    <a:srgbClr val="1B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6" autoAdjust="0"/>
    <p:restoredTop sz="80476" autoAdjust="0"/>
  </p:normalViewPr>
  <p:slideViewPr>
    <p:cSldViewPr snapToGrid="0">
      <p:cViewPr varScale="1">
        <p:scale>
          <a:sx n="79" d="100"/>
          <a:sy n="79" d="100"/>
        </p:scale>
        <p:origin x="1326" y="78"/>
      </p:cViewPr>
      <p:guideLst>
        <p:guide orient="horz" pos="1371"/>
        <p:guide orient="horz" pos="691"/>
        <p:guide orient="horz" pos="418"/>
        <p:guide pos="158"/>
        <p:guide pos="5602"/>
        <p:guide pos="2880"/>
        <p:guide pos="3447"/>
        <p:guide pos="5488"/>
        <p:guide orient="horz" pos="985"/>
        <p:guide orient="horz" pos="2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756" y="84"/>
      </p:cViewPr>
      <p:guideLst>
        <p:guide orient="horz" pos="4670"/>
        <p:guide pos="2938"/>
        <p:guide orient="horz" pos="4637"/>
        <p:guide pos="29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03" tIns="68206" rIns="136403" bIns="68206" numCol="1" anchor="t" anchorCtr="0" compatLnSpc="1">
            <a:prstTxWarp prst="textNoShape">
              <a:avLst/>
            </a:prstTxWarp>
          </a:bodyPr>
          <a:lstStyle>
            <a:lvl1pPr algn="l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132" y="3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03" tIns="68206" rIns="136403" bIns="68206" numCol="1" anchor="t" anchorCtr="0" compatLnSpc="1">
            <a:prstTxWarp prst="textNoShape">
              <a:avLst/>
            </a:prstTxWarp>
          </a:bodyPr>
          <a:lstStyle>
            <a:lvl1pPr algn="r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13984120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03" tIns="68206" rIns="136403" bIns="68206" numCol="1" anchor="b" anchorCtr="0" compatLnSpc="1">
            <a:prstTxWarp prst="textNoShape">
              <a:avLst/>
            </a:prstTxWarp>
          </a:bodyPr>
          <a:lstStyle>
            <a:lvl1pPr algn="l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/>
              <a:t>Copyright 2017 FUJITSU LIMITED</a:t>
            </a: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132" y="13984120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03" tIns="68206" rIns="136403" bIns="68206" numCol="1" anchor="b" anchorCtr="0" compatLnSpc="1">
            <a:prstTxWarp prst="textNoShape">
              <a:avLst/>
            </a:prstTxWarp>
          </a:bodyPr>
          <a:lstStyle>
            <a:lvl1pPr algn="r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F09ACF-8E8E-419D-BFCD-D70E464715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4582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33" tIns="68221" rIns="136433" bIns="68221" numCol="1" anchor="t" anchorCtr="0" compatLnSpc="1">
            <a:prstTxWarp prst="textNoShape">
              <a:avLst/>
            </a:prstTxWarp>
          </a:bodyPr>
          <a:lstStyle>
            <a:lvl1pPr algn="l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977" y="3"/>
            <a:ext cx="4002945" cy="7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33" tIns="68221" rIns="136433" bIns="68221" numCol="1" anchor="t" anchorCtr="0" compatLnSpc="1">
            <a:prstTxWarp prst="textNoShape">
              <a:avLst/>
            </a:prstTxWarp>
          </a:bodyPr>
          <a:lstStyle>
            <a:lvl1pPr algn="r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88925" y="1103313"/>
            <a:ext cx="9815513" cy="552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101" y="6993238"/>
            <a:ext cx="7391877" cy="66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33" tIns="68221" rIns="136433" bIns="6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13984119"/>
            <a:ext cx="4002945" cy="7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33" tIns="68221" rIns="136433" bIns="68221" numCol="1" anchor="b" anchorCtr="0" compatLnSpc="1">
            <a:prstTxWarp prst="textNoShape">
              <a:avLst/>
            </a:prstTxWarp>
          </a:bodyPr>
          <a:lstStyle>
            <a:lvl1pPr algn="l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977" y="13984119"/>
            <a:ext cx="4002945" cy="73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33" tIns="68221" rIns="136433" bIns="68221" numCol="1" anchor="b" anchorCtr="0" compatLnSpc="1">
            <a:prstTxWarp prst="textNoShape">
              <a:avLst/>
            </a:prstTxWarp>
          </a:bodyPr>
          <a:lstStyle>
            <a:lvl1pPr algn="r" defTabSz="1364167" fontAlgn="base">
              <a:defRPr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869D98D-AAB0-4240-8677-56579B5509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397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99668" indent="-42295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691797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368515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45233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721953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398672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5075392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752110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mtClean="0"/>
              <a:t>Copyright 2017 FUJITSU LIMITED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99668" indent="-42295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691797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368515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45233" indent="-338360" defTabSz="1362838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721953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398672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5075392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752110" indent="-338360" defTabSz="1362838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CDFD344-1903-473A-A508-DA5E344EE4D9}" type="slidenum">
              <a:rPr lang="en-US" altLang="ja-JP" smtClean="0"/>
              <a:pPr/>
              <a:t>0</a:t>
            </a:fld>
            <a:endParaRPr lang="en-US" altLang="ja-JP" smtClean="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71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482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045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428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947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088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6554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1373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109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605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987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26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73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8481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282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3424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432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8496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90100" indent="-419269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677079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347909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18741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689573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360403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5031234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702066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mtClean="0">
                <a:solidFill>
                  <a:srgbClr val="000000"/>
                </a:solidFill>
              </a:rPr>
              <a:t>Copyright 2017 FUJITSU LIMITED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090100" indent="-419269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677079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347909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018741" indent="-335416" defTabSz="1350979"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689573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360403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5031234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702066" indent="-335416" defTabSz="1350979" eaLnBrk="0" fontAlgn="base" hangingPunct="0">
              <a:spcBef>
                <a:spcPct val="3000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E0FC8D7-174E-4A4D-BDC6-38A5B108FAC5}" type="slidenum">
              <a:rPr lang="en-US" altLang="ja-JP" smtClean="0">
                <a:solidFill>
                  <a:srgbClr val="000000"/>
                </a:solidFill>
              </a:rPr>
              <a:pPr/>
              <a:t>27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11718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36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132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PRF</a:t>
            </a:r>
            <a:r>
              <a:rPr lang="en-US" altLang="ja-JP" baseline="0" dirty="0" smtClean="0"/>
              <a:t> security:  game between an adversary and a challenger, where the challenger is given adaptive oracle access to either a real PRF or a random function.</a:t>
            </a:r>
            <a:endParaRPr lang="en-US" altLang="ja-JP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84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396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941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344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00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40" name="Rectangle 4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ja-JP" dirty="0" smtClean="0"/>
              <a:t>Copyright 201</a:t>
            </a:r>
            <a:r>
              <a:rPr lang="en-US" altLang="ja-JP" dirty="0" smtClean="0"/>
              <a:t>7</a:t>
            </a:r>
            <a:r>
              <a:rPr lang="de-DE" altLang="ja-JP" dirty="0" smtClean="0"/>
              <a:t> FUJITSU LIMITED</a:t>
            </a:r>
            <a:endParaRPr lang="de-DE" altLang="ja-JP" dirty="0"/>
          </a:p>
        </p:txBody>
      </p:sp>
      <p:sp>
        <p:nvSpPr>
          <p:cNvPr id="46" name="Title 47"/>
          <p:cNvSpPr>
            <a:spLocks noGrp="1"/>
          </p:cNvSpPr>
          <p:nvPr>
            <p:ph type="title" hasCustomPrompt="1"/>
          </p:nvPr>
        </p:nvSpPr>
        <p:spPr bwMode="gray">
          <a:xfrm>
            <a:off x="3851920" y="1361108"/>
            <a:ext cx="4392488" cy="11273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600" kern="1200" baseline="0" noProof="0" smtClean="0">
                <a:solidFill>
                  <a:schemeClr val="bg1"/>
                </a:solidFill>
                <a:latin typeface="Fujitsu Sans Medium" panose="020B0504060202020204" pitchFamily="34" charset="0"/>
                <a:ea typeface="FUJI-新ゴ M" panose="020B0500000000000000" pitchFamily="50" charset="-128"/>
                <a:cs typeface="+mj-cs"/>
              </a:defRPr>
            </a:lvl1pPr>
          </a:lstStyle>
          <a:p>
            <a:r>
              <a:rPr lang="en-US" altLang="ja-JP" noProof="0" dirty="0" smtClean="0"/>
              <a:t>Presentation Title</a:t>
            </a:r>
            <a:endParaRPr lang="en-US" noProof="0" dirty="0"/>
          </a:p>
        </p:txBody>
      </p:sp>
      <p:sp>
        <p:nvSpPr>
          <p:cNvPr id="12" name="テキスト プレースホルダー 42"/>
          <p:cNvSpPr>
            <a:spLocks noGrp="1"/>
          </p:cNvSpPr>
          <p:nvPr>
            <p:ph type="body" sz="quarter" idx="20" hasCustomPrompt="1"/>
          </p:nvPr>
        </p:nvSpPr>
        <p:spPr>
          <a:xfrm>
            <a:off x="442380" y="2685967"/>
            <a:ext cx="2487813" cy="28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Date</a:t>
            </a:r>
            <a:endParaRPr kumimoji="1" lang="ja-JP" altLang="en-US" dirty="0"/>
          </a:p>
        </p:txBody>
      </p:sp>
      <p:sp>
        <p:nvSpPr>
          <p:cNvPr id="13" name="テキスト プレースホルダー 42"/>
          <p:cNvSpPr>
            <a:spLocks noGrp="1"/>
          </p:cNvSpPr>
          <p:nvPr>
            <p:ph type="body" sz="quarter" idx="21" hasCustomPrompt="1"/>
          </p:nvPr>
        </p:nvSpPr>
        <p:spPr>
          <a:xfrm>
            <a:off x="442380" y="2399299"/>
            <a:ext cx="2487813" cy="28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42"/>
          <p:cNvSpPr>
            <a:spLocks noGrp="1"/>
          </p:cNvSpPr>
          <p:nvPr>
            <p:ph type="body" sz="quarter" idx="18" hasCustomPrompt="1"/>
          </p:nvPr>
        </p:nvSpPr>
        <p:spPr>
          <a:xfrm>
            <a:off x="442380" y="399420"/>
            <a:ext cx="2589745" cy="17574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Fujitsu Sans" panose="020B0404060202020204" pitchFamily="34" charset="0"/>
                <a:ea typeface="FUJI-新ゴ R" panose="020B0400000000000000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Event Title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3867770" y="3508648"/>
            <a:ext cx="3368526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r>
              <a:rPr lang="de-DE" altLang="ja-JP" dirty="0" smtClean="0"/>
              <a:t>Job title</a:t>
            </a:r>
            <a:endParaRPr lang="de-DE" altLang="ja-JP" dirty="0"/>
          </a:p>
        </p:txBody>
      </p:sp>
      <p:sp>
        <p:nvSpPr>
          <p:cNvPr id="16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3867770" y="3845261"/>
            <a:ext cx="3368526" cy="24622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r>
              <a:rPr lang="de-DE" altLang="ja-JP" dirty="0" smtClean="0"/>
              <a:t>Company name</a:t>
            </a:r>
            <a:endParaRPr lang="de-DE" altLang="ja-JP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67770" y="2969406"/>
            <a:ext cx="3368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baseline="0" noProof="0" dirty="0">
                <a:solidFill>
                  <a:schemeClr val="bg1"/>
                </a:solidFill>
                <a:latin typeface="Fujitsu Sans" panose="020B0404060202020204" pitchFamily="34" charset="0"/>
                <a:ea typeface="FUJI-新ゴ M" panose="020B0500000000000000" pitchFamily="50" charset="-128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ja-JP" dirty="0" smtClean="0"/>
              <a:t>Presenter name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18939004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gray">
          <a:xfrm>
            <a:off x="0" y="688"/>
            <a:ext cx="9144000" cy="514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400050"/>
            <a:ext cx="2589212" cy="2634055"/>
          </a:xfrm>
        </p:spPr>
        <p:txBody>
          <a:bodyPr lIns="0" tIns="0" rIns="0" bIns="46800"/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Fujitsu Sans Medium" panose="020B0504060202020204" pitchFamily="34" charset="0"/>
                <a:ea typeface="FUJI-新ゴ M" panose="020B0500000000000000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Chapter Title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smtClean="0"/>
              <a:t>Copyright 2018 FUJITSU LIMITED</a:t>
            </a:r>
            <a:endParaRPr lang="de-DE" altLang="ja-JP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91" y="248044"/>
            <a:ext cx="1216206" cy="61397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3505918" y="2218601"/>
            <a:ext cx="5638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9625" rtl="0" eaLnBrk="0" fontAlgn="ctr" latin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（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 Insert background image on this slide master 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）</a:t>
            </a:r>
          </a:p>
          <a:p>
            <a:endParaRPr kumimoji="1" lang="ja-JP" altLang="en-US" dirty="0" smtClean="0"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27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2AC-72C7-48A8-B1FA-68CE81373FC9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  <p:sp>
        <p:nvSpPr>
          <p:cNvPr id="16" name="AutoShape 11"/>
          <p:cNvSpPr>
            <a:spLocks noChangeAspect="1" noChangeArrowheads="1" noTextEdit="1"/>
          </p:cNvSpPr>
          <p:nvPr userDrawn="1"/>
        </p:nvSpPr>
        <p:spPr bwMode="gray">
          <a:xfrm>
            <a:off x="7607300" y="114300"/>
            <a:ext cx="1417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52000" y="180000"/>
            <a:ext cx="75644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latin typeface="Fujitsu Sans Medium" panose="020B0504060202020204" pitchFamily="34" charset="0"/>
                <a:ea typeface="FUJI-新ゴ M" panose="020B0500000000000000" pitchFamily="50" charset="-128"/>
              </a:defRPr>
            </a:lvl1pPr>
          </a:lstStyle>
          <a:p>
            <a:pPr lvl="0"/>
            <a:r>
              <a:rPr lang="en-US" altLang="ja-JP" dirty="0" smtClean="0"/>
              <a:t>Title</a:t>
            </a:r>
            <a:endParaRPr lang="ja-JP" altLang="en-US" dirty="0" smtClean="0"/>
          </a:p>
        </p:txBody>
      </p:sp>
      <p:grpSp>
        <p:nvGrpSpPr>
          <p:cNvPr id="27" name="グループ化 26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28" name="Freeform 13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19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0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52000" y="846000"/>
            <a:ext cx="8645525" cy="37433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ja-JP" altLang="en-US" dirty="0">
                <a:latin typeface="Fujitsu Sans" panose="020B0404060202020204" pitchFamily="34" charset="0"/>
              </a:defRPr>
            </a:lvl1pPr>
            <a:lvl2pPr>
              <a:defRPr lang="ja-JP" altLang="en-US" dirty="0">
                <a:latin typeface="Fujitsu Sans" panose="020B0404060202020204" pitchFamily="34" charset="0"/>
              </a:defRPr>
            </a:lvl2pPr>
            <a:lvl3pPr>
              <a:defRPr lang="ja-JP" altLang="en-US" dirty="0">
                <a:latin typeface="Fujitsu Sans" panose="020B0404060202020204" pitchFamily="34" charset="0"/>
              </a:defRPr>
            </a:lvl3pPr>
            <a:lvl4pPr>
              <a:defRPr lang="ja-JP" altLang="en-US" dirty="0">
                <a:latin typeface="Fujitsu Sans" panose="020B0404060202020204" pitchFamily="34" charset="0"/>
              </a:defRPr>
            </a:lvl4pPr>
            <a:lvl5pPr>
              <a:defRPr lang="ja-JP" altLang="en-US" dirty="0">
                <a:latin typeface="Fujitsu Sans" panose="020B0404060202020204" pitchFamily="34" charset="0"/>
              </a:defRPr>
            </a:lvl5pPr>
          </a:lstStyle>
          <a:p>
            <a:pPr lvl="0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text</a:t>
            </a:r>
          </a:p>
          <a:p>
            <a:pPr lvl="2"/>
            <a:r>
              <a:rPr lang="en-US" altLang="ja-JP" dirty="0" smtClean="0"/>
              <a:t>text</a:t>
            </a:r>
          </a:p>
          <a:p>
            <a:pPr lvl="3"/>
            <a:r>
              <a:rPr lang="en-US" altLang="ja-JP" dirty="0" smtClean="0"/>
              <a:t>text</a:t>
            </a:r>
          </a:p>
          <a:p>
            <a:pPr lvl="4"/>
            <a:r>
              <a:rPr lang="en-US" altLang="ja-JP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623263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6" descr="Message Lockup"/>
          <p:cNvGrpSpPr>
            <a:grpSpLocks/>
          </p:cNvGrpSpPr>
          <p:nvPr userDrawn="1"/>
        </p:nvGrpSpPr>
        <p:grpSpPr bwMode="auto">
          <a:xfrm>
            <a:off x="0" y="0"/>
            <a:ext cx="9148763" cy="5146675"/>
            <a:chOff x="0" y="0"/>
            <a:chExt cx="5763" cy="324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0" y="1"/>
              <a:ext cx="5760" cy="3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0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>
                <a:cs typeface="Meiryo UI" pitchFamily="50" charset="-128"/>
              </a:endParaRPr>
            </a:p>
          </p:txBody>
        </p:sp>
        <p:grpSp>
          <p:nvGrpSpPr>
            <p:cNvPr id="8" name="Group 74"/>
            <p:cNvGrpSpPr>
              <a:grpSpLocks noChangeAspect="1"/>
            </p:cNvGrpSpPr>
            <p:nvPr/>
          </p:nvGrpSpPr>
          <p:grpSpPr bwMode="auto">
            <a:xfrm>
              <a:off x="0" y="0"/>
              <a:ext cx="5763" cy="3242"/>
              <a:chOff x="0" y="0"/>
              <a:chExt cx="5763" cy="3242"/>
            </a:xfrm>
          </p:grpSpPr>
          <p:sp>
            <p:nvSpPr>
              <p:cNvPr id="9" name="AutoShape 73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3" cy="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gray">
              <a:xfrm>
                <a:off x="1633" y="1949"/>
                <a:ext cx="73" cy="120"/>
              </a:xfrm>
              <a:custGeom>
                <a:avLst/>
                <a:gdLst>
                  <a:gd name="T0" fmla="*/ 0 w 363"/>
                  <a:gd name="T1" fmla="*/ 0 h 597"/>
                  <a:gd name="T2" fmla="*/ 0 w 363"/>
                  <a:gd name="T3" fmla="*/ 0 h 597"/>
                  <a:gd name="T4" fmla="*/ 0 w 363"/>
                  <a:gd name="T5" fmla="*/ 0 h 597"/>
                  <a:gd name="T6" fmla="*/ 0 w 363"/>
                  <a:gd name="T7" fmla="*/ 0 h 597"/>
                  <a:gd name="T8" fmla="*/ 0 w 363"/>
                  <a:gd name="T9" fmla="*/ 0 h 597"/>
                  <a:gd name="T10" fmla="*/ 0 w 363"/>
                  <a:gd name="T11" fmla="*/ 0 h 597"/>
                  <a:gd name="T12" fmla="*/ 0 w 363"/>
                  <a:gd name="T13" fmla="*/ 0 h 597"/>
                  <a:gd name="T14" fmla="*/ 0 w 363"/>
                  <a:gd name="T15" fmla="*/ 0 h 597"/>
                  <a:gd name="T16" fmla="*/ 0 w 363"/>
                  <a:gd name="T17" fmla="*/ 0 h 597"/>
                  <a:gd name="T18" fmla="*/ 0 w 363"/>
                  <a:gd name="T19" fmla="*/ 0 h 597"/>
                  <a:gd name="T20" fmla="*/ 0 w 363"/>
                  <a:gd name="T21" fmla="*/ 0 h 597"/>
                  <a:gd name="T22" fmla="*/ 0 w 363"/>
                  <a:gd name="T23" fmla="*/ 0 h 597"/>
                  <a:gd name="T24" fmla="*/ 0 w 363"/>
                  <a:gd name="T25" fmla="*/ 0 h 597"/>
                  <a:gd name="T26" fmla="*/ 0 w 363"/>
                  <a:gd name="T27" fmla="*/ 0 h 597"/>
                  <a:gd name="T28" fmla="*/ 0 w 363"/>
                  <a:gd name="T29" fmla="*/ 0 h 597"/>
                  <a:gd name="T30" fmla="*/ 0 w 363"/>
                  <a:gd name="T31" fmla="*/ 0 h 597"/>
                  <a:gd name="T32" fmla="*/ 0 w 363"/>
                  <a:gd name="T33" fmla="*/ 0 h 597"/>
                  <a:gd name="T34" fmla="*/ 0 w 363"/>
                  <a:gd name="T35" fmla="*/ 0 h 597"/>
                  <a:gd name="T36" fmla="*/ 0 w 363"/>
                  <a:gd name="T37" fmla="*/ 0 h 597"/>
                  <a:gd name="T38" fmla="*/ 0 w 363"/>
                  <a:gd name="T39" fmla="*/ 0 h 597"/>
                  <a:gd name="T40" fmla="*/ 0 w 363"/>
                  <a:gd name="T41" fmla="*/ 0 h 597"/>
                  <a:gd name="T42" fmla="*/ 0 w 363"/>
                  <a:gd name="T43" fmla="*/ 0 h 597"/>
                  <a:gd name="T44" fmla="*/ 0 w 363"/>
                  <a:gd name="T45" fmla="*/ 0 h 5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3" h="597">
                    <a:moveTo>
                      <a:pt x="0" y="573"/>
                    </a:moveTo>
                    <a:cubicBezTo>
                      <a:pt x="0" y="504"/>
                      <a:pt x="0" y="504"/>
                      <a:pt x="0" y="504"/>
                    </a:cubicBezTo>
                    <a:cubicBezTo>
                      <a:pt x="38" y="526"/>
                      <a:pt x="84" y="536"/>
                      <a:pt x="139" y="536"/>
                    </a:cubicBezTo>
                    <a:cubicBezTo>
                      <a:pt x="232" y="536"/>
                      <a:pt x="278" y="506"/>
                      <a:pt x="278" y="445"/>
                    </a:cubicBezTo>
                    <a:cubicBezTo>
                      <a:pt x="278" y="422"/>
                      <a:pt x="270" y="402"/>
                      <a:pt x="255" y="387"/>
                    </a:cubicBezTo>
                    <a:cubicBezTo>
                      <a:pt x="242" y="374"/>
                      <a:pt x="228" y="363"/>
                      <a:pt x="213" y="354"/>
                    </a:cubicBezTo>
                    <a:cubicBezTo>
                      <a:pt x="199" y="347"/>
                      <a:pt x="181" y="338"/>
                      <a:pt x="159" y="328"/>
                    </a:cubicBezTo>
                    <a:cubicBezTo>
                      <a:pt x="107" y="302"/>
                      <a:pt x="70" y="277"/>
                      <a:pt x="49" y="253"/>
                    </a:cubicBezTo>
                    <a:cubicBezTo>
                      <a:pt x="23" y="224"/>
                      <a:pt x="10" y="190"/>
                      <a:pt x="10" y="150"/>
                    </a:cubicBezTo>
                    <a:cubicBezTo>
                      <a:pt x="10" y="97"/>
                      <a:pt x="30" y="58"/>
                      <a:pt x="71" y="33"/>
                    </a:cubicBezTo>
                    <a:cubicBezTo>
                      <a:pt x="105" y="11"/>
                      <a:pt x="148" y="0"/>
                      <a:pt x="201" y="0"/>
                    </a:cubicBezTo>
                    <a:cubicBezTo>
                      <a:pt x="238" y="0"/>
                      <a:pt x="279" y="7"/>
                      <a:pt x="322" y="20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286" y="67"/>
                      <a:pt x="247" y="59"/>
                      <a:pt x="206" y="59"/>
                    </a:cubicBezTo>
                    <a:cubicBezTo>
                      <a:pt x="174" y="59"/>
                      <a:pt x="148" y="65"/>
                      <a:pt x="127" y="78"/>
                    </a:cubicBezTo>
                    <a:cubicBezTo>
                      <a:pt x="105" y="90"/>
                      <a:pt x="95" y="111"/>
                      <a:pt x="95" y="140"/>
                    </a:cubicBezTo>
                    <a:cubicBezTo>
                      <a:pt x="95" y="164"/>
                      <a:pt x="102" y="184"/>
                      <a:pt x="117" y="199"/>
                    </a:cubicBezTo>
                    <a:cubicBezTo>
                      <a:pt x="132" y="214"/>
                      <a:pt x="164" y="234"/>
                      <a:pt x="214" y="260"/>
                    </a:cubicBezTo>
                    <a:cubicBezTo>
                      <a:pt x="254" y="280"/>
                      <a:pt x="280" y="294"/>
                      <a:pt x="293" y="305"/>
                    </a:cubicBezTo>
                    <a:cubicBezTo>
                      <a:pt x="319" y="323"/>
                      <a:pt x="337" y="343"/>
                      <a:pt x="348" y="365"/>
                    </a:cubicBezTo>
                    <a:cubicBezTo>
                      <a:pt x="358" y="384"/>
                      <a:pt x="363" y="408"/>
                      <a:pt x="363" y="436"/>
                    </a:cubicBezTo>
                    <a:cubicBezTo>
                      <a:pt x="363" y="543"/>
                      <a:pt x="290" y="597"/>
                      <a:pt x="145" y="597"/>
                    </a:cubicBezTo>
                    <a:cubicBezTo>
                      <a:pt x="86" y="597"/>
                      <a:pt x="38" y="589"/>
                      <a:pt x="0" y="5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gray">
              <a:xfrm>
                <a:off x="1733" y="1895"/>
                <a:ext cx="86" cy="170"/>
              </a:xfrm>
              <a:custGeom>
                <a:avLst/>
                <a:gdLst>
                  <a:gd name="T0" fmla="*/ 0 w 429"/>
                  <a:gd name="T1" fmla="*/ 0 h 851"/>
                  <a:gd name="T2" fmla="*/ 0 w 429"/>
                  <a:gd name="T3" fmla="*/ 0 h 851"/>
                  <a:gd name="T4" fmla="*/ 0 w 429"/>
                  <a:gd name="T5" fmla="*/ 0 h 851"/>
                  <a:gd name="T6" fmla="*/ 0 w 429"/>
                  <a:gd name="T7" fmla="*/ 0 h 851"/>
                  <a:gd name="T8" fmla="*/ 0 w 429"/>
                  <a:gd name="T9" fmla="*/ 0 h 851"/>
                  <a:gd name="T10" fmla="*/ 0 w 429"/>
                  <a:gd name="T11" fmla="*/ 0 h 851"/>
                  <a:gd name="T12" fmla="*/ 0 w 429"/>
                  <a:gd name="T13" fmla="*/ 0 h 851"/>
                  <a:gd name="T14" fmla="*/ 0 w 429"/>
                  <a:gd name="T15" fmla="*/ 0 h 851"/>
                  <a:gd name="T16" fmla="*/ 0 w 429"/>
                  <a:gd name="T17" fmla="*/ 0 h 851"/>
                  <a:gd name="T18" fmla="*/ 0 w 429"/>
                  <a:gd name="T19" fmla="*/ 0 h 851"/>
                  <a:gd name="T20" fmla="*/ 0 w 429"/>
                  <a:gd name="T21" fmla="*/ 0 h 851"/>
                  <a:gd name="T22" fmla="*/ 0 w 429"/>
                  <a:gd name="T23" fmla="*/ 0 h 851"/>
                  <a:gd name="T24" fmla="*/ 0 w 429"/>
                  <a:gd name="T25" fmla="*/ 0 h 851"/>
                  <a:gd name="T26" fmla="*/ 0 w 429"/>
                  <a:gd name="T27" fmla="*/ 0 h 851"/>
                  <a:gd name="T28" fmla="*/ 0 w 429"/>
                  <a:gd name="T29" fmla="*/ 0 h 8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29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77"/>
              <p:cNvSpPr>
                <a:spLocks noEditPoints="1"/>
              </p:cNvSpPr>
              <p:nvPr/>
            </p:nvSpPr>
            <p:spPr bwMode="gray">
              <a:xfrm>
                <a:off x="1845" y="1949"/>
                <a:ext cx="88" cy="120"/>
              </a:xfrm>
              <a:custGeom>
                <a:avLst/>
                <a:gdLst>
                  <a:gd name="T0" fmla="*/ 0 w 439"/>
                  <a:gd name="T1" fmla="*/ 0 h 597"/>
                  <a:gd name="T2" fmla="*/ 0 w 439"/>
                  <a:gd name="T3" fmla="*/ 0 h 597"/>
                  <a:gd name="T4" fmla="*/ 0 w 439"/>
                  <a:gd name="T5" fmla="*/ 0 h 597"/>
                  <a:gd name="T6" fmla="*/ 0 w 439"/>
                  <a:gd name="T7" fmla="*/ 0 h 597"/>
                  <a:gd name="T8" fmla="*/ 0 w 439"/>
                  <a:gd name="T9" fmla="*/ 0 h 597"/>
                  <a:gd name="T10" fmla="*/ 0 w 439"/>
                  <a:gd name="T11" fmla="*/ 0 h 597"/>
                  <a:gd name="T12" fmla="*/ 0 w 439"/>
                  <a:gd name="T13" fmla="*/ 0 h 597"/>
                  <a:gd name="T14" fmla="*/ 0 w 439"/>
                  <a:gd name="T15" fmla="*/ 0 h 597"/>
                  <a:gd name="T16" fmla="*/ 0 w 439"/>
                  <a:gd name="T17" fmla="*/ 0 h 597"/>
                  <a:gd name="T18" fmla="*/ 0 w 439"/>
                  <a:gd name="T19" fmla="*/ 0 h 597"/>
                  <a:gd name="T20" fmla="*/ 0 w 439"/>
                  <a:gd name="T21" fmla="*/ 0 h 597"/>
                  <a:gd name="T22" fmla="*/ 0 w 439"/>
                  <a:gd name="T23" fmla="*/ 0 h 597"/>
                  <a:gd name="T24" fmla="*/ 0 w 439"/>
                  <a:gd name="T25" fmla="*/ 0 h 597"/>
                  <a:gd name="T26" fmla="*/ 0 w 439"/>
                  <a:gd name="T27" fmla="*/ 0 h 597"/>
                  <a:gd name="T28" fmla="*/ 0 w 439"/>
                  <a:gd name="T29" fmla="*/ 0 h 597"/>
                  <a:gd name="T30" fmla="*/ 0 w 439"/>
                  <a:gd name="T31" fmla="*/ 0 h 597"/>
                  <a:gd name="T32" fmla="*/ 0 w 439"/>
                  <a:gd name="T33" fmla="*/ 0 h 597"/>
                  <a:gd name="T34" fmla="*/ 0 w 439"/>
                  <a:gd name="T35" fmla="*/ 0 h 597"/>
                  <a:gd name="T36" fmla="*/ 0 w 439"/>
                  <a:gd name="T37" fmla="*/ 0 h 597"/>
                  <a:gd name="T38" fmla="*/ 0 w 439"/>
                  <a:gd name="T39" fmla="*/ 0 h 597"/>
                  <a:gd name="T40" fmla="*/ 0 w 439"/>
                  <a:gd name="T41" fmla="*/ 0 h 597"/>
                  <a:gd name="T42" fmla="*/ 0 w 439"/>
                  <a:gd name="T43" fmla="*/ 0 h 597"/>
                  <a:gd name="T44" fmla="*/ 0 w 439"/>
                  <a:gd name="T45" fmla="*/ 0 h 597"/>
                  <a:gd name="T46" fmla="*/ 0 w 439"/>
                  <a:gd name="T47" fmla="*/ 0 h 5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39" h="597">
                    <a:moveTo>
                      <a:pt x="342" y="224"/>
                    </a:moveTo>
                    <a:cubicBezTo>
                      <a:pt x="342" y="194"/>
                      <a:pt x="342" y="194"/>
                      <a:pt x="342" y="194"/>
                    </a:cubicBezTo>
                    <a:cubicBezTo>
                      <a:pt x="342" y="157"/>
                      <a:pt x="336" y="129"/>
                      <a:pt x="324" y="108"/>
                    </a:cubicBezTo>
                    <a:cubicBezTo>
                      <a:pt x="306" y="77"/>
                      <a:pt x="269" y="61"/>
                      <a:pt x="212" y="61"/>
                    </a:cubicBezTo>
                    <a:cubicBezTo>
                      <a:pt x="160" y="61"/>
                      <a:pt x="108" y="71"/>
                      <a:pt x="55" y="93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108" y="9"/>
                      <a:pt x="164" y="0"/>
                      <a:pt x="222" y="0"/>
                    </a:cubicBezTo>
                    <a:cubicBezTo>
                      <a:pt x="310" y="0"/>
                      <a:pt x="371" y="20"/>
                      <a:pt x="404" y="60"/>
                    </a:cubicBezTo>
                    <a:cubicBezTo>
                      <a:pt x="422" y="82"/>
                      <a:pt x="432" y="114"/>
                      <a:pt x="437" y="157"/>
                    </a:cubicBezTo>
                    <a:cubicBezTo>
                      <a:pt x="438" y="173"/>
                      <a:pt x="439" y="196"/>
                      <a:pt x="439" y="227"/>
                    </a:cubicBezTo>
                    <a:cubicBezTo>
                      <a:pt x="439" y="570"/>
                      <a:pt x="439" y="570"/>
                      <a:pt x="439" y="570"/>
                    </a:cubicBezTo>
                    <a:cubicBezTo>
                      <a:pt x="373" y="588"/>
                      <a:pt x="303" y="597"/>
                      <a:pt x="229" y="597"/>
                    </a:cubicBezTo>
                    <a:cubicBezTo>
                      <a:pt x="158" y="597"/>
                      <a:pt x="103" y="586"/>
                      <a:pt x="64" y="564"/>
                    </a:cubicBezTo>
                    <a:cubicBezTo>
                      <a:pt x="22" y="540"/>
                      <a:pt x="0" y="498"/>
                      <a:pt x="0" y="438"/>
                    </a:cubicBezTo>
                    <a:cubicBezTo>
                      <a:pt x="0" y="369"/>
                      <a:pt x="25" y="318"/>
                      <a:pt x="75" y="285"/>
                    </a:cubicBezTo>
                    <a:cubicBezTo>
                      <a:pt x="112" y="261"/>
                      <a:pt x="175" y="243"/>
                      <a:pt x="263" y="233"/>
                    </a:cubicBezTo>
                    <a:cubicBezTo>
                      <a:pt x="279" y="231"/>
                      <a:pt x="306" y="228"/>
                      <a:pt x="342" y="224"/>
                    </a:cubicBezTo>
                    <a:moveTo>
                      <a:pt x="342" y="279"/>
                    </a:moveTo>
                    <a:cubicBezTo>
                      <a:pt x="283" y="285"/>
                      <a:pt x="239" y="292"/>
                      <a:pt x="208" y="300"/>
                    </a:cubicBezTo>
                    <a:cubicBezTo>
                      <a:pt x="135" y="318"/>
                      <a:pt x="99" y="361"/>
                      <a:pt x="99" y="428"/>
                    </a:cubicBezTo>
                    <a:cubicBezTo>
                      <a:pt x="99" y="465"/>
                      <a:pt x="109" y="492"/>
                      <a:pt x="131" y="509"/>
                    </a:cubicBezTo>
                    <a:cubicBezTo>
                      <a:pt x="155" y="529"/>
                      <a:pt x="192" y="539"/>
                      <a:pt x="244" y="539"/>
                    </a:cubicBezTo>
                    <a:cubicBezTo>
                      <a:pt x="279" y="539"/>
                      <a:pt x="312" y="534"/>
                      <a:pt x="342" y="525"/>
                    </a:cubicBezTo>
                    <a:lnTo>
                      <a:pt x="342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78"/>
              <p:cNvSpPr>
                <a:spLocks noEditPoints="1"/>
              </p:cNvSpPr>
              <p:nvPr/>
            </p:nvSpPr>
            <p:spPr bwMode="gray">
              <a:xfrm>
                <a:off x="1968" y="1949"/>
                <a:ext cx="88" cy="171"/>
              </a:xfrm>
              <a:custGeom>
                <a:avLst/>
                <a:gdLst>
                  <a:gd name="T0" fmla="*/ 0 w 444"/>
                  <a:gd name="T1" fmla="*/ 0 h 852"/>
                  <a:gd name="T2" fmla="*/ 0 w 444"/>
                  <a:gd name="T3" fmla="*/ 0 h 852"/>
                  <a:gd name="T4" fmla="*/ 0 w 444"/>
                  <a:gd name="T5" fmla="*/ 0 h 852"/>
                  <a:gd name="T6" fmla="*/ 0 w 444"/>
                  <a:gd name="T7" fmla="*/ 0 h 852"/>
                  <a:gd name="T8" fmla="*/ 0 w 444"/>
                  <a:gd name="T9" fmla="*/ 0 h 852"/>
                  <a:gd name="T10" fmla="*/ 0 w 444"/>
                  <a:gd name="T11" fmla="*/ 0 h 852"/>
                  <a:gd name="T12" fmla="*/ 0 w 444"/>
                  <a:gd name="T13" fmla="*/ 0 h 852"/>
                  <a:gd name="T14" fmla="*/ 0 w 444"/>
                  <a:gd name="T15" fmla="*/ 0 h 852"/>
                  <a:gd name="T16" fmla="*/ 0 w 444"/>
                  <a:gd name="T17" fmla="*/ 0 h 852"/>
                  <a:gd name="T18" fmla="*/ 0 w 444"/>
                  <a:gd name="T19" fmla="*/ 0 h 852"/>
                  <a:gd name="T20" fmla="*/ 0 w 444"/>
                  <a:gd name="T21" fmla="*/ 0 h 852"/>
                  <a:gd name="T22" fmla="*/ 0 w 444"/>
                  <a:gd name="T23" fmla="*/ 0 h 852"/>
                  <a:gd name="T24" fmla="*/ 0 w 444"/>
                  <a:gd name="T25" fmla="*/ 0 h 852"/>
                  <a:gd name="T26" fmla="*/ 0 w 444"/>
                  <a:gd name="T27" fmla="*/ 0 h 852"/>
                  <a:gd name="T28" fmla="*/ 0 w 444"/>
                  <a:gd name="T29" fmla="*/ 0 h 852"/>
                  <a:gd name="T30" fmla="*/ 0 w 444"/>
                  <a:gd name="T31" fmla="*/ 0 h 852"/>
                  <a:gd name="T32" fmla="*/ 0 w 444"/>
                  <a:gd name="T33" fmla="*/ 0 h 852"/>
                  <a:gd name="T34" fmla="*/ 0 w 444"/>
                  <a:gd name="T35" fmla="*/ 0 h 852"/>
                  <a:gd name="T36" fmla="*/ 0 w 444"/>
                  <a:gd name="T37" fmla="*/ 0 h 8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4" h="852">
                    <a:moveTo>
                      <a:pt x="96" y="557"/>
                    </a:moveTo>
                    <a:cubicBezTo>
                      <a:pt x="96" y="852"/>
                      <a:pt x="96" y="852"/>
                      <a:pt x="96" y="852"/>
                    </a:cubicBezTo>
                    <a:cubicBezTo>
                      <a:pt x="0" y="852"/>
                      <a:pt x="0" y="852"/>
                      <a:pt x="0" y="85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6" y="8"/>
                      <a:pt x="131" y="0"/>
                      <a:pt x="195" y="0"/>
                    </a:cubicBezTo>
                    <a:cubicBezTo>
                      <a:pt x="293" y="0"/>
                      <a:pt x="360" y="30"/>
                      <a:pt x="396" y="89"/>
                    </a:cubicBezTo>
                    <a:cubicBezTo>
                      <a:pt x="428" y="142"/>
                      <a:pt x="444" y="211"/>
                      <a:pt x="444" y="298"/>
                    </a:cubicBezTo>
                    <a:cubicBezTo>
                      <a:pt x="444" y="389"/>
                      <a:pt x="423" y="462"/>
                      <a:pt x="383" y="519"/>
                    </a:cubicBezTo>
                    <a:cubicBezTo>
                      <a:pt x="345" y="571"/>
                      <a:pt x="288" y="597"/>
                      <a:pt x="214" y="597"/>
                    </a:cubicBezTo>
                    <a:cubicBezTo>
                      <a:pt x="183" y="597"/>
                      <a:pt x="156" y="592"/>
                      <a:pt x="134" y="582"/>
                    </a:cubicBezTo>
                    <a:cubicBezTo>
                      <a:pt x="124" y="577"/>
                      <a:pt x="111" y="569"/>
                      <a:pt x="96" y="557"/>
                    </a:cubicBezTo>
                    <a:moveTo>
                      <a:pt x="96" y="490"/>
                    </a:moveTo>
                    <a:cubicBezTo>
                      <a:pt x="129" y="522"/>
                      <a:pt x="165" y="539"/>
                      <a:pt x="204" y="539"/>
                    </a:cubicBezTo>
                    <a:cubicBezTo>
                      <a:pt x="253" y="539"/>
                      <a:pt x="290" y="514"/>
                      <a:pt x="313" y="464"/>
                    </a:cubicBezTo>
                    <a:cubicBezTo>
                      <a:pt x="335" y="418"/>
                      <a:pt x="345" y="363"/>
                      <a:pt x="345" y="296"/>
                    </a:cubicBezTo>
                    <a:cubicBezTo>
                      <a:pt x="345" y="214"/>
                      <a:pt x="331" y="152"/>
                      <a:pt x="302" y="110"/>
                    </a:cubicBezTo>
                    <a:cubicBezTo>
                      <a:pt x="278" y="76"/>
                      <a:pt x="238" y="59"/>
                      <a:pt x="180" y="59"/>
                    </a:cubicBezTo>
                    <a:cubicBezTo>
                      <a:pt x="155" y="59"/>
                      <a:pt x="127" y="61"/>
                      <a:pt x="96" y="66"/>
                    </a:cubicBezTo>
                    <a:lnTo>
                      <a:pt x="96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79"/>
              <p:cNvSpPr>
                <a:spLocks noEditPoints="1"/>
              </p:cNvSpPr>
              <p:nvPr/>
            </p:nvSpPr>
            <p:spPr bwMode="gray">
              <a:xfrm>
                <a:off x="2083" y="1911"/>
                <a:ext cx="24" cy="154"/>
              </a:xfrm>
              <a:custGeom>
                <a:avLst/>
                <a:gdLst>
                  <a:gd name="T0" fmla="*/ 0 w 118"/>
                  <a:gd name="T1" fmla="*/ 0 h 772"/>
                  <a:gd name="T2" fmla="*/ 0 w 118"/>
                  <a:gd name="T3" fmla="*/ 0 h 772"/>
                  <a:gd name="T4" fmla="*/ 0 w 118"/>
                  <a:gd name="T5" fmla="*/ 0 h 772"/>
                  <a:gd name="T6" fmla="*/ 0 w 118"/>
                  <a:gd name="T7" fmla="*/ 0 h 772"/>
                  <a:gd name="T8" fmla="*/ 0 w 118"/>
                  <a:gd name="T9" fmla="*/ 0 h 772"/>
                  <a:gd name="T10" fmla="*/ 0 w 118"/>
                  <a:gd name="T11" fmla="*/ 0 h 772"/>
                  <a:gd name="T12" fmla="*/ 0 w 118"/>
                  <a:gd name="T13" fmla="*/ 0 h 772"/>
                  <a:gd name="T14" fmla="*/ 0 w 118"/>
                  <a:gd name="T15" fmla="*/ 0 h 772"/>
                  <a:gd name="T16" fmla="*/ 0 w 118"/>
                  <a:gd name="T17" fmla="*/ 0 h 772"/>
                  <a:gd name="T18" fmla="*/ 0 w 118"/>
                  <a:gd name="T19" fmla="*/ 0 h 772"/>
                  <a:gd name="T20" fmla="*/ 0 w 118"/>
                  <a:gd name="T21" fmla="*/ 0 h 772"/>
                  <a:gd name="T22" fmla="*/ 0 w 118"/>
                  <a:gd name="T23" fmla="*/ 0 h 772"/>
                  <a:gd name="T24" fmla="*/ 0 w 118"/>
                  <a:gd name="T25" fmla="*/ 0 h 772"/>
                  <a:gd name="T26" fmla="*/ 0 w 118"/>
                  <a:gd name="T27" fmla="*/ 0 h 7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6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1" y="91"/>
                      <a:pt x="98" y="103"/>
                    </a:cubicBezTo>
                    <a:cubicBezTo>
                      <a:pt x="87" y="113"/>
                      <a:pt x="74" y="118"/>
                      <a:pt x="58" y="118"/>
                    </a:cubicBezTo>
                    <a:cubicBezTo>
                      <a:pt x="41" y="118"/>
                      <a:pt x="26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6" y="27"/>
                      <a:pt x="19" y="15"/>
                    </a:cubicBezTo>
                    <a:cubicBezTo>
                      <a:pt x="30" y="5"/>
                      <a:pt x="43" y="0"/>
                      <a:pt x="59" y="0"/>
                    </a:cubicBezTo>
                    <a:moveTo>
                      <a:pt x="12" y="207"/>
                    </a:move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8" y="772"/>
                      <a:pt x="108" y="772"/>
                      <a:pt x="108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gray">
              <a:xfrm>
                <a:off x="2141" y="1949"/>
                <a:ext cx="86" cy="116"/>
              </a:xfrm>
              <a:custGeom>
                <a:avLst/>
                <a:gdLst>
                  <a:gd name="T0" fmla="*/ 0 w 430"/>
                  <a:gd name="T1" fmla="*/ 0 h 581"/>
                  <a:gd name="T2" fmla="*/ 0 w 430"/>
                  <a:gd name="T3" fmla="*/ 0 h 581"/>
                  <a:gd name="T4" fmla="*/ 0 w 430"/>
                  <a:gd name="T5" fmla="*/ 0 h 581"/>
                  <a:gd name="T6" fmla="*/ 0 w 430"/>
                  <a:gd name="T7" fmla="*/ 0 h 581"/>
                  <a:gd name="T8" fmla="*/ 0 w 430"/>
                  <a:gd name="T9" fmla="*/ 0 h 581"/>
                  <a:gd name="T10" fmla="*/ 0 w 430"/>
                  <a:gd name="T11" fmla="*/ 0 h 581"/>
                  <a:gd name="T12" fmla="*/ 0 w 430"/>
                  <a:gd name="T13" fmla="*/ 0 h 581"/>
                  <a:gd name="T14" fmla="*/ 0 w 430"/>
                  <a:gd name="T15" fmla="*/ 0 h 581"/>
                  <a:gd name="T16" fmla="*/ 0 w 430"/>
                  <a:gd name="T17" fmla="*/ 0 h 581"/>
                  <a:gd name="T18" fmla="*/ 0 w 430"/>
                  <a:gd name="T19" fmla="*/ 0 h 581"/>
                  <a:gd name="T20" fmla="*/ 0 w 430"/>
                  <a:gd name="T21" fmla="*/ 0 h 581"/>
                  <a:gd name="T22" fmla="*/ 0 w 430"/>
                  <a:gd name="T23" fmla="*/ 0 h 581"/>
                  <a:gd name="T24" fmla="*/ 0 w 430"/>
                  <a:gd name="T25" fmla="*/ 0 h 5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90" y="8"/>
                      <a:pt x="165" y="0"/>
                      <a:pt x="227" y="0"/>
                    </a:cubicBezTo>
                    <a:cubicBezTo>
                      <a:pt x="325" y="0"/>
                      <a:pt x="387" y="30"/>
                      <a:pt x="412" y="89"/>
                    </a:cubicBezTo>
                    <a:cubicBezTo>
                      <a:pt x="424" y="117"/>
                      <a:pt x="430" y="165"/>
                      <a:pt x="430" y="234"/>
                    </a:cubicBezTo>
                    <a:cubicBezTo>
                      <a:pt x="430" y="581"/>
                      <a:pt x="430" y="581"/>
                      <a:pt x="430" y="581"/>
                    </a:cubicBezTo>
                    <a:cubicBezTo>
                      <a:pt x="333" y="581"/>
                      <a:pt x="333" y="581"/>
                      <a:pt x="333" y="581"/>
                    </a:cubicBezTo>
                    <a:cubicBezTo>
                      <a:pt x="333" y="240"/>
                      <a:pt x="333" y="240"/>
                      <a:pt x="333" y="240"/>
                    </a:cubicBezTo>
                    <a:cubicBezTo>
                      <a:pt x="333" y="173"/>
                      <a:pt x="327" y="128"/>
                      <a:pt x="316" y="105"/>
                    </a:cubicBezTo>
                    <a:cubicBezTo>
                      <a:pt x="300" y="74"/>
                      <a:pt x="267" y="59"/>
                      <a:pt x="217" y="59"/>
                    </a:cubicBezTo>
                    <a:cubicBezTo>
                      <a:pt x="178" y="59"/>
                      <a:pt x="138" y="63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81"/>
              <p:cNvSpPr>
                <a:spLocks noEditPoints="1"/>
              </p:cNvSpPr>
              <p:nvPr/>
            </p:nvSpPr>
            <p:spPr bwMode="gray">
              <a:xfrm>
                <a:off x="2254" y="1949"/>
                <a:ext cx="89" cy="172"/>
              </a:xfrm>
              <a:custGeom>
                <a:avLst/>
                <a:gdLst>
                  <a:gd name="T0" fmla="*/ 0 w 446"/>
                  <a:gd name="T1" fmla="*/ 0 h 861"/>
                  <a:gd name="T2" fmla="*/ 0 w 446"/>
                  <a:gd name="T3" fmla="*/ 0 h 861"/>
                  <a:gd name="T4" fmla="*/ 0 w 446"/>
                  <a:gd name="T5" fmla="*/ 0 h 861"/>
                  <a:gd name="T6" fmla="*/ 0 w 446"/>
                  <a:gd name="T7" fmla="*/ 0 h 861"/>
                  <a:gd name="T8" fmla="*/ 0 w 446"/>
                  <a:gd name="T9" fmla="*/ 0 h 861"/>
                  <a:gd name="T10" fmla="*/ 0 w 446"/>
                  <a:gd name="T11" fmla="*/ 0 h 861"/>
                  <a:gd name="T12" fmla="*/ 0 w 446"/>
                  <a:gd name="T13" fmla="*/ 0 h 861"/>
                  <a:gd name="T14" fmla="*/ 0 w 446"/>
                  <a:gd name="T15" fmla="*/ 0 h 861"/>
                  <a:gd name="T16" fmla="*/ 0 w 446"/>
                  <a:gd name="T17" fmla="*/ 0 h 861"/>
                  <a:gd name="T18" fmla="*/ 0 w 446"/>
                  <a:gd name="T19" fmla="*/ 0 h 861"/>
                  <a:gd name="T20" fmla="*/ 0 w 446"/>
                  <a:gd name="T21" fmla="*/ 0 h 861"/>
                  <a:gd name="T22" fmla="*/ 0 w 446"/>
                  <a:gd name="T23" fmla="*/ 0 h 861"/>
                  <a:gd name="T24" fmla="*/ 0 w 446"/>
                  <a:gd name="T25" fmla="*/ 0 h 861"/>
                  <a:gd name="T26" fmla="*/ 0 w 446"/>
                  <a:gd name="T27" fmla="*/ 0 h 861"/>
                  <a:gd name="T28" fmla="*/ 0 w 446"/>
                  <a:gd name="T29" fmla="*/ 0 h 861"/>
                  <a:gd name="T30" fmla="*/ 0 w 446"/>
                  <a:gd name="T31" fmla="*/ 0 h 861"/>
                  <a:gd name="T32" fmla="*/ 0 w 446"/>
                  <a:gd name="T33" fmla="*/ 0 h 861"/>
                  <a:gd name="T34" fmla="*/ 0 w 446"/>
                  <a:gd name="T35" fmla="*/ 0 h 861"/>
                  <a:gd name="T36" fmla="*/ 0 w 446"/>
                  <a:gd name="T37" fmla="*/ 0 h 861"/>
                  <a:gd name="T38" fmla="*/ 0 w 446"/>
                  <a:gd name="T39" fmla="*/ 0 h 861"/>
                  <a:gd name="T40" fmla="*/ 0 w 446"/>
                  <a:gd name="T41" fmla="*/ 0 h 861"/>
                  <a:gd name="T42" fmla="*/ 0 w 446"/>
                  <a:gd name="T43" fmla="*/ 0 h 861"/>
                  <a:gd name="T44" fmla="*/ 0 w 446"/>
                  <a:gd name="T45" fmla="*/ 0 h 861"/>
                  <a:gd name="T46" fmla="*/ 0 w 446"/>
                  <a:gd name="T47" fmla="*/ 0 h 861"/>
                  <a:gd name="T48" fmla="*/ 0 w 446"/>
                  <a:gd name="T49" fmla="*/ 0 h 861"/>
                  <a:gd name="T50" fmla="*/ 0 w 446"/>
                  <a:gd name="T51" fmla="*/ 0 h 861"/>
                  <a:gd name="T52" fmla="*/ 0 w 446"/>
                  <a:gd name="T53" fmla="*/ 0 h 861"/>
                  <a:gd name="T54" fmla="*/ 0 w 446"/>
                  <a:gd name="T55" fmla="*/ 0 h 861"/>
                  <a:gd name="T56" fmla="*/ 0 w 446"/>
                  <a:gd name="T57" fmla="*/ 0 h 861"/>
                  <a:gd name="T58" fmla="*/ 0 w 446"/>
                  <a:gd name="T59" fmla="*/ 0 h 8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6" h="861">
                    <a:moveTo>
                      <a:pt x="349" y="531"/>
                    </a:moveTo>
                    <a:cubicBezTo>
                      <a:pt x="334" y="547"/>
                      <a:pt x="322" y="558"/>
                      <a:pt x="313" y="565"/>
                    </a:cubicBezTo>
                    <a:cubicBezTo>
                      <a:pt x="283" y="586"/>
                      <a:pt x="246" y="597"/>
                      <a:pt x="201" y="597"/>
                    </a:cubicBezTo>
                    <a:cubicBezTo>
                      <a:pt x="150" y="597"/>
                      <a:pt x="109" y="583"/>
                      <a:pt x="76" y="555"/>
                    </a:cubicBezTo>
                    <a:cubicBezTo>
                      <a:pt x="25" y="513"/>
                      <a:pt x="0" y="436"/>
                      <a:pt x="0" y="325"/>
                    </a:cubicBezTo>
                    <a:cubicBezTo>
                      <a:pt x="0" y="235"/>
                      <a:pt x="18" y="162"/>
                      <a:pt x="55" y="103"/>
                    </a:cubicBezTo>
                    <a:cubicBezTo>
                      <a:pt x="99" y="35"/>
                      <a:pt x="169" y="0"/>
                      <a:pt x="267" y="0"/>
                    </a:cubicBezTo>
                    <a:cubicBezTo>
                      <a:pt x="324" y="0"/>
                      <a:pt x="384" y="8"/>
                      <a:pt x="446" y="23"/>
                    </a:cubicBezTo>
                    <a:cubicBezTo>
                      <a:pt x="446" y="471"/>
                      <a:pt x="446" y="471"/>
                      <a:pt x="446" y="471"/>
                    </a:cubicBezTo>
                    <a:cubicBezTo>
                      <a:pt x="446" y="554"/>
                      <a:pt x="442" y="617"/>
                      <a:pt x="435" y="661"/>
                    </a:cubicBezTo>
                    <a:cubicBezTo>
                      <a:pt x="422" y="740"/>
                      <a:pt x="387" y="794"/>
                      <a:pt x="330" y="824"/>
                    </a:cubicBezTo>
                    <a:cubicBezTo>
                      <a:pt x="284" y="849"/>
                      <a:pt x="224" y="861"/>
                      <a:pt x="149" y="861"/>
                    </a:cubicBezTo>
                    <a:cubicBezTo>
                      <a:pt x="129" y="861"/>
                      <a:pt x="104" y="859"/>
                      <a:pt x="77" y="856"/>
                    </a:cubicBezTo>
                    <a:cubicBezTo>
                      <a:pt x="77" y="798"/>
                      <a:pt x="77" y="798"/>
                      <a:pt x="77" y="798"/>
                    </a:cubicBezTo>
                    <a:cubicBezTo>
                      <a:pt x="102" y="801"/>
                      <a:pt x="126" y="802"/>
                      <a:pt x="149" y="802"/>
                    </a:cubicBezTo>
                    <a:cubicBezTo>
                      <a:pt x="202" y="802"/>
                      <a:pt x="241" y="796"/>
                      <a:pt x="267" y="781"/>
                    </a:cubicBezTo>
                    <a:cubicBezTo>
                      <a:pt x="305" y="761"/>
                      <a:pt x="330" y="725"/>
                      <a:pt x="340" y="673"/>
                    </a:cubicBezTo>
                    <a:cubicBezTo>
                      <a:pt x="346" y="643"/>
                      <a:pt x="349" y="606"/>
                      <a:pt x="349" y="562"/>
                    </a:cubicBezTo>
                    <a:lnTo>
                      <a:pt x="349" y="531"/>
                    </a:lnTo>
                    <a:close/>
                    <a:moveTo>
                      <a:pt x="349" y="64"/>
                    </a:moveTo>
                    <a:cubicBezTo>
                      <a:pt x="322" y="61"/>
                      <a:pt x="298" y="59"/>
                      <a:pt x="276" y="59"/>
                    </a:cubicBezTo>
                    <a:cubicBezTo>
                      <a:pt x="236" y="59"/>
                      <a:pt x="204" y="67"/>
                      <a:pt x="181" y="83"/>
                    </a:cubicBezTo>
                    <a:cubicBezTo>
                      <a:pt x="155" y="102"/>
                      <a:pt x="134" y="136"/>
                      <a:pt x="119" y="183"/>
                    </a:cubicBezTo>
                    <a:cubicBezTo>
                      <a:pt x="106" y="225"/>
                      <a:pt x="99" y="274"/>
                      <a:pt x="99" y="329"/>
                    </a:cubicBezTo>
                    <a:cubicBezTo>
                      <a:pt x="99" y="406"/>
                      <a:pt x="111" y="462"/>
                      <a:pt x="136" y="497"/>
                    </a:cubicBezTo>
                    <a:cubicBezTo>
                      <a:pt x="156" y="525"/>
                      <a:pt x="182" y="539"/>
                      <a:pt x="214" y="539"/>
                    </a:cubicBezTo>
                    <a:cubicBezTo>
                      <a:pt x="242" y="539"/>
                      <a:pt x="267" y="530"/>
                      <a:pt x="291" y="513"/>
                    </a:cubicBezTo>
                    <a:cubicBezTo>
                      <a:pt x="314" y="495"/>
                      <a:pt x="331" y="472"/>
                      <a:pt x="341" y="444"/>
                    </a:cubicBezTo>
                    <a:cubicBezTo>
                      <a:pt x="346" y="429"/>
                      <a:pt x="349" y="408"/>
                      <a:pt x="349" y="379"/>
                    </a:cubicBezTo>
                    <a:lnTo>
                      <a:pt x="34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gray">
              <a:xfrm>
                <a:off x="2431" y="1922"/>
                <a:ext cx="50" cy="143"/>
              </a:xfrm>
              <a:custGeom>
                <a:avLst/>
                <a:gdLst>
                  <a:gd name="T0" fmla="*/ 0 w 249"/>
                  <a:gd name="T1" fmla="*/ 0 h 718"/>
                  <a:gd name="T2" fmla="*/ 0 w 249"/>
                  <a:gd name="T3" fmla="*/ 0 h 718"/>
                  <a:gd name="T4" fmla="*/ 0 w 249"/>
                  <a:gd name="T5" fmla="*/ 0 h 718"/>
                  <a:gd name="T6" fmla="*/ 0 w 249"/>
                  <a:gd name="T7" fmla="*/ 0 h 718"/>
                  <a:gd name="T8" fmla="*/ 0 w 249"/>
                  <a:gd name="T9" fmla="*/ 0 h 718"/>
                  <a:gd name="T10" fmla="*/ 0 w 249"/>
                  <a:gd name="T11" fmla="*/ 0 h 718"/>
                  <a:gd name="T12" fmla="*/ 0 w 249"/>
                  <a:gd name="T13" fmla="*/ 0 h 718"/>
                  <a:gd name="T14" fmla="*/ 0 w 249"/>
                  <a:gd name="T15" fmla="*/ 0 h 718"/>
                  <a:gd name="T16" fmla="*/ 0 w 249"/>
                  <a:gd name="T17" fmla="*/ 0 h 718"/>
                  <a:gd name="T18" fmla="*/ 0 w 249"/>
                  <a:gd name="T19" fmla="*/ 0 h 718"/>
                  <a:gd name="T20" fmla="*/ 0 w 249"/>
                  <a:gd name="T21" fmla="*/ 0 h 718"/>
                  <a:gd name="T22" fmla="*/ 0 w 249"/>
                  <a:gd name="T23" fmla="*/ 0 h 718"/>
                  <a:gd name="T24" fmla="*/ 0 w 249"/>
                  <a:gd name="T25" fmla="*/ 0 h 718"/>
                  <a:gd name="T26" fmla="*/ 0 w 249"/>
                  <a:gd name="T27" fmla="*/ 0 h 718"/>
                  <a:gd name="T28" fmla="*/ 0 w 249"/>
                  <a:gd name="T29" fmla="*/ 0 h 718"/>
                  <a:gd name="T30" fmla="*/ 0 w 249"/>
                  <a:gd name="T31" fmla="*/ 0 h 718"/>
                  <a:gd name="T32" fmla="*/ 0 w 249"/>
                  <a:gd name="T33" fmla="*/ 0 h 7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9" h="718">
                    <a:moveTo>
                      <a:pt x="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249" y="153"/>
                      <a:pt x="249" y="153"/>
                      <a:pt x="249" y="153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515"/>
                      <a:pt x="97" y="515"/>
                      <a:pt x="97" y="515"/>
                    </a:cubicBezTo>
                    <a:cubicBezTo>
                      <a:pt x="97" y="572"/>
                      <a:pt x="105" y="610"/>
                      <a:pt x="122" y="630"/>
                    </a:cubicBezTo>
                    <a:cubicBezTo>
                      <a:pt x="134" y="644"/>
                      <a:pt x="152" y="652"/>
                      <a:pt x="176" y="655"/>
                    </a:cubicBezTo>
                    <a:cubicBezTo>
                      <a:pt x="184" y="656"/>
                      <a:pt x="197" y="657"/>
                      <a:pt x="217" y="657"/>
                    </a:cubicBezTo>
                    <a:cubicBezTo>
                      <a:pt x="249" y="657"/>
                      <a:pt x="249" y="657"/>
                      <a:pt x="249" y="657"/>
                    </a:cubicBezTo>
                    <a:cubicBezTo>
                      <a:pt x="249" y="718"/>
                      <a:pt x="249" y="718"/>
                      <a:pt x="249" y="718"/>
                    </a:cubicBezTo>
                    <a:cubicBezTo>
                      <a:pt x="197" y="718"/>
                      <a:pt x="197" y="718"/>
                      <a:pt x="197" y="718"/>
                    </a:cubicBezTo>
                    <a:cubicBezTo>
                      <a:pt x="155" y="718"/>
                      <a:pt x="123" y="715"/>
                      <a:pt x="99" y="709"/>
                    </a:cubicBezTo>
                    <a:cubicBezTo>
                      <a:pt x="50" y="695"/>
                      <a:pt x="20" y="663"/>
                      <a:pt x="9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83"/>
              <p:cNvSpPr>
                <a:spLocks noEditPoints="1"/>
              </p:cNvSpPr>
              <p:nvPr/>
            </p:nvSpPr>
            <p:spPr bwMode="gray">
              <a:xfrm>
                <a:off x="2502" y="1949"/>
                <a:ext cx="95" cy="120"/>
              </a:xfrm>
              <a:custGeom>
                <a:avLst/>
                <a:gdLst>
                  <a:gd name="T0" fmla="*/ 0 w 476"/>
                  <a:gd name="T1" fmla="*/ 0 h 597"/>
                  <a:gd name="T2" fmla="*/ 0 w 476"/>
                  <a:gd name="T3" fmla="*/ 0 h 597"/>
                  <a:gd name="T4" fmla="*/ 0 w 476"/>
                  <a:gd name="T5" fmla="*/ 0 h 597"/>
                  <a:gd name="T6" fmla="*/ 0 w 476"/>
                  <a:gd name="T7" fmla="*/ 0 h 597"/>
                  <a:gd name="T8" fmla="*/ 0 w 476"/>
                  <a:gd name="T9" fmla="*/ 0 h 597"/>
                  <a:gd name="T10" fmla="*/ 0 w 476"/>
                  <a:gd name="T11" fmla="*/ 0 h 597"/>
                  <a:gd name="T12" fmla="*/ 0 w 476"/>
                  <a:gd name="T13" fmla="*/ 0 h 597"/>
                  <a:gd name="T14" fmla="*/ 0 w 476"/>
                  <a:gd name="T15" fmla="*/ 0 h 597"/>
                  <a:gd name="T16" fmla="*/ 0 w 476"/>
                  <a:gd name="T17" fmla="*/ 0 h 597"/>
                  <a:gd name="T18" fmla="*/ 0 w 476"/>
                  <a:gd name="T19" fmla="*/ 0 h 597"/>
                  <a:gd name="T20" fmla="*/ 0 w 476"/>
                  <a:gd name="T21" fmla="*/ 0 h 597"/>
                  <a:gd name="T22" fmla="*/ 0 w 476"/>
                  <a:gd name="T23" fmla="*/ 0 h 597"/>
                  <a:gd name="T24" fmla="*/ 0 w 476"/>
                  <a:gd name="T25" fmla="*/ 0 h 597"/>
                  <a:gd name="T26" fmla="*/ 0 w 476"/>
                  <a:gd name="T27" fmla="*/ 0 h 597"/>
                  <a:gd name="T28" fmla="*/ 0 w 476"/>
                  <a:gd name="T29" fmla="*/ 0 h 597"/>
                  <a:gd name="T30" fmla="*/ 0 w 476"/>
                  <a:gd name="T31" fmla="*/ 0 h 597"/>
                  <a:gd name="T32" fmla="*/ 0 w 476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5" y="132"/>
                    </a:cubicBezTo>
                    <a:cubicBezTo>
                      <a:pt x="107" y="173"/>
                      <a:pt x="99" y="227"/>
                      <a:pt x="99" y="296"/>
                    </a:cubicBezTo>
                    <a:cubicBezTo>
                      <a:pt x="99" y="368"/>
                      <a:pt x="107" y="424"/>
                      <a:pt x="125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3" y="539"/>
                      <a:pt x="330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84"/>
              <p:cNvSpPr>
                <a:spLocks/>
              </p:cNvSpPr>
              <p:nvPr/>
            </p:nvSpPr>
            <p:spPr bwMode="gray">
              <a:xfrm>
                <a:off x="2625" y="1949"/>
                <a:ext cx="146" cy="116"/>
              </a:xfrm>
              <a:custGeom>
                <a:avLst/>
                <a:gdLst>
                  <a:gd name="T0" fmla="*/ 0 w 730"/>
                  <a:gd name="T1" fmla="*/ 0 h 581"/>
                  <a:gd name="T2" fmla="*/ 0 w 730"/>
                  <a:gd name="T3" fmla="*/ 0 h 581"/>
                  <a:gd name="T4" fmla="*/ 0 w 730"/>
                  <a:gd name="T5" fmla="*/ 0 h 581"/>
                  <a:gd name="T6" fmla="*/ 0 w 730"/>
                  <a:gd name="T7" fmla="*/ 0 h 581"/>
                  <a:gd name="T8" fmla="*/ 0 w 730"/>
                  <a:gd name="T9" fmla="*/ 0 h 581"/>
                  <a:gd name="T10" fmla="*/ 0 w 730"/>
                  <a:gd name="T11" fmla="*/ 0 h 581"/>
                  <a:gd name="T12" fmla="*/ 0 w 730"/>
                  <a:gd name="T13" fmla="*/ 0 h 581"/>
                  <a:gd name="T14" fmla="*/ 0 w 730"/>
                  <a:gd name="T15" fmla="*/ 0 h 581"/>
                  <a:gd name="T16" fmla="*/ 0 w 730"/>
                  <a:gd name="T17" fmla="*/ 0 h 581"/>
                  <a:gd name="T18" fmla="*/ 0 w 730"/>
                  <a:gd name="T19" fmla="*/ 0 h 581"/>
                  <a:gd name="T20" fmla="*/ 0 w 730"/>
                  <a:gd name="T21" fmla="*/ 0 h 581"/>
                  <a:gd name="T22" fmla="*/ 0 w 730"/>
                  <a:gd name="T23" fmla="*/ 0 h 581"/>
                  <a:gd name="T24" fmla="*/ 0 w 730"/>
                  <a:gd name="T25" fmla="*/ 0 h 581"/>
                  <a:gd name="T26" fmla="*/ 0 w 730"/>
                  <a:gd name="T27" fmla="*/ 0 h 581"/>
                  <a:gd name="T28" fmla="*/ 0 w 730"/>
                  <a:gd name="T29" fmla="*/ 0 h 581"/>
                  <a:gd name="T30" fmla="*/ 0 w 730"/>
                  <a:gd name="T31" fmla="*/ 0 h 581"/>
                  <a:gd name="T32" fmla="*/ 0 w 730"/>
                  <a:gd name="T33" fmla="*/ 0 h 581"/>
                  <a:gd name="T34" fmla="*/ 0 w 730"/>
                  <a:gd name="T35" fmla="*/ 0 h 581"/>
                  <a:gd name="T36" fmla="*/ 0 w 730"/>
                  <a:gd name="T37" fmla="*/ 0 h 581"/>
                  <a:gd name="T38" fmla="*/ 0 w 730"/>
                  <a:gd name="T39" fmla="*/ 0 h 581"/>
                  <a:gd name="T40" fmla="*/ 0 w 730"/>
                  <a:gd name="T41" fmla="*/ 0 h 5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8" y="8"/>
                      <a:pt x="158" y="0"/>
                      <a:pt x="209" y="0"/>
                    </a:cubicBezTo>
                    <a:cubicBezTo>
                      <a:pt x="276" y="0"/>
                      <a:pt x="326" y="12"/>
                      <a:pt x="360" y="37"/>
                    </a:cubicBezTo>
                    <a:cubicBezTo>
                      <a:pt x="421" y="12"/>
                      <a:pt x="481" y="0"/>
                      <a:pt x="541" y="0"/>
                    </a:cubicBezTo>
                    <a:cubicBezTo>
                      <a:pt x="632" y="0"/>
                      <a:pt x="690" y="30"/>
                      <a:pt x="714" y="90"/>
                    </a:cubicBezTo>
                    <a:cubicBezTo>
                      <a:pt x="725" y="118"/>
                      <a:pt x="730" y="166"/>
                      <a:pt x="730" y="234"/>
                    </a:cubicBezTo>
                    <a:cubicBezTo>
                      <a:pt x="730" y="581"/>
                      <a:pt x="730" y="581"/>
                      <a:pt x="730" y="581"/>
                    </a:cubicBezTo>
                    <a:cubicBezTo>
                      <a:pt x="634" y="581"/>
                      <a:pt x="634" y="581"/>
                      <a:pt x="634" y="581"/>
                    </a:cubicBezTo>
                    <a:cubicBezTo>
                      <a:pt x="634" y="240"/>
                      <a:pt x="634" y="240"/>
                      <a:pt x="634" y="240"/>
                    </a:cubicBezTo>
                    <a:cubicBezTo>
                      <a:pt x="634" y="174"/>
                      <a:pt x="628" y="129"/>
                      <a:pt x="618" y="106"/>
                    </a:cubicBezTo>
                    <a:cubicBezTo>
                      <a:pt x="604" y="75"/>
                      <a:pt x="574" y="59"/>
                      <a:pt x="528" y="59"/>
                    </a:cubicBezTo>
                    <a:cubicBezTo>
                      <a:pt x="491" y="59"/>
                      <a:pt x="452" y="68"/>
                      <a:pt x="413" y="85"/>
                    </a:cubicBezTo>
                    <a:cubicBezTo>
                      <a:pt x="413" y="581"/>
                      <a:pt x="413" y="581"/>
                      <a:pt x="413" y="581"/>
                    </a:cubicBezTo>
                    <a:cubicBezTo>
                      <a:pt x="317" y="581"/>
                      <a:pt x="317" y="581"/>
                      <a:pt x="317" y="581"/>
                    </a:cubicBezTo>
                    <a:cubicBezTo>
                      <a:pt x="317" y="236"/>
                      <a:pt x="317" y="236"/>
                      <a:pt x="317" y="236"/>
                    </a:cubicBezTo>
                    <a:cubicBezTo>
                      <a:pt x="317" y="172"/>
                      <a:pt x="312" y="129"/>
                      <a:pt x="301" y="106"/>
                    </a:cubicBezTo>
                    <a:cubicBezTo>
                      <a:pt x="286" y="75"/>
                      <a:pt x="255" y="59"/>
                      <a:pt x="209" y="59"/>
                    </a:cubicBezTo>
                    <a:cubicBezTo>
                      <a:pt x="173" y="59"/>
                      <a:pt x="135" y="63"/>
                      <a:pt x="96" y="71"/>
                    </a:cubicBezTo>
                    <a:cubicBezTo>
                      <a:pt x="96" y="581"/>
                      <a:pt x="96" y="581"/>
                      <a:pt x="96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Freeform 85"/>
              <p:cNvSpPr>
                <a:spLocks noEditPoints="1"/>
              </p:cNvSpPr>
              <p:nvPr/>
            </p:nvSpPr>
            <p:spPr bwMode="gray">
              <a:xfrm>
                <a:off x="2797" y="1949"/>
                <a:ext cx="95" cy="120"/>
              </a:xfrm>
              <a:custGeom>
                <a:avLst/>
                <a:gdLst>
                  <a:gd name="T0" fmla="*/ 0 w 475"/>
                  <a:gd name="T1" fmla="*/ 0 h 597"/>
                  <a:gd name="T2" fmla="*/ 0 w 475"/>
                  <a:gd name="T3" fmla="*/ 0 h 597"/>
                  <a:gd name="T4" fmla="*/ 0 w 475"/>
                  <a:gd name="T5" fmla="*/ 0 h 597"/>
                  <a:gd name="T6" fmla="*/ 0 w 475"/>
                  <a:gd name="T7" fmla="*/ 0 h 597"/>
                  <a:gd name="T8" fmla="*/ 0 w 475"/>
                  <a:gd name="T9" fmla="*/ 0 h 597"/>
                  <a:gd name="T10" fmla="*/ 0 w 475"/>
                  <a:gd name="T11" fmla="*/ 0 h 597"/>
                  <a:gd name="T12" fmla="*/ 0 w 475"/>
                  <a:gd name="T13" fmla="*/ 0 h 597"/>
                  <a:gd name="T14" fmla="*/ 0 w 475"/>
                  <a:gd name="T15" fmla="*/ 0 h 597"/>
                  <a:gd name="T16" fmla="*/ 0 w 475"/>
                  <a:gd name="T17" fmla="*/ 0 h 597"/>
                  <a:gd name="T18" fmla="*/ 0 w 475"/>
                  <a:gd name="T19" fmla="*/ 0 h 597"/>
                  <a:gd name="T20" fmla="*/ 0 w 475"/>
                  <a:gd name="T21" fmla="*/ 0 h 597"/>
                  <a:gd name="T22" fmla="*/ 0 w 475"/>
                  <a:gd name="T23" fmla="*/ 0 h 597"/>
                  <a:gd name="T24" fmla="*/ 0 w 475"/>
                  <a:gd name="T25" fmla="*/ 0 h 597"/>
                  <a:gd name="T26" fmla="*/ 0 w 475"/>
                  <a:gd name="T27" fmla="*/ 0 h 597"/>
                  <a:gd name="T28" fmla="*/ 0 w 475"/>
                  <a:gd name="T29" fmla="*/ 0 h 597"/>
                  <a:gd name="T30" fmla="*/ 0 w 475"/>
                  <a:gd name="T31" fmla="*/ 0 h 597"/>
                  <a:gd name="T32" fmla="*/ 0 w 475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79" y="570"/>
                      <a:pt x="319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6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0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0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Freeform 86"/>
              <p:cNvSpPr>
                <a:spLocks/>
              </p:cNvSpPr>
              <p:nvPr/>
            </p:nvSpPr>
            <p:spPr bwMode="gray">
              <a:xfrm>
                <a:off x="2922" y="1949"/>
                <a:ext cx="49" cy="116"/>
              </a:xfrm>
              <a:custGeom>
                <a:avLst/>
                <a:gdLst>
                  <a:gd name="T0" fmla="*/ 0 w 244"/>
                  <a:gd name="T1" fmla="*/ 0 h 581"/>
                  <a:gd name="T2" fmla="*/ 0 w 244"/>
                  <a:gd name="T3" fmla="*/ 0 h 581"/>
                  <a:gd name="T4" fmla="*/ 0 w 244"/>
                  <a:gd name="T5" fmla="*/ 0 h 581"/>
                  <a:gd name="T6" fmla="*/ 0 w 244"/>
                  <a:gd name="T7" fmla="*/ 0 h 581"/>
                  <a:gd name="T8" fmla="*/ 0 w 244"/>
                  <a:gd name="T9" fmla="*/ 0 h 581"/>
                  <a:gd name="T10" fmla="*/ 0 w 244"/>
                  <a:gd name="T11" fmla="*/ 0 h 581"/>
                  <a:gd name="T12" fmla="*/ 0 w 244"/>
                  <a:gd name="T13" fmla="*/ 0 h 5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1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87"/>
              <p:cNvSpPr>
                <a:spLocks/>
              </p:cNvSpPr>
              <p:nvPr/>
            </p:nvSpPr>
            <p:spPr bwMode="gray">
              <a:xfrm>
                <a:off x="2992" y="1949"/>
                <a:ext cx="49" cy="116"/>
              </a:xfrm>
              <a:custGeom>
                <a:avLst/>
                <a:gdLst>
                  <a:gd name="T0" fmla="*/ 0 w 244"/>
                  <a:gd name="T1" fmla="*/ 0 h 581"/>
                  <a:gd name="T2" fmla="*/ 0 w 244"/>
                  <a:gd name="T3" fmla="*/ 0 h 581"/>
                  <a:gd name="T4" fmla="*/ 0 w 244"/>
                  <a:gd name="T5" fmla="*/ 0 h 581"/>
                  <a:gd name="T6" fmla="*/ 0 w 244"/>
                  <a:gd name="T7" fmla="*/ 0 h 581"/>
                  <a:gd name="T8" fmla="*/ 0 w 244"/>
                  <a:gd name="T9" fmla="*/ 0 h 581"/>
                  <a:gd name="T10" fmla="*/ 0 w 244"/>
                  <a:gd name="T11" fmla="*/ 0 h 581"/>
                  <a:gd name="T12" fmla="*/ 0 w 244"/>
                  <a:gd name="T13" fmla="*/ 0 h 5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0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88"/>
              <p:cNvSpPr>
                <a:spLocks noEditPoints="1"/>
              </p:cNvSpPr>
              <p:nvPr/>
            </p:nvSpPr>
            <p:spPr bwMode="gray">
              <a:xfrm>
                <a:off x="3054" y="1949"/>
                <a:ext cx="95" cy="120"/>
              </a:xfrm>
              <a:custGeom>
                <a:avLst/>
                <a:gdLst>
                  <a:gd name="T0" fmla="*/ 0 w 476"/>
                  <a:gd name="T1" fmla="*/ 0 h 597"/>
                  <a:gd name="T2" fmla="*/ 0 w 476"/>
                  <a:gd name="T3" fmla="*/ 0 h 597"/>
                  <a:gd name="T4" fmla="*/ 0 w 476"/>
                  <a:gd name="T5" fmla="*/ 0 h 597"/>
                  <a:gd name="T6" fmla="*/ 0 w 476"/>
                  <a:gd name="T7" fmla="*/ 0 h 597"/>
                  <a:gd name="T8" fmla="*/ 0 w 476"/>
                  <a:gd name="T9" fmla="*/ 0 h 597"/>
                  <a:gd name="T10" fmla="*/ 0 w 476"/>
                  <a:gd name="T11" fmla="*/ 0 h 597"/>
                  <a:gd name="T12" fmla="*/ 0 w 476"/>
                  <a:gd name="T13" fmla="*/ 0 h 597"/>
                  <a:gd name="T14" fmla="*/ 0 w 476"/>
                  <a:gd name="T15" fmla="*/ 0 h 597"/>
                  <a:gd name="T16" fmla="*/ 0 w 476"/>
                  <a:gd name="T17" fmla="*/ 0 h 597"/>
                  <a:gd name="T18" fmla="*/ 0 w 476"/>
                  <a:gd name="T19" fmla="*/ 0 h 597"/>
                  <a:gd name="T20" fmla="*/ 0 w 476"/>
                  <a:gd name="T21" fmla="*/ 0 h 597"/>
                  <a:gd name="T22" fmla="*/ 0 w 476"/>
                  <a:gd name="T23" fmla="*/ 0 h 597"/>
                  <a:gd name="T24" fmla="*/ 0 w 476"/>
                  <a:gd name="T25" fmla="*/ 0 h 597"/>
                  <a:gd name="T26" fmla="*/ 0 w 476"/>
                  <a:gd name="T27" fmla="*/ 0 h 597"/>
                  <a:gd name="T28" fmla="*/ 0 w 476"/>
                  <a:gd name="T29" fmla="*/ 0 h 597"/>
                  <a:gd name="T30" fmla="*/ 0 w 476"/>
                  <a:gd name="T31" fmla="*/ 0 h 597"/>
                  <a:gd name="T32" fmla="*/ 0 w 476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80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7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4" y="59"/>
                      <a:pt x="146" y="83"/>
                      <a:pt x="125" y="132"/>
                    </a:cubicBezTo>
                    <a:cubicBezTo>
                      <a:pt x="108" y="173"/>
                      <a:pt x="99" y="227"/>
                      <a:pt x="99" y="296"/>
                    </a:cubicBezTo>
                    <a:cubicBezTo>
                      <a:pt x="99" y="368"/>
                      <a:pt x="108" y="424"/>
                      <a:pt x="125" y="465"/>
                    </a:cubicBezTo>
                    <a:cubicBezTo>
                      <a:pt x="146" y="514"/>
                      <a:pt x="184" y="539"/>
                      <a:pt x="238" y="539"/>
                    </a:cubicBezTo>
                    <a:cubicBezTo>
                      <a:pt x="293" y="539"/>
                      <a:pt x="331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3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89"/>
              <p:cNvSpPr>
                <a:spLocks/>
              </p:cNvSpPr>
              <p:nvPr/>
            </p:nvSpPr>
            <p:spPr bwMode="gray">
              <a:xfrm>
                <a:off x="3162" y="1952"/>
                <a:ext cx="145" cy="113"/>
              </a:xfrm>
              <a:custGeom>
                <a:avLst/>
                <a:gdLst>
                  <a:gd name="T0" fmla="*/ 0 w 728"/>
                  <a:gd name="T1" fmla="*/ 0 h 565"/>
                  <a:gd name="T2" fmla="*/ 0 w 728"/>
                  <a:gd name="T3" fmla="*/ 0 h 565"/>
                  <a:gd name="T4" fmla="*/ 0 w 728"/>
                  <a:gd name="T5" fmla="*/ 0 h 565"/>
                  <a:gd name="T6" fmla="*/ 0 w 728"/>
                  <a:gd name="T7" fmla="*/ 0 h 565"/>
                  <a:gd name="T8" fmla="*/ 0 w 728"/>
                  <a:gd name="T9" fmla="*/ 0 h 565"/>
                  <a:gd name="T10" fmla="*/ 0 w 728"/>
                  <a:gd name="T11" fmla="*/ 0 h 565"/>
                  <a:gd name="T12" fmla="*/ 0 w 728"/>
                  <a:gd name="T13" fmla="*/ 0 h 565"/>
                  <a:gd name="T14" fmla="*/ 0 w 728"/>
                  <a:gd name="T15" fmla="*/ 0 h 565"/>
                  <a:gd name="T16" fmla="*/ 0 w 728"/>
                  <a:gd name="T17" fmla="*/ 0 h 565"/>
                  <a:gd name="T18" fmla="*/ 0 w 728"/>
                  <a:gd name="T19" fmla="*/ 0 h 565"/>
                  <a:gd name="T20" fmla="*/ 0 w 728"/>
                  <a:gd name="T21" fmla="*/ 0 h 565"/>
                  <a:gd name="T22" fmla="*/ 0 w 728"/>
                  <a:gd name="T23" fmla="*/ 0 h 565"/>
                  <a:gd name="T24" fmla="*/ 0 w 728"/>
                  <a:gd name="T25" fmla="*/ 0 h 565"/>
                  <a:gd name="T26" fmla="*/ 0 w 728"/>
                  <a:gd name="T27" fmla="*/ 0 h 565"/>
                  <a:gd name="T28" fmla="*/ 0 w 728"/>
                  <a:gd name="T29" fmla="*/ 0 h 565"/>
                  <a:gd name="T30" fmla="*/ 0 w 728"/>
                  <a:gd name="T31" fmla="*/ 0 h 5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59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529" y="461"/>
                      <a:pt x="529" y="461"/>
                      <a:pt x="529" y="461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8" y="565"/>
                      <a:pt x="568" y="565"/>
                      <a:pt x="568" y="565"/>
                    </a:cubicBezTo>
                    <a:cubicBezTo>
                      <a:pt x="472" y="565"/>
                      <a:pt x="472" y="565"/>
                      <a:pt x="472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1" y="173"/>
                      <a:pt x="374" y="135"/>
                      <a:pt x="366" y="84"/>
                    </a:cubicBezTo>
                    <a:cubicBezTo>
                      <a:pt x="360" y="125"/>
                      <a:pt x="353" y="163"/>
                      <a:pt x="345" y="199"/>
                    </a:cubicBezTo>
                    <a:cubicBezTo>
                      <a:pt x="260" y="565"/>
                      <a:pt x="260" y="565"/>
                      <a:pt x="260" y="565"/>
                    </a:cubicBezTo>
                    <a:lnTo>
                      <a:pt x="1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90"/>
              <p:cNvSpPr>
                <a:spLocks/>
              </p:cNvSpPr>
              <p:nvPr/>
            </p:nvSpPr>
            <p:spPr bwMode="gray">
              <a:xfrm>
                <a:off x="3365" y="1952"/>
                <a:ext cx="146" cy="113"/>
              </a:xfrm>
              <a:custGeom>
                <a:avLst/>
                <a:gdLst>
                  <a:gd name="T0" fmla="*/ 0 w 728"/>
                  <a:gd name="T1" fmla="*/ 0 h 565"/>
                  <a:gd name="T2" fmla="*/ 0 w 728"/>
                  <a:gd name="T3" fmla="*/ 0 h 565"/>
                  <a:gd name="T4" fmla="*/ 0 w 728"/>
                  <a:gd name="T5" fmla="*/ 0 h 565"/>
                  <a:gd name="T6" fmla="*/ 0 w 728"/>
                  <a:gd name="T7" fmla="*/ 0 h 565"/>
                  <a:gd name="T8" fmla="*/ 0 w 728"/>
                  <a:gd name="T9" fmla="*/ 0 h 565"/>
                  <a:gd name="T10" fmla="*/ 0 w 728"/>
                  <a:gd name="T11" fmla="*/ 0 h 565"/>
                  <a:gd name="T12" fmla="*/ 0 w 728"/>
                  <a:gd name="T13" fmla="*/ 0 h 565"/>
                  <a:gd name="T14" fmla="*/ 0 w 728"/>
                  <a:gd name="T15" fmla="*/ 0 h 565"/>
                  <a:gd name="T16" fmla="*/ 0 w 728"/>
                  <a:gd name="T17" fmla="*/ 0 h 565"/>
                  <a:gd name="T18" fmla="*/ 0 w 728"/>
                  <a:gd name="T19" fmla="*/ 0 h 565"/>
                  <a:gd name="T20" fmla="*/ 0 w 728"/>
                  <a:gd name="T21" fmla="*/ 0 h 565"/>
                  <a:gd name="T22" fmla="*/ 0 w 728"/>
                  <a:gd name="T23" fmla="*/ 0 h 565"/>
                  <a:gd name="T24" fmla="*/ 0 w 728"/>
                  <a:gd name="T25" fmla="*/ 0 h 565"/>
                  <a:gd name="T26" fmla="*/ 0 w 728"/>
                  <a:gd name="T27" fmla="*/ 0 h 565"/>
                  <a:gd name="T28" fmla="*/ 0 w 728"/>
                  <a:gd name="T29" fmla="*/ 0 h 565"/>
                  <a:gd name="T30" fmla="*/ 0 w 728"/>
                  <a:gd name="T31" fmla="*/ 0 h 5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60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530" y="461"/>
                      <a:pt x="530" y="461"/>
                      <a:pt x="530" y="461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9" y="565"/>
                      <a:pt x="569" y="565"/>
                      <a:pt x="569" y="565"/>
                    </a:cubicBezTo>
                    <a:cubicBezTo>
                      <a:pt x="473" y="565"/>
                      <a:pt x="473" y="565"/>
                      <a:pt x="473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2" y="173"/>
                      <a:pt x="375" y="135"/>
                      <a:pt x="367" y="84"/>
                    </a:cubicBezTo>
                    <a:cubicBezTo>
                      <a:pt x="361" y="125"/>
                      <a:pt x="354" y="163"/>
                      <a:pt x="345" y="199"/>
                    </a:cubicBezTo>
                    <a:cubicBezTo>
                      <a:pt x="261" y="565"/>
                      <a:pt x="261" y="565"/>
                      <a:pt x="261" y="565"/>
                    </a:cubicBezTo>
                    <a:lnTo>
                      <a:pt x="160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91"/>
              <p:cNvSpPr>
                <a:spLocks noEditPoints="1"/>
              </p:cNvSpPr>
              <p:nvPr/>
            </p:nvSpPr>
            <p:spPr bwMode="gray">
              <a:xfrm>
                <a:off x="3530" y="1911"/>
                <a:ext cx="24" cy="154"/>
              </a:xfrm>
              <a:custGeom>
                <a:avLst/>
                <a:gdLst>
                  <a:gd name="T0" fmla="*/ 0 w 118"/>
                  <a:gd name="T1" fmla="*/ 0 h 772"/>
                  <a:gd name="T2" fmla="*/ 0 w 118"/>
                  <a:gd name="T3" fmla="*/ 0 h 772"/>
                  <a:gd name="T4" fmla="*/ 0 w 118"/>
                  <a:gd name="T5" fmla="*/ 0 h 772"/>
                  <a:gd name="T6" fmla="*/ 0 w 118"/>
                  <a:gd name="T7" fmla="*/ 0 h 772"/>
                  <a:gd name="T8" fmla="*/ 0 w 118"/>
                  <a:gd name="T9" fmla="*/ 0 h 772"/>
                  <a:gd name="T10" fmla="*/ 0 w 118"/>
                  <a:gd name="T11" fmla="*/ 0 h 772"/>
                  <a:gd name="T12" fmla="*/ 0 w 118"/>
                  <a:gd name="T13" fmla="*/ 0 h 772"/>
                  <a:gd name="T14" fmla="*/ 0 w 118"/>
                  <a:gd name="T15" fmla="*/ 0 h 772"/>
                  <a:gd name="T16" fmla="*/ 0 w 118"/>
                  <a:gd name="T17" fmla="*/ 0 h 772"/>
                  <a:gd name="T18" fmla="*/ 0 w 118"/>
                  <a:gd name="T19" fmla="*/ 0 h 772"/>
                  <a:gd name="T20" fmla="*/ 0 w 118"/>
                  <a:gd name="T21" fmla="*/ 0 h 772"/>
                  <a:gd name="T22" fmla="*/ 0 w 118"/>
                  <a:gd name="T23" fmla="*/ 0 h 772"/>
                  <a:gd name="T24" fmla="*/ 0 w 118"/>
                  <a:gd name="T25" fmla="*/ 0 h 772"/>
                  <a:gd name="T26" fmla="*/ 0 w 118"/>
                  <a:gd name="T27" fmla="*/ 0 h 7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7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2" y="91"/>
                      <a:pt x="99" y="103"/>
                    </a:cubicBezTo>
                    <a:cubicBezTo>
                      <a:pt x="88" y="113"/>
                      <a:pt x="74" y="118"/>
                      <a:pt x="59" y="118"/>
                    </a:cubicBezTo>
                    <a:cubicBezTo>
                      <a:pt x="41" y="118"/>
                      <a:pt x="27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7" y="27"/>
                      <a:pt x="20" y="15"/>
                    </a:cubicBezTo>
                    <a:cubicBezTo>
                      <a:pt x="31" y="5"/>
                      <a:pt x="44" y="0"/>
                      <a:pt x="59" y="0"/>
                    </a:cubicBezTo>
                    <a:moveTo>
                      <a:pt x="12" y="207"/>
                    </a:move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772"/>
                      <a:pt x="109" y="772"/>
                      <a:pt x="109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gray">
              <a:xfrm>
                <a:off x="3587" y="1922"/>
                <a:ext cx="50" cy="143"/>
              </a:xfrm>
              <a:custGeom>
                <a:avLst/>
                <a:gdLst>
                  <a:gd name="T0" fmla="*/ 0 w 248"/>
                  <a:gd name="T1" fmla="*/ 0 h 718"/>
                  <a:gd name="T2" fmla="*/ 0 w 248"/>
                  <a:gd name="T3" fmla="*/ 0 h 718"/>
                  <a:gd name="T4" fmla="*/ 0 w 248"/>
                  <a:gd name="T5" fmla="*/ 0 h 718"/>
                  <a:gd name="T6" fmla="*/ 0 w 248"/>
                  <a:gd name="T7" fmla="*/ 0 h 718"/>
                  <a:gd name="T8" fmla="*/ 0 w 248"/>
                  <a:gd name="T9" fmla="*/ 0 h 718"/>
                  <a:gd name="T10" fmla="*/ 0 w 248"/>
                  <a:gd name="T11" fmla="*/ 0 h 718"/>
                  <a:gd name="T12" fmla="*/ 0 w 248"/>
                  <a:gd name="T13" fmla="*/ 0 h 718"/>
                  <a:gd name="T14" fmla="*/ 0 w 248"/>
                  <a:gd name="T15" fmla="*/ 0 h 718"/>
                  <a:gd name="T16" fmla="*/ 0 w 248"/>
                  <a:gd name="T17" fmla="*/ 0 h 718"/>
                  <a:gd name="T18" fmla="*/ 0 w 248"/>
                  <a:gd name="T19" fmla="*/ 0 h 718"/>
                  <a:gd name="T20" fmla="*/ 0 w 248"/>
                  <a:gd name="T21" fmla="*/ 0 h 718"/>
                  <a:gd name="T22" fmla="*/ 0 w 248"/>
                  <a:gd name="T23" fmla="*/ 0 h 718"/>
                  <a:gd name="T24" fmla="*/ 0 w 248"/>
                  <a:gd name="T25" fmla="*/ 0 h 718"/>
                  <a:gd name="T26" fmla="*/ 0 w 248"/>
                  <a:gd name="T27" fmla="*/ 0 h 718"/>
                  <a:gd name="T28" fmla="*/ 0 w 248"/>
                  <a:gd name="T29" fmla="*/ 0 h 718"/>
                  <a:gd name="T30" fmla="*/ 0 w 248"/>
                  <a:gd name="T31" fmla="*/ 0 h 718"/>
                  <a:gd name="T32" fmla="*/ 0 w 248"/>
                  <a:gd name="T33" fmla="*/ 0 h 7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8" h="718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248" y="153"/>
                      <a:pt x="248" y="153"/>
                      <a:pt x="248" y="153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96" y="215"/>
                      <a:pt x="96" y="215"/>
                      <a:pt x="96" y="215"/>
                    </a:cubicBezTo>
                    <a:cubicBezTo>
                      <a:pt x="96" y="515"/>
                      <a:pt x="96" y="515"/>
                      <a:pt x="96" y="515"/>
                    </a:cubicBezTo>
                    <a:cubicBezTo>
                      <a:pt x="96" y="572"/>
                      <a:pt x="105" y="610"/>
                      <a:pt x="122" y="630"/>
                    </a:cubicBezTo>
                    <a:cubicBezTo>
                      <a:pt x="134" y="644"/>
                      <a:pt x="151" y="652"/>
                      <a:pt x="175" y="655"/>
                    </a:cubicBezTo>
                    <a:cubicBezTo>
                      <a:pt x="183" y="656"/>
                      <a:pt x="197" y="657"/>
                      <a:pt x="217" y="657"/>
                    </a:cubicBezTo>
                    <a:cubicBezTo>
                      <a:pt x="248" y="657"/>
                      <a:pt x="248" y="657"/>
                      <a:pt x="248" y="657"/>
                    </a:cubicBezTo>
                    <a:cubicBezTo>
                      <a:pt x="248" y="718"/>
                      <a:pt x="248" y="718"/>
                      <a:pt x="248" y="718"/>
                    </a:cubicBezTo>
                    <a:cubicBezTo>
                      <a:pt x="196" y="718"/>
                      <a:pt x="196" y="718"/>
                      <a:pt x="196" y="718"/>
                    </a:cubicBezTo>
                    <a:cubicBezTo>
                      <a:pt x="155" y="718"/>
                      <a:pt x="122" y="715"/>
                      <a:pt x="99" y="709"/>
                    </a:cubicBezTo>
                    <a:cubicBezTo>
                      <a:pt x="49" y="695"/>
                      <a:pt x="19" y="663"/>
                      <a:pt x="8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93"/>
              <p:cNvSpPr>
                <a:spLocks/>
              </p:cNvSpPr>
              <p:nvPr/>
            </p:nvSpPr>
            <p:spPr bwMode="gray">
              <a:xfrm>
                <a:off x="3660" y="1895"/>
                <a:ext cx="86" cy="170"/>
              </a:xfrm>
              <a:custGeom>
                <a:avLst/>
                <a:gdLst>
                  <a:gd name="T0" fmla="*/ 0 w 429"/>
                  <a:gd name="T1" fmla="*/ 0 h 851"/>
                  <a:gd name="T2" fmla="*/ 0 w 429"/>
                  <a:gd name="T3" fmla="*/ 0 h 851"/>
                  <a:gd name="T4" fmla="*/ 0 w 429"/>
                  <a:gd name="T5" fmla="*/ 0 h 851"/>
                  <a:gd name="T6" fmla="*/ 0 w 429"/>
                  <a:gd name="T7" fmla="*/ 0 h 851"/>
                  <a:gd name="T8" fmla="*/ 0 w 429"/>
                  <a:gd name="T9" fmla="*/ 0 h 851"/>
                  <a:gd name="T10" fmla="*/ 0 w 429"/>
                  <a:gd name="T11" fmla="*/ 0 h 851"/>
                  <a:gd name="T12" fmla="*/ 0 w 429"/>
                  <a:gd name="T13" fmla="*/ 0 h 851"/>
                  <a:gd name="T14" fmla="*/ 0 w 429"/>
                  <a:gd name="T15" fmla="*/ 0 h 851"/>
                  <a:gd name="T16" fmla="*/ 0 w 429"/>
                  <a:gd name="T17" fmla="*/ 0 h 851"/>
                  <a:gd name="T18" fmla="*/ 0 w 429"/>
                  <a:gd name="T19" fmla="*/ 0 h 851"/>
                  <a:gd name="T20" fmla="*/ 0 w 429"/>
                  <a:gd name="T21" fmla="*/ 0 h 851"/>
                  <a:gd name="T22" fmla="*/ 0 w 429"/>
                  <a:gd name="T23" fmla="*/ 0 h 851"/>
                  <a:gd name="T24" fmla="*/ 0 w 429"/>
                  <a:gd name="T25" fmla="*/ 0 h 851"/>
                  <a:gd name="T26" fmla="*/ 0 w 429"/>
                  <a:gd name="T27" fmla="*/ 0 h 851"/>
                  <a:gd name="T28" fmla="*/ 0 w 429"/>
                  <a:gd name="T29" fmla="*/ 0 h 8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30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94"/>
              <p:cNvSpPr>
                <a:spLocks/>
              </p:cNvSpPr>
              <p:nvPr/>
            </p:nvSpPr>
            <p:spPr bwMode="gray">
              <a:xfrm>
                <a:off x="3818" y="1952"/>
                <a:ext cx="95" cy="168"/>
              </a:xfrm>
              <a:custGeom>
                <a:avLst/>
                <a:gdLst>
                  <a:gd name="T0" fmla="*/ 42 w 95"/>
                  <a:gd name="T1" fmla="*/ 115 h 168"/>
                  <a:gd name="T2" fmla="*/ 0 w 95"/>
                  <a:gd name="T3" fmla="*/ 0 h 168"/>
                  <a:gd name="T4" fmla="*/ 20 w 95"/>
                  <a:gd name="T5" fmla="*/ 0 h 168"/>
                  <a:gd name="T6" fmla="*/ 50 w 95"/>
                  <a:gd name="T7" fmla="*/ 91 h 168"/>
                  <a:gd name="T8" fmla="*/ 78 w 95"/>
                  <a:gd name="T9" fmla="*/ 0 h 168"/>
                  <a:gd name="T10" fmla="*/ 95 w 95"/>
                  <a:gd name="T11" fmla="*/ 0 h 168"/>
                  <a:gd name="T12" fmla="*/ 38 w 95"/>
                  <a:gd name="T13" fmla="*/ 168 h 168"/>
                  <a:gd name="T14" fmla="*/ 21 w 95"/>
                  <a:gd name="T15" fmla="*/ 168 h 168"/>
                  <a:gd name="T16" fmla="*/ 42 w 95"/>
                  <a:gd name="T17" fmla="*/ 115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168">
                    <a:moveTo>
                      <a:pt x="42" y="115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50" y="91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38" y="168"/>
                    </a:lnTo>
                    <a:lnTo>
                      <a:pt x="21" y="168"/>
                    </a:lnTo>
                    <a:lnTo>
                      <a:pt x="4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95"/>
              <p:cNvSpPr>
                <a:spLocks noEditPoints="1"/>
              </p:cNvSpPr>
              <p:nvPr/>
            </p:nvSpPr>
            <p:spPr bwMode="gray">
              <a:xfrm>
                <a:off x="3925" y="1949"/>
                <a:ext cx="95" cy="120"/>
              </a:xfrm>
              <a:custGeom>
                <a:avLst/>
                <a:gdLst>
                  <a:gd name="T0" fmla="*/ 0 w 475"/>
                  <a:gd name="T1" fmla="*/ 0 h 597"/>
                  <a:gd name="T2" fmla="*/ 0 w 475"/>
                  <a:gd name="T3" fmla="*/ 0 h 597"/>
                  <a:gd name="T4" fmla="*/ 0 w 475"/>
                  <a:gd name="T5" fmla="*/ 0 h 597"/>
                  <a:gd name="T6" fmla="*/ 0 w 475"/>
                  <a:gd name="T7" fmla="*/ 0 h 597"/>
                  <a:gd name="T8" fmla="*/ 0 w 475"/>
                  <a:gd name="T9" fmla="*/ 0 h 597"/>
                  <a:gd name="T10" fmla="*/ 0 w 475"/>
                  <a:gd name="T11" fmla="*/ 0 h 597"/>
                  <a:gd name="T12" fmla="*/ 0 w 475"/>
                  <a:gd name="T13" fmla="*/ 0 h 597"/>
                  <a:gd name="T14" fmla="*/ 0 w 475"/>
                  <a:gd name="T15" fmla="*/ 0 h 597"/>
                  <a:gd name="T16" fmla="*/ 0 w 475"/>
                  <a:gd name="T17" fmla="*/ 0 h 597"/>
                  <a:gd name="T18" fmla="*/ 0 w 475"/>
                  <a:gd name="T19" fmla="*/ 0 h 597"/>
                  <a:gd name="T20" fmla="*/ 0 w 475"/>
                  <a:gd name="T21" fmla="*/ 0 h 597"/>
                  <a:gd name="T22" fmla="*/ 0 w 475"/>
                  <a:gd name="T23" fmla="*/ 0 h 597"/>
                  <a:gd name="T24" fmla="*/ 0 w 475"/>
                  <a:gd name="T25" fmla="*/ 0 h 597"/>
                  <a:gd name="T26" fmla="*/ 0 w 475"/>
                  <a:gd name="T27" fmla="*/ 0 h 597"/>
                  <a:gd name="T28" fmla="*/ 0 w 475"/>
                  <a:gd name="T29" fmla="*/ 0 h 597"/>
                  <a:gd name="T30" fmla="*/ 0 w 475"/>
                  <a:gd name="T31" fmla="*/ 0 h 597"/>
                  <a:gd name="T32" fmla="*/ 0 w 475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80" y="570"/>
                      <a:pt x="320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1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1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96"/>
              <p:cNvSpPr>
                <a:spLocks/>
              </p:cNvSpPr>
              <p:nvPr/>
            </p:nvSpPr>
            <p:spPr bwMode="gray">
              <a:xfrm>
                <a:off x="4046" y="1952"/>
                <a:ext cx="83" cy="117"/>
              </a:xfrm>
              <a:custGeom>
                <a:avLst/>
                <a:gdLst>
                  <a:gd name="T0" fmla="*/ 0 w 412"/>
                  <a:gd name="T1" fmla="*/ 0 h 581"/>
                  <a:gd name="T2" fmla="*/ 0 w 412"/>
                  <a:gd name="T3" fmla="*/ 0 h 581"/>
                  <a:gd name="T4" fmla="*/ 0 w 412"/>
                  <a:gd name="T5" fmla="*/ 0 h 581"/>
                  <a:gd name="T6" fmla="*/ 0 w 412"/>
                  <a:gd name="T7" fmla="*/ 0 h 581"/>
                  <a:gd name="T8" fmla="*/ 0 w 412"/>
                  <a:gd name="T9" fmla="*/ 0 h 581"/>
                  <a:gd name="T10" fmla="*/ 0 w 412"/>
                  <a:gd name="T11" fmla="*/ 0 h 581"/>
                  <a:gd name="T12" fmla="*/ 0 w 412"/>
                  <a:gd name="T13" fmla="*/ 0 h 581"/>
                  <a:gd name="T14" fmla="*/ 0 w 412"/>
                  <a:gd name="T15" fmla="*/ 0 h 581"/>
                  <a:gd name="T16" fmla="*/ 0 w 412"/>
                  <a:gd name="T17" fmla="*/ 0 h 581"/>
                  <a:gd name="T18" fmla="*/ 0 w 412"/>
                  <a:gd name="T19" fmla="*/ 0 h 581"/>
                  <a:gd name="T20" fmla="*/ 0 w 412"/>
                  <a:gd name="T21" fmla="*/ 0 h 581"/>
                  <a:gd name="T22" fmla="*/ 0 w 412"/>
                  <a:gd name="T23" fmla="*/ 0 h 581"/>
                  <a:gd name="T24" fmla="*/ 0 w 412"/>
                  <a:gd name="T25" fmla="*/ 0 h 581"/>
                  <a:gd name="T26" fmla="*/ 0 w 412"/>
                  <a:gd name="T27" fmla="*/ 0 h 581"/>
                  <a:gd name="T28" fmla="*/ 0 w 412"/>
                  <a:gd name="T29" fmla="*/ 0 h 5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2" h="581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349"/>
                      <a:pt x="96" y="349"/>
                      <a:pt x="96" y="349"/>
                    </a:cubicBezTo>
                    <a:cubicBezTo>
                      <a:pt x="96" y="413"/>
                      <a:pt x="102" y="456"/>
                      <a:pt x="114" y="477"/>
                    </a:cubicBezTo>
                    <a:cubicBezTo>
                      <a:pt x="123" y="495"/>
                      <a:pt x="136" y="507"/>
                      <a:pt x="154" y="514"/>
                    </a:cubicBezTo>
                    <a:cubicBezTo>
                      <a:pt x="168" y="520"/>
                      <a:pt x="189" y="523"/>
                      <a:pt x="216" y="523"/>
                    </a:cubicBezTo>
                    <a:cubicBezTo>
                      <a:pt x="248" y="523"/>
                      <a:pt x="281" y="518"/>
                      <a:pt x="316" y="508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12" y="556"/>
                      <a:pt x="412" y="556"/>
                      <a:pt x="412" y="556"/>
                    </a:cubicBezTo>
                    <a:cubicBezTo>
                      <a:pt x="341" y="573"/>
                      <a:pt x="273" y="581"/>
                      <a:pt x="210" y="581"/>
                    </a:cubicBezTo>
                    <a:cubicBezTo>
                      <a:pt x="146" y="581"/>
                      <a:pt x="98" y="571"/>
                      <a:pt x="67" y="551"/>
                    </a:cubicBezTo>
                    <a:cubicBezTo>
                      <a:pt x="32" y="528"/>
                      <a:pt x="11" y="493"/>
                      <a:pt x="4" y="445"/>
                    </a:cubicBezTo>
                    <a:cubicBezTo>
                      <a:pt x="1" y="422"/>
                      <a:pt x="0" y="393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Freeform 97"/>
              <p:cNvSpPr>
                <a:spLocks/>
              </p:cNvSpPr>
              <p:nvPr/>
            </p:nvSpPr>
            <p:spPr bwMode="gray">
              <a:xfrm>
                <a:off x="2581" y="858"/>
                <a:ext cx="372" cy="287"/>
              </a:xfrm>
              <a:custGeom>
                <a:avLst/>
                <a:gdLst>
                  <a:gd name="T0" fmla="*/ 0 w 1858"/>
                  <a:gd name="T1" fmla="*/ 0 h 1434"/>
                  <a:gd name="T2" fmla="*/ 0 w 1858"/>
                  <a:gd name="T3" fmla="*/ 0 h 1434"/>
                  <a:gd name="T4" fmla="*/ 0 w 1858"/>
                  <a:gd name="T5" fmla="*/ 0 h 1434"/>
                  <a:gd name="T6" fmla="*/ 0 w 1858"/>
                  <a:gd name="T7" fmla="*/ 0 h 1434"/>
                  <a:gd name="T8" fmla="*/ 0 w 1858"/>
                  <a:gd name="T9" fmla="*/ 0 h 1434"/>
                  <a:gd name="T10" fmla="*/ 0 w 1858"/>
                  <a:gd name="T11" fmla="*/ 0 h 1434"/>
                  <a:gd name="T12" fmla="*/ 0 w 1858"/>
                  <a:gd name="T13" fmla="*/ 0 h 1434"/>
                  <a:gd name="T14" fmla="*/ 0 w 1858"/>
                  <a:gd name="T15" fmla="*/ 0 h 1434"/>
                  <a:gd name="T16" fmla="*/ 0 w 1858"/>
                  <a:gd name="T17" fmla="*/ 0 h 1434"/>
                  <a:gd name="T18" fmla="*/ 0 w 1858"/>
                  <a:gd name="T19" fmla="*/ 0 h 1434"/>
                  <a:gd name="T20" fmla="*/ 0 w 1858"/>
                  <a:gd name="T21" fmla="*/ 0 h 1434"/>
                  <a:gd name="T22" fmla="*/ 0 w 1858"/>
                  <a:gd name="T23" fmla="*/ 0 h 1434"/>
                  <a:gd name="T24" fmla="*/ 0 w 1858"/>
                  <a:gd name="T25" fmla="*/ 0 h 1434"/>
                  <a:gd name="T26" fmla="*/ 1 w 1858"/>
                  <a:gd name="T27" fmla="*/ 0 h 1434"/>
                  <a:gd name="T28" fmla="*/ 0 w 1858"/>
                  <a:gd name="T29" fmla="*/ 0 h 1434"/>
                  <a:gd name="T30" fmla="*/ 0 w 1858"/>
                  <a:gd name="T31" fmla="*/ 0 h 1434"/>
                  <a:gd name="T32" fmla="*/ 0 w 1858"/>
                  <a:gd name="T33" fmla="*/ 0 h 1434"/>
                  <a:gd name="T34" fmla="*/ 0 w 1858"/>
                  <a:gd name="T35" fmla="*/ 0 h 1434"/>
                  <a:gd name="T36" fmla="*/ 1 w 1858"/>
                  <a:gd name="T37" fmla="*/ 0 h 1434"/>
                  <a:gd name="T38" fmla="*/ 0 w 1858"/>
                  <a:gd name="T39" fmla="*/ 0 h 1434"/>
                  <a:gd name="T40" fmla="*/ 0 w 1858"/>
                  <a:gd name="T41" fmla="*/ 0 h 1434"/>
                  <a:gd name="T42" fmla="*/ 0 w 1858"/>
                  <a:gd name="T43" fmla="*/ 0 h 14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8" h="1434">
                    <a:moveTo>
                      <a:pt x="755" y="601"/>
                    </a:moveTo>
                    <a:cubicBezTo>
                      <a:pt x="687" y="541"/>
                      <a:pt x="578" y="505"/>
                      <a:pt x="470" y="505"/>
                    </a:cubicBezTo>
                    <a:cubicBezTo>
                      <a:pt x="212" y="504"/>
                      <a:pt x="2" y="707"/>
                      <a:pt x="1" y="970"/>
                    </a:cubicBezTo>
                    <a:cubicBezTo>
                      <a:pt x="0" y="1228"/>
                      <a:pt x="212" y="1433"/>
                      <a:pt x="470" y="1433"/>
                    </a:cubicBezTo>
                    <a:cubicBezTo>
                      <a:pt x="615" y="1434"/>
                      <a:pt x="741" y="1375"/>
                      <a:pt x="827" y="1272"/>
                    </a:cubicBezTo>
                    <a:cubicBezTo>
                      <a:pt x="827" y="1015"/>
                      <a:pt x="827" y="1015"/>
                      <a:pt x="827" y="1015"/>
                    </a:cubicBezTo>
                    <a:cubicBezTo>
                      <a:pt x="781" y="1095"/>
                      <a:pt x="689" y="1197"/>
                      <a:pt x="605" y="1232"/>
                    </a:cubicBezTo>
                    <a:cubicBezTo>
                      <a:pt x="563" y="1249"/>
                      <a:pt x="520" y="1260"/>
                      <a:pt x="470" y="1260"/>
                    </a:cubicBezTo>
                    <a:cubicBezTo>
                      <a:pt x="309" y="1260"/>
                      <a:pt x="176" y="1135"/>
                      <a:pt x="176" y="970"/>
                    </a:cubicBezTo>
                    <a:cubicBezTo>
                      <a:pt x="176" y="818"/>
                      <a:pt x="299" y="677"/>
                      <a:pt x="470" y="678"/>
                    </a:cubicBezTo>
                    <a:cubicBezTo>
                      <a:pt x="551" y="678"/>
                      <a:pt x="623" y="711"/>
                      <a:pt x="676" y="763"/>
                    </a:cubicBezTo>
                    <a:cubicBezTo>
                      <a:pt x="732" y="817"/>
                      <a:pt x="818" y="929"/>
                      <a:pt x="859" y="973"/>
                    </a:cubicBezTo>
                    <a:cubicBezTo>
                      <a:pt x="964" y="1086"/>
                      <a:pt x="1115" y="1157"/>
                      <a:pt x="1281" y="1157"/>
                    </a:cubicBezTo>
                    <a:cubicBezTo>
                      <a:pt x="1599" y="1158"/>
                      <a:pt x="1858" y="900"/>
                      <a:pt x="1858" y="582"/>
                    </a:cubicBezTo>
                    <a:cubicBezTo>
                      <a:pt x="1858" y="264"/>
                      <a:pt x="1599" y="0"/>
                      <a:pt x="1281" y="0"/>
                    </a:cubicBezTo>
                    <a:cubicBezTo>
                      <a:pt x="1096" y="0"/>
                      <a:pt x="933" y="96"/>
                      <a:pt x="827" y="231"/>
                    </a:cubicBezTo>
                    <a:cubicBezTo>
                      <a:pt x="827" y="577"/>
                      <a:pt x="827" y="577"/>
                      <a:pt x="827" y="577"/>
                    </a:cubicBezTo>
                    <a:cubicBezTo>
                      <a:pt x="908" y="358"/>
                      <a:pt x="1053" y="182"/>
                      <a:pt x="1281" y="182"/>
                    </a:cubicBezTo>
                    <a:cubicBezTo>
                      <a:pt x="1500" y="182"/>
                      <a:pt x="1677" y="363"/>
                      <a:pt x="1677" y="582"/>
                    </a:cubicBezTo>
                    <a:cubicBezTo>
                      <a:pt x="1676" y="801"/>
                      <a:pt x="1500" y="979"/>
                      <a:pt x="1281" y="978"/>
                    </a:cubicBezTo>
                    <a:cubicBezTo>
                      <a:pt x="1183" y="978"/>
                      <a:pt x="1093" y="942"/>
                      <a:pt x="1024" y="884"/>
                    </a:cubicBezTo>
                    <a:cubicBezTo>
                      <a:pt x="938" y="817"/>
                      <a:pt x="843" y="675"/>
                      <a:pt x="755" y="60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98"/>
              <p:cNvSpPr>
                <a:spLocks/>
              </p:cNvSpPr>
              <p:nvPr/>
            </p:nvSpPr>
            <p:spPr bwMode="gray">
              <a:xfrm>
                <a:off x="1974" y="1170"/>
                <a:ext cx="256" cy="417"/>
              </a:xfrm>
              <a:custGeom>
                <a:avLst/>
                <a:gdLst>
                  <a:gd name="T0" fmla="*/ 0 w 1276"/>
                  <a:gd name="T1" fmla="*/ 0 h 2083"/>
                  <a:gd name="T2" fmla="*/ 0 w 1276"/>
                  <a:gd name="T3" fmla="*/ 0 h 2083"/>
                  <a:gd name="T4" fmla="*/ 0 w 1276"/>
                  <a:gd name="T5" fmla="*/ 0 h 2083"/>
                  <a:gd name="T6" fmla="*/ 0 w 1276"/>
                  <a:gd name="T7" fmla="*/ 0 h 2083"/>
                  <a:gd name="T8" fmla="*/ 0 w 1276"/>
                  <a:gd name="T9" fmla="*/ 0 h 2083"/>
                  <a:gd name="T10" fmla="*/ 0 w 1276"/>
                  <a:gd name="T11" fmla="*/ 0 h 2083"/>
                  <a:gd name="T12" fmla="*/ 0 w 1276"/>
                  <a:gd name="T13" fmla="*/ 0 h 2083"/>
                  <a:gd name="T14" fmla="*/ 0 w 1276"/>
                  <a:gd name="T15" fmla="*/ 0 h 2083"/>
                  <a:gd name="T16" fmla="*/ 0 w 1276"/>
                  <a:gd name="T17" fmla="*/ 0 h 2083"/>
                  <a:gd name="T18" fmla="*/ 0 w 1276"/>
                  <a:gd name="T19" fmla="*/ 0 h 2083"/>
                  <a:gd name="T20" fmla="*/ 0 w 1276"/>
                  <a:gd name="T21" fmla="*/ 1 h 2083"/>
                  <a:gd name="T22" fmla="*/ 0 w 1276"/>
                  <a:gd name="T23" fmla="*/ 1 h 2083"/>
                  <a:gd name="T24" fmla="*/ 0 w 1276"/>
                  <a:gd name="T25" fmla="*/ 1 h 2083"/>
                  <a:gd name="T26" fmla="*/ 0 w 1276"/>
                  <a:gd name="T27" fmla="*/ 1 h 2083"/>
                  <a:gd name="T28" fmla="*/ 0 w 1276"/>
                  <a:gd name="T29" fmla="*/ 0 h 2083"/>
                  <a:gd name="T30" fmla="*/ 0 w 1276"/>
                  <a:gd name="T31" fmla="*/ 0 h 20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76" h="2083">
                    <a:moveTo>
                      <a:pt x="0" y="0"/>
                    </a:moveTo>
                    <a:cubicBezTo>
                      <a:pt x="1276" y="0"/>
                      <a:pt x="1276" y="0"/>
                      <a:pt x="1276" y="0"/>
                    </a:cubicBezTo>
                    <a:cubicBezTo>
                      <a:pt x="1276" y="355"/>
                      <a:pt x="1276" y="355"/>
                      <a:pt x="1276" y="355"/>
                    </a:cubicBezTo>
                    <a:cubicBezTo>
                      <a:pt x="1276" y="355"/>
                      <a:pt x="1210" y="215"/>
                      <a:pt x="1072" y="215"/>
                    </a:cubicBezTo>
                    <a:cubicBezTo>
                      <a:pt x="482" y="215"/>
                      <a:pt x="482" y="215"/>
                      <a:pt x="482" y="215"/>
                    </a:cubicBezTo>
                    <a:cubicBezTo>
                      <a:pt x="482" y="828"/>
                      <a:pt x="482" y="828"/>
                      <a:pt x="482" y="828"/>
                    </a:cubicBezTo>
                    <a:cubicBezTo>
                      <a:pt x="1122" y="828"/>
                      <a:pt x="1122" y="828"/>
                      <a:pt x="1122" y="828"/>
                    </a:cubicBezTo>
                    <a:cubicBezTo>
                      <a:pt x="1122" y="1153"/>
                      <a:pt x="1122" y="1153"/>
                      <a:pt x="1122" y="1153"/>
                    </a:cubicBezTo>
                    <a:cubicBezTo>
                      <a:pt x="1122" y="1153"/>
                      <a:pt x="1101" y="1049"/>
                      <a:pt x="947" y="1049"/>
                    </a:cubicBezTo>
                    <a:cubicBezTo>
                      <a:pt x="482" y="1049"/>
                      <a:pt x="482" y="1049"/>
                      <a:pt x="482" y="1049"/>
                    </a:cubicBezTo>
                    <a:cubicBezTo>
                      <a:pt x="482" y="1886"/>
                      <a:pt x="482" y="1886"/>
                      <a:pt x="482" y="1886"/>
                    </a:cubicBezTo>
                    <a:cubicBezTo>
                      <a:pt x="482" y="2010"/>
                      <a:pt x="616" y="2083"/>
                      <a:pt x="616" y="2083"/>
                    </a:cubicBezTo>
                    <a:cubicBezTo>
                      <a:pt x="9" y="2083"/>
                      <a:pt x="9" y="2083"/>
                      <a:pt x="9" y="2083"/>
                    </a:cubicBezTo>
                    <a:cubicBezTo>
                      <a:pt x="9" y="2083"/>
                      <a:pt x="136" y="2019"/>
                      <a:pt x="136" y="1886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6" y="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99"/>
              <p:cNvSpPr>
                <a:spLocks/>
              </p:cNvSpPr>
              <p:nvPr/>
            </p:nvSpPr>
            <p:spPr bwMode="gray">
              <a:xfrm>
                <a:off x="2577" y="1171"/>
                <a:ext cx="169" cy="581"/>
              </a:xfrm>
              <a:custGeom>
                <a:avLst/>
                <a:gdLst>
                  <a:gd name="T0" fmla="*/ 0 w 842"/>
                  <a:gd name="T1" fmla="*/ 0 h 2904"/>
                  <a:gd name="T2" fmla="*/ 0 w 842"/>
                  <a:gd name="T3" fmla="*/ 0 h 2904"/>
                  <a:gd name="T4" fmla="*/ 0 w 842"/>
                  <a:gd name="T5" fmla="*/ 0 h 2904"/>
                  <a:gd name="T6" fmla="*/ 0 w 842"/>
                  <a:gd name="T7" fmla="*/ 1 h 2904"/>
                  <a:gd name="T8" fmla="*/ 0 w 842"/>
                  <a:gd name="T9" fmla="*/ 1 h 2904"/>
                  <a:gd name="T10" fmla="*/ 0 w 842"/>
                  <a:gd name="T11" fmla="*/ 1 h 2904"/>
                  <a:gd name="T12" fmla="*/ 0 w 842"/>
                  <a:gd name="T13" fmla="*/ 0 h 2904"/>
                  <a:gd name="T14" fmla="*/ 0 w 842"/>
                  <a:gd name="T15" fmla="*/ 0 h 29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2" h="2904">
                    <a:moveTo>
                      <a:pt x="193" y="0"/>
                    </a:moveTo>
                    <a:cubicBezTo>
                      <a:pt x="842" y="0"/>
                      <a:pt x="842" y="0"/>
                      <a:pt x="842" y="0"/>
                    </a:cubicBezTo>
                    <a:cubicBezTo>
                      <a:pt x="842" y="0"/>
                      <a:pt x="697" y="69"/>
                      <a:pt x="697" y="181"/>
                    </a:cubicBezTo>
                    <a:cubicBezTo>
                      <a:pt x="697" y="2135"/>
                      <a:pt x="697" y="2135"/>
                      <a:pt x="697" y="2135"/>
                    </a:cubicBezTo>
                    <a:cubicBezTo>
                      <a:pt x="697" y="2796"/>
                      <a:pt x="34" y="2904"/>
                      <a:pt x="0" y="2902"/>
                    </a:cubicBezTo>
                    <a:cubicBezTo>
                      <a:pt x="56" y="2866"/>
                      <a:pt x="331" y="2631"/>
                      <a:pt x="332" y="2135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33" y="76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00"/>
              <p:cNvSpPr>
                <a:spLocks/>
              </p:cNvSpPr>
              <p:nvPr/>
            </p:nvSpPr>
            <p:spPr bwMode="gray">
              <a:xfrm>
                <a:off x="2764" y="1171"/>
                <a:ext cx="130" cy="417"/>
              </a:xfrm>
              <a:custGeom>
                <a:avLst/>
                <a:gdLst>
                  <a:gd name="T0" fmla="*/ 0 w 651"/>
                  <a:gd name="T1" fmla="*/ 0 h 2084"/>
                  <a:gd name="T2" fmla="*/ 0 w 651"/>
                  <a:gd name="T3" fmla="*/ 0 h 2084"/>
                  <a:gd name="T4" fmla="*/ 0 w 651"/>
                  <a:gd name="T5" fmla="*/ 0 h 2084"/>
                  <a:gd name="T6" fmla="*/ 0 w 651"/>
                  <a:gd name="T7" fmla="*/ 1 h 2084"/>
                  <a:gd name="T8" fmla="*/ 0 w 651"/>
                  <a:gd name="T9" fmla="*/ 1 h 2084"/>
                  <a:gd name="T10" fmla="*/ 0 w 651"/>
                  <a:gd name="T11" fmla="*/ 1 h 2084"/>
                  <a:gd name="T12" fmla="*/ 0 w 651"/>
                  <a:gd name="T13" fmla="*/ 1 h 2084"/>
                  <a:gd name="T14" fmla="*/ 0 w 651"/>
                  <a:gd name="T15" fmla="*/ 0 h 2084"/>
                  <a:gd name="T16" fmla="*/ 0 w 651"/>
                  <a:gd name="T17" fmla="*/ 0 h 20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1" h="2084">
                    <a:moveTo>
                      <a:pt x="0" y="0"/>
                    </a:moveTo>
                    <a:cubicBezTo>
                      <a:pt x="651" y="0"/>
                      <a:pt x="651" y="0"/>
                      <a:pt x="651" y="0"/>
                    </a:cubicBezTo>
                    <a:cubicBezTo>
                      <a:pt x="651" y="0"/>
                      <a:pt x="507" y="69"/>
                      <a:pt x="507" y="184"/>
                    </a:cubicBezTo>
                    <a:cubicBezTo>
                      <a:pt x="507" y="1886"/>
                      <a:pt x="507" y="1886"/>
                      <a:pt x="507" y="1886"/>
                    </a:cubicBezTo>
                    <a:cubicBezTo>
                      <a:pt x="507" y="2008"/>
                      <a:pt x="651" y="2084"/>
                      <a:pt x="651" y="2084"/>
                    </a:cubicBezTo>
                    <a:cubicBezTo>
                      <a:pt x="0" y="2084"/>
                      <a:pt x="0" y="2084"/>
                      <a:pt x="0" y="2084"/>
                    </a:cubicBezTo>
                    <a:cubicBezTo>
                      <a:pt x="0" y="2084"/>
                      <a:pt x="145" y="2008"/>
                      <a:pt x="145" y="1886"/>
                    </a:cubicBezTo>
                    <a:cubicBezTo>
                      <a:pt x="145" y="184"/>
                      <a:pt x="145" y="184"/>
                      <a:pt x="145" y="184"/>
                    </a:cubicBezTo>
                    <a:cubicBezTo>
                      <a:pt x="145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101"/>
              <p:cNvSpPr>
                <a:spLocks/>
              </p:cNvSpPr>
              <p:nvPr/>
            </p:nvSpPr>
            <p:spPr bwMode="gray">
              <a:xfrm>
                <a:off x="2895" y="1171"/>
                <a:ext cx="312" cy="417"/>
              </a:xfrm>
              <a:custGeom>
                <a:avLst/>
                <a:gdLst>
                  <a:gd name="T0" fmla="*/ 0 w 1559"/>
                  <a:gd name="T1" fmla="*/ 0 h 2083"/>
                  <a:gd name="T2" fmla="*/ 0 w 1559"/>
                  <a:gd name="T3" fmla="*/ 0 h 2083"/>
                  <a:gd name="T4" fmla="*/ 0 w 1559"/>
                  <a:gd name="T5" fmla="*/ 0 h 2083"/>
                  <a:gd name="T6" fmla="*/ 0 w 1559"/>
                  <a:gd name="T7" fmla="*/ 0 h 2083"/>
                  <a:gd name="T8" fmla="*/ 0 w 1559"/>
                  <a:gd name="T9" fmla="*/ 0 h 2083"/>
                  <a:gd name="T10" fmla="*/ 0 w 1559"/>
                  <a:gd name="T11" fmla="*/ 1 h 2083"/>
                  <a:gd name="T12" fmla="*/ 0 w 1559"/>
                  <a:gd name="T13" fmla="*/ 1 h 2083"/>
                  <a:gd name="T14" fmla="*/ 0 w 1559"/>
                  <a:gd name="T15" fmla="*/ 1 h 2083"/>
                  <a:gd name="T16" fmla="*/ 0 w 1559"/>
                  <a:gd name="T17" fmla="*/ 1 h 2083"/>
                  <a:gd name="T18" fmla="*/ 0 w 1559"/>
                  <a:gd name="T19" fmla="*/ 0 h 2083"/>
                  <a:gd name="T20" fmla="*/ 0 w 1559"/>
                  <a:gd name="T21" fmla="*/ 0 h 2083"/>
                  <a:gd name="T22" fmla="*/ 0 w 1559"/>
                  <a:gd name="T23" fmla="*/ 0 h 2083"/>
                  <a:gd name="T24" fmla="*/ 0 w 1559"/>
                  <a:gd name="T25" fmla="*/ 0 h 20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9" h="2083">
                    <a:moveTo>
                      <a:pt x="127" y="0"/>
                    </a:moveTo>
                    <a:cubicBezTo>
                      <a:pt x="1559" y="0"/>
                      <a:pt x="1559" y="0"/>
                      <a:pt x="1559" y="0"/>
                    </a:cubicBezTo>
                    <a:cubicBezTo>
                      <a:pt x="1438" y="378"/>
                      <a:pt x="1438" y="378"/>
                      <a:pt x="1438" y="378"/>
                    </a:cubicBezTo>
                    <a:cubicBezTo>
                      <a:pt x="1438" y="378"/>
                      <a:pt x="1401" y="219"/>
                      <a:pt x="1263" y="219"/>
                    </a:cubicBezTo>
                    <a:cubicBezTo>
                      <a:pt x="966" y="219"/>
                      <a:pt x="966" y="219"/>
                      <a:pt x="966" y="219"/>
                    </a:cubicBezTo>
                    <a:cubicBezTo>
                      <a:pt x="966" y="1886"/>
                      <a:pt x="966" y="1886"/>
                      <a:pt x="966" y="1886"/>
                    </a:cubicBezTo>
                    <a:cubicBezTo>
                      <a:pt x="966" y="1991"/>
                      <a:pt x="1106" y="2083"/>
                      <a:pt x="1106" y="2083"/>
                    </a:cubicBezTo>
                    <a:cubicBezTo>
                      <a:pt x="468" y="2083"/>
                      <a:pt x="468" y="2083"/>
                      <a:pt x="468" y="2083"/>
                    </a:cubicBezTo>
                    <a:cubicBezTo>
                      <a:pt x="468" y="2083"/>
                      <a:pt x="606" y="2000"/>
                      <a:pt x="606" y="1886"/>
                    </a:cubicBezTo>
                    <a:cubicBezTo>
                      <a:pt x="606" y="219"/>
                      <a:pt x="606" y="219"/>
                      <a:pt x="606" y="219"/>
                    </a:cubicBezTo>
                    <a:cubicBezTo>
                      <a:pt x="248" y="219"/>
                      <a:pt x="248" y="219"/>
                      <a:pt x="248" y="219"/>
                    </a:cubicBezTo>
                    <a:cubicBezTo>
                      <a:pt x="146" y="219"/>
                      <a:pt x="0" y="410"/>
                      <a:pt x="0" y="410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gray">
              <a:xfrm>
                <a:off x="3462" y="1171"/>
                <a:ext cx="349" cy="423"/>
              </a:xfrm>
              <a:custGeom>
                <a:avLst/>
                <a:gdLst>
                  <a:gd name="T0" fmla="*/ 0 w 1743"/>
                  <a:gd name="T1" fmla="*/ 0 h 2115"/>
                  <a:gd name="T2" fmla="*/ 1 w 1743"/>
                  <a:gd name="T3" fmla="*/ 0 h 2115"/>
                  <a:gd name="T4" fmla="*/ 1 w 1743"/>
                  <a:gd name="T5" fmla="*/ 0 h 2115"/>
                  <a:gd name="T6" fmla="*/ 1 w 1743"/>
                  <a:gd name="T7" fmla="*/ 0 h 2115"/>
                  <a:gd name="T8" fmla="*/ 0 w 1743"/>
                  <a:gd name="T9" fmla="*/ 1 h 2115"/>
                  <a:gd name="T10" fmla="*/ 0 w 1743"/>
                  <a:gd name="T11" fmla="*/ 0 h 2115"/>
                  <a:gd name="T12" fmla="*/ 0 w 1743"/>
                  <a:gd name="T13" fmla="*/ 0 h 2115"/>
                  <a:gd name="T14" fmla="*/ 0 w 1743"/>
                  <a:gd name="T15" fmla="*/ 0 h 2115"/>
                  <a:gd name="T16" fmla="*/ 0 w 1743"/>
                  <a:gd name="T17" fmla="*/ 0 h 2115"/>
                  <a:gd name="T18" fmla="*/ 0 w 1743"/>
                  <a:gd name="T19" fmla="*/ 0 h 2115"/>
                  <a:gd name="T20" fmla="*/ 0 w 1743"/>
                  <a:gd name="T21" fmla="*/ 0 h 2115"/>
                  <a:gd name="T22" fmla="*/ 0 w 1743"/>
                  <a:gd name="T23" fmla="*/ 1 h 2115"/>
                  <a:gd name="T24" fmla="*/ 0 w 1743"/>
                  <a:gd name="T25" fmla="*/ 0 h 2115"/>
                  <a:gd name="T26" fmla="*/ 0 w 1743"/>
                  <a:gd name="T27" fmla="*/ 0 h 2115"/>
                  <a:gd name="T28" fmla="*/ 0 w 1743"/>
                  <a:gd name="T29" fmla="*/ 0 h 21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43" h="2115">
                    <a:moveTo>
                      <a:pt x="1116" y="0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1609" y="71"/>
                      <a:pt x="1609" y="184"/>
                    </a:cubicBezTo>
                    <a:cubicBezTo>
                      <a:pt x="1609" y="1445"/>
                      <a:pt x="1609" y="1445"/>
                      <a:pt x="1609" y="1445"/>
                    </a:cubicBezTo>
                    <a:cubicBezTo>
                      <a:pt x="1608" y="1957"/>
                      <a:pt x="1183" y="2115"/>
                      <a:pt x="889" y="2115"/>
                    </a:cubicBezTo>
                    <a:cubicBezTo>
                      <a:pt x="596" y="2115"/>
                      <a:pt x="138" y="1955"/>
                      <a:pt x="138" y="1445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9" y="71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502" y="69"/>
                      <a:pt x="502" y="184"/>
                    </a:cubicBezTo>
                    <a:cubicBezTo>
                      <a:pt x="502" y="1445"/>
                      <a:pt x="502" y="1445"/>
                      <a:pt x="502" y="1445"/>
                    </a:cubicBezTo>
                    <a:cubicBezTo>
                      <a:pt x="502" y="1714"/>
                      <a:pt x="680" y="1890"/>
                      <a:pt x="889" y="1890"/>
                    </a:cubicBezTo>
                    <a:cubicBezTo>
                      <a:pt x="1098" y="1890"/>
                      <a:pt x="1257" y="1707"/>
                      <a:pt x="1258" y="1445"/>
                    </a:cubicBezTo>
                    <a:cubicBezTo>
                      <a:pt x="1258" y="184"/>
                      <a:pt x="1258" y="184"/>
                      <a:pt x="1258" y="184"/>
                    </a:cubicBezTo>
                    <a:cubicBezTo>
                      <a:pt x="1258" y="71"/>
                      <a:pt x="1116" y="0"/>
                      <a:pt x="11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103"/>
              <p:cNvSpPr>
                <a:spLocks/>
              </p:cNvSpPr>
              <p:nvPr/>
            </p:nvSpPr>
            <p:spPr bwMode="gray">
              <a:xfrm>
                <a:off x="2241" y="1171"/>
                <a:ext cx="352" cy="424"/>
              </a:xfrm>
              <a:custGeom>
                <a:avLst/>
                <a:gdLst>
                  <a:gd name="T0" fmla="*/ 0 w 1760"/>
                  <a:gd name="T1" fmla="*/ 0 h 2120"/>
                  <a:gd name="T2" fmla="*/ 1 w 1760"/>
                  <a:gd name="T3" fmla="*/ 0 h 2120"/>
                  <a:gd name="T4" fmla="*/ 1 w 1760"/>
                  <a:gd name="T5" fmla="*/ 0 h 2120"/>
                  <a:gd name="T6" fmla="*/ 1 w 1760"/>
                  <a:gd name="T7" fmla="*/ 0 h 2120"/>
                  <a:gd name="T8" fmla="*/ 0 w 1760"/>
                  <a:gd name="T9" fmla="*/ 1 h 2120"/>
                  <a:gd name="T10" fmla="*/ 0 w 1760"/>
                  <a:gd name="T11" fmla="*/ 0 h 2120"/>
                  <a:gd name="T12" fmla="*/ 0 w 1760"/>
                  <a:gd name="T13" fmla="*/ 0 h 2120"/>
                  <a:gd name="T14" fmla="*/ 0 w 1760"/>
                  <a:gd name="T15" fmla="*/ 0 h 2120"/>
                  <a:gd name="T16" fmla="*/ 0 w 1760"/>
                  <a:gd name="T17" fmla="*/ 0 h 2120"/>
                  <a:gd name="T18" fmla="*/ 0 w 1760"/>
                  <a:gd name="T19" fmla="*/ 0 h 2120"/>
                  <a:gd name="T20" fmla="*/ 0 w 1760"/>
                  <a:gd name="T21" fmla="*/ 0 h 2120"/>
                  <a:gd name="T22" fmla="*/ 0 w 1760"/>
                  <a:gd name="T23" fmla="*/ 1 h 2120"/>
                  <a:gd name="T24" fmla="*/ 0 w 1760"/>
                  <a:gd name="T25" fmla="*/ 0 h 2120"/>
                  <a:gd name="T26" fmla="*/ 0 w 1760"/>
                  <a:gd name="T27" fmla="*/ 0 h 2120"/>
                  <a:gd name="T28" fmla="*/ 0 w 1760"/>
                  <a:gd name="T29" fmla="*/ 0 h 2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60" h="2120">
                    <a:moveTo>
                      <a:pt x="1122" y="0"/>
                    </a:moveTo>
                    <a:cubicBezTo>
                      <a:pt x="1760" y="0"/>
                      <a:pt x="1760" y="0"/>
                      <a:pt x="1760" y="0"/>
                    </a:cubicBezTo>
                    <a:cubicBezTo>
                      <a:pt x="1760" y="0"/>
                      <a:pt x="1625" y="74"/>
                      <a:pt x="1625" y="186"/>
                    </a:cubicBezTo>
                    <a:cubicBezTo>
                      <a:pt x="1625" y="186"/>
                      <a:pt x="1624" y="1444"/>
                      <a:pt x="1624" y="1444"/>
                    </a:cubicBezTo>
                    <a:cubicBezTo>
                      <a:pt x="1624" y="1959"/>
                      <a:pt x="1179" y="2120"/>
                      <a:pt x="882" y="2120"/>
                    </a:cubicBezTo>
                    <a:cubicBezTo>
                      <a:pt x="589" y="2120"/>
                      <a:pt x="131" y="1956"/>
                      <a:pt x="131" y="1444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0" y="73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496" y="73"/>
                      <a:pt x="496" y="186"/>
                    </a:cubicBezTo>
                    <a:cubicBezTo>
                      <a:pt x="495" y="1444"/>
                      <a:pt x="495" y="1444"/>
                      <a:pt x="495" y="1444"/>
                    </a:cubicBezTo>
                    <a:cubicBezTo>
                      <a:pt x="495" y="1710"/>
                      <a:pt x="673" y="1894"/>
                      <a:pt x="882" y="1895"/>
                    </a:cubicBezTo>
                    <a:cubicBezTo>
                      <a:pt x="1091" y="1896"/>
                      <a:pt x="1258" y="1708"/>
                      <a:pt x="1258" y="1444"/>
                    </a:cubicBezTo>
                    <a:cubicBezTo>
                      <a:pt x="1259" y="186"/>
                      <a:pt x="1259" y="186"/>
                      <a:pt x="1259" y="186"/>
                    </a:cubicBezTo>
                    <a:cubicBezTo>
                      <a:pt x="1259" y="73"/>
                      <a:pt x="1122" y="0"/>
                      <a:pt x="1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104"/>
              <p:cNvSpPr>
                <a:spLocks/>
              </p:cNvSpPr>
              <p:nvPr/>
            </p:nvSpPr>
            <p:spPr bwMode="gray">
              <a:xfrm>
                <a:off x="3193" y="1162"/>
                <a:ext cx="268" cy="433"/>
              </a:xfrm>
              <a:custGeom>
                <a:avLst/>
                <a:gdLst>
                  <a:gd name="T0" fmla="*/ 0 w 1341"/>
                  <a:gd name="T1" fmla="*/ 0 h 2163"/>
                  <a:gd name="T2" fmla="*/ 0 w 1341"/>
                  <a:gd name="T3" fmla="*/ 0 h 2163"/>
                  <a:gd name="T4" fmla="*/ 0 w 1341"/>
                  <a:gd name="T5" fmla="*/ 0 h 2163"/>
                  <a:gd name="T6" fmla="*/ 0 w 1341"/>
                  <a:gd name="T7" fmla="*/ 0 h 2163"/>
                  <a:gd name="T8" fmla="*/ 0 w 1341"/>
                  <a:gd name="T9" fmla="*/ 0 h 2163"/>
                  <a:gd name="T10" fmla="*/ 0 w 1341"/>
                  <a:gd name="T11" fmla="*/ 1 h 2163"/>
                  <a:gd name="T12" fmla="*/ 0 w 1341"/>
                  <a:gd name="T13" fmla="*/ 1 h 2163"/>
                  <a:gd name="T14" fmla="*/ 0 w 1341"/>
                  <a:gd name="T15" fmla="*/ 1 h 2163"/>
                  <a:gd name="T16" fmla="*/ 0 w 1341"/>
                  <a:gd name="T17" fmla="*/ 1 h 2163"/>
                  <a:gd name="T18" fmla="*/ 0 w 1341"/>
                  <a:gd name="T19" fmla="*/ 1 h 2163"/>
                  <a:gd name="T20" fmla="*/ 0 w 1341"/>
                  <a:gd name="T21" fmla="*/ 0 h 2163"/>
                  <a:gd name="T22" fmla="*/ 0 w 1341"/>
                  <a:gd name="T23" fmla="*/ 0 h 2163"/>
                  <a:gd name="T24" fmla="*/ 0 w 1341"/>
                  <a:gd name="T25" fmla="*/ 0 h 2163"/>
                  <a:gd name="T26" fmla="*/ 0 w 1341"/>
                  <a:gd name="T27" fmla="*/ 0 h 2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1" h="2163">
                    <a:moveTo>
                      <a:pt x="1152" y="375"/>
                    </a:moveTo>
                    <a:cubicBezTo>
                      <a:pt x="1152" y="375"/>
                      <a:pt x="1062" y="217"/>
                      <a:pt x="800" y="216"/>
                    </a:cubicBezTo>
                    <a:cubicBezTo>
                      <a:pt x="539" y="215"/>
                      <a:pt x="396" y="353"/>
                      <a:pt x="396" y="531"/>
                    </a:cubicBezTo>
                    <a:cubicBezTo>
                      <a:pt x="395" y="733"/>
                      <a:pt x="547" y="809"/>
                      <a:pt x="782" y="922"/>
                    </a:cubicBezTo>
                    <a:cubicBezTo>
                      <a:pt x="1005" y="1029"/>
                      <a:pt x="1341" y="1177"/>
                      <a:pt x="1340" y="1550"/>
                    </a:cubicBezTo>
                    <a:cubicBezTo>
                      <a:pt x="1339" y="1884"/>
                      <a:pt x="1042" y="2163"/>
                      <a:pt x="511" y="2163"/>
                    </a:cubicBezTo>
                    <a:cubicBezTo>
                      <a:pt x="347" y="2163"/>
                      <a:pt x="121" y="2109"/>
                      <a:pt x="121" y="2109"/>
                    </a:cubicBezTo>
                    <a:cubicBezTo>
                      <a:pt x="0" y="1709"/>
                      <a:pt x="0" y="1709"/>
                      <a:pt x="0" y="1709"/>
                    </a:cubicBezTo>
                    <a:cubicBezTo>
                      <a:pt x="112" y="1819"/>
                      <a:pt x="312" y="1936"/>
                      <a:pt x="517" y="1936"/>
                    </a:cubicBezTo>
                    <a:cubicBezTo>
                      <a:pt x="729" y="1936"/>
                      <a:pt x="983" y="1805"/>
                      <a:pt x="983" y="1594"/>
                    </a:cubicBezTo>
                    <a:cubicBezTo>
                      <a:pt x="983" y="1187"/>
                      <a:pt x="36" y="1255"/>
                      <a:pt x="36" y="573"/>
                    </a:cubicBezTo>
                    <a:cubicBezTo>
                      <a:pt x="36" y="339"/>
                      <a:pt x="199" y="0"/>
                      <a:pt x="765" y="0"/>
                    </a:cubicBezTo>
                    <a:cubicBezTo>
                      <a:pt x="948" y="0"/>
                      <a:pt x="1153" y="53"/>
                      <a:pt x="1153" y="53"/>
                    </a:cubicBezTo>
                    <a:lnTo>
                      <a:pt x="1152" y="3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40893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65A1AB-B366-407E-9CCD-E21333B08551}" type="slidenum">
              <a:rPr lang="de-DE" altLang="ja-JP" smtClean="0"/>
              <a:pPr>
                <a:defRPr/>
              </a:pPr>
              <a:t>‹#›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312477198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000" y="846000"/>
            <a:ext cx="8645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2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3"/>
            <a:r>
              <a:rPr lang="en-US" altLang="ja-JP" dirty="0" smtClean="0"/>
              <a:t>text</a:t>
            </a:r>
            <a:endParaRPr lang="ja-JP" altLang="en-US" dirty="0" smtClean="0"/>
          </a:p>
          <a:p>
            <a:pPr lvl="4"/>
            <a:r>
              <a:rPr lang="en-US" altLang="ja-JP" dirty="0" smtClean="0"/>
              <a:t>text</a:t>
            </a:r>
            <a:endParaRPr lang="ja-JP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52000" y="180000"/>
            <a:ext cx="75644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Title</a:t>
            </a:r>
            <a:endParaRPr lang="ja-JP" altLang="en-US" dirty="0" smtClean="0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932363" y="4937125"/>
            <a:ext cx="39608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065A1AB-B366-407E-9CCD-E21333B08551}" type="slidenum">
              <a:rPr lang="de-DE" altLang="ja-JP" smtClean="0"/>
              <a:pPr>
                <a:defRPr/>
              </a:pPr>
              <a:t>‹#›</a:t>
            </a:fld>
            <a:endParaRPr lang="de-DE" altLang="ja-JP"/>
          </a:p>
        </p:txBody>
      </p:sp>
      <p:sp>
        <p:nvSpPr>
          <p:cNvPr id="1031" name="AutoShape 10"/>
          <p:cNvSpPr>
            <a:spLocks noChangeAspect="1" noChangeArrowheads="1" noTextEdit="1"/>
          </p:cNvSpPr>
          <p:nvPr userDrawn="1"/>
        </p:nvSpPr>
        <p:spPr bwMode="gray">
          <a:xfrm>
            <a:off x="7608888" y="114300"/>
            <a:ext cx="14176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39" r:id="rId3"/>
    <p:sldLayoutId id="2147483869" r:id="rId4"/>
    <p:sldLayoutId id="2147483874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3600" b="0">
          <a:solidFill>
            <a:schemeClr val="tx1"/>
          </a:solidFill>
          <a:latin typeface="Fujitsu Sans Medium" panose="020B0504060202020204" pitchFamily="34" charset="0"/>
          <a:ea typeface="FUJI-新ゴ M" panose="020B0500000000000000" pitchFamily="50" charset="-128"/>
          <a:cs typeface="Fujitsu Sans Medium" panose="020B0504060202020204" pitchFamily="34" charset="0"/>
        </a:defRPr>
      </a:lvl1pPr>
      <a:lvl2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2pPr>
      <a:lvl3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3pPr>
      <a:lvl4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4pPr>
      <a:lvl5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5pPr>
      <a:lvl6pPr marL="4572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66400" indent="-266400" algn="l" defTabSz="809625" rtl="0" eaLnBrk="0" fontAlgn="ctr" hangingPunct="0">
        <a:lnSpc>
          <a:spcPct val="110000"/>
        </a:lnSpc>
        <a:spcBef>
          <a:spcPts val="0"/>
        </a:spcBef>
        <a:spcAft>
          <a:spcPts val="0"/>
        </a:spcAft>
        <a:buClr>
          <a:srgbClr val="C80202"/>
        </a:buClr>
        <a:buFont typeface="Wingdings" pitchFamily="2" charset="2"/>
        <a:buChar char="n"/>
        <a:defRPr kumimoji="1" sz="24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Fujitsu Sans" panose="020B0404060202020204" pitchFamily="34" charset="0"/>
        </a:defRPr>
      </a:lvl1pPr>
      <a:lvl2pPr marL="514350" indent="-246063" algn="l" defTabSz="809625" rtl="0" eaLnBrk="0" fontAlgn="ctr" hangingPunct="0">
        <a:lnSpc>
          <a:spcPct val="110000"/>
        </a:lnSpc>
        <a:spcBef>
          <a:spcPts val="0"/>
        </a:spcBef>
        <a:spcAft>
          <a:spcPts val="0"/>
        </a:spcAft>
        <a:buClr>
          <a:srgbClr val="87867E"/>
        </a:buClr>
        <a:buFont typeface="Wingdings" pitchFamily="2" charset="2"/>
        <a:buChar char="n"/>
        <a:defRPr kumimoji="1" sz="20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Fujitsu Sans" panose="020B0404060202020204" pitchFamily="34" charset="0"/>
        </a:defRPr>
      </a:lvl2pPr>
      <a:lvl3pPr marL="536575" indent="377825" algn="l" defTabSz="809625" rtl="0" eaLnBrk="0" fontAlgn="ctr" hangingPunct="0">
        <a:lnSpc>
          <a:spcPct val="110000"/>
        </a:lnSpc>
        <a:spcBef>
          <a:spcPts val="0"/>
        </a:spcBef>
        <a:spcAft>
          <a:spcPts val="0"/>
        </a:spcAft>
        <a:buClr>
          <a:srgbClr val="808080"/>
        </a:buClr>
        <a:buFont typeface="Wingdings" pitchFamily="2" charset="2"/>
        <a:defRPr kumimoji="1" sz="20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Fujitsu Sans" panose="020B0404060202020204" pitchFamily="34" charset="0"/>
        </a:defRPr>
      </a:lvl3pPr>
      <a:lvl4pPr marL="717550" indent="-136525" algn="l" defTabSz="809625" rtl="0" eaLnBrk="0" fontAlgn="base" hangingPunct="0">
        <a:lnSpc>
          <a:spcPct val="110000"/>
        </a:lnSpc>
        <a:spcBef>
          <a:spcPts val="0"/>
        </a:spcBef>
        <a:spcAft>
          <a:spcPts val="0"/>
        </a:spcAft>
        <a:buClr>
          <a:srgbClr val="87867E"/>
        </a:buClr>
        <a:buSzPct val="50000"/>
        <a:buFont typeface="Wingdings" pitchFamily="2" charset="2"/>
        <a:buChar char="l"/>
        <a:defRPr kumimoji="1" sz="18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Fujitsu Sans" panose="020B0404060202020204" pitchFamily="34" charset="0"/>
        </a:defRPr>
      </a:lvl4pPr>
      <a:lvl5pPr marL="2057400" indent="-228600" algn="l" defTabSz="809625" rtl="0" eaLnBrk="0" fontAlgn="base" hangingPunct="0">
        <a:lnSpc>
          <a:spcPct val="110000"/>
        </a:lnSpc>
        <a:spcBef>
          <a:spcPts val="0"/>
        </a:spcBef>
        <a:spcAft>
          <a:spcPts val="0"/>
        </a:spcAft>
        <a:buChar char="»"/>
        <a:defRPr kumimoji="1" sz="1800">
          <a:solidFill>
            <a:schemeClr val="tx1"/>
          </a:solidFill>
          <a:latin typeface="Fujitsu Sans" panose="020B0404060202020204" pitchFamily="34" charset="0"/>
          <a:ea typeface="FUJI-新ゴ R" panose="020B0400000000000000" pitchFamily="50" charset="-128"/>
          <a:cs typeface="Fujitsu Sans" panose="020B0404060202020204" pitchFamily="34" charset="0"/>
        </a:defRPr>
      </a:lvl5pPr>
      <a:lvl6pPr marL="25146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80.png"/><Relationship Id="rId5" Type="http://schemas.openxmlformats.org/officeDocument/2006/relationships/image" Target="../media/image12.png"/><Relationship Id="rId10" Type="http://schemas.openxmlformats.org/officeDocument/2006/relationships/image" Target="../media/image72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1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18.png"/><Relationship Id="rId3" Type="http://schemas.openxmlformats.org/officeDocument/2006/relationships/image" Target="../media/image11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5.jp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2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5.jp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34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0.png"/><Relationship Id="rId5" Type="http://schemas.openxmlformats.org/officeDocument/2006/relationships/image" Target="../media/image37.png"/><Relationship Id="rId4" Type="http://schemas.openxmlformats.org/officeDocument/2006/relationships/image" Target="../media/image390.png"/><Relationship Id="rId9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5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6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6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6.jpeg"/><Relationship Id="rId7" Type="http://schemas.openxmlformats.org/officeDocument/2006/relationships/image" Target="../media/image64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80.png"/><Relationship Id="rId5" Type="http://schemas.openxmlformats.org/officeDocument/2006/relationships/image" Target="../media/image12.png"/><Relationship Id="rId10" Type="http://schemas.openxmlformats.org/officeDocument/2006/relationships/image" Target="../media/image72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2"/>
          <p:cNvSpPr>
            <a:spLocks noGrp="1" noChangeArrowheads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>
              <a:defRPr kumimoji="1" sz="2200">
                <a:solidFill>
                  <a:schemeClr val="tx1"/>
                </a:solidFill>
                <a:latin typeface="FUJI-新ゴ R" pitchFamily="50" charset="-128"/>
                <a:ea typeface="FUJI-新ゴ R" pitchFamily="50" charset="-128"/>
                <a:cs typeface="Meiryo UI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FUJI-新ゴ R" pitchFamily="50" charset="-128"/>
                <a:ea typeface="FUJI-新ゴ R" pitchFamily="50" charset="-128"/>
                <a:cs typeface="Meiryo UI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FUJI-新ゴ R" pitchFamily="50" charset="-128"/>
                <a:ea typeface="FUJI-新ゴ R" pitchFamily="50" charset="-128"/>
                <a:cs typeface="Meiryo UI" pitchFamily="50" charset="-128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FUJI-新ゴ R" pitchFamily="50" charset="-128"/>
                <a:ea typeface="FUJI-新ゴ R" pitchFamily="50" charset="-128"/>
                <a:cs typeface="Meiryo UI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kumimoji="0" lang="de-DE" altLang="ja-JP" sz="70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Copyright 2018 FUJITSU LIMITED</a:t>
            </a:r>
            <a:endParaRPr kumimoji="0" lang="de-DE" altLang="ja-JP" sz="700" dirty="0" smtClean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3851920" y="1572898"/>
            <a:ext cx="5041256" cy="1403935"/>
          </a:xfrm>
        </p:spPr>
        <p:txBody>
          <a:bodyPr/>
          <a:lstStyle/>
          <a:p>
            <a:r>
              <a:rPr lang="en-US" altLang="ja-JP" sz="3200" dirty="0" smtClean="0">
                <a:latin typeface="+mj-lt"/>
              </a:rPr>
              <a:t>More Efficient Lattice PRFs from Keyed Pseudorandom Synthesizers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ja-JP" dirty="0" smtClean="0">
                <a:latin typeface="+mn-lt"/>
              </a:rPr>
              <a:t>December 11</a:t>
            </a:r>
            <a:r>
              <a:rPr kumimoji="1" lang="en-US" altLang="ja-JP" dirty="0" smtClean="0">
                <a:latin typeface="+mn-lt"/>
              </a:rPr>
              <a:t>, 2018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 err="1" smtClean="0">
                <a:latin typeface="+mn-lt"/>
              </a:rPr>
              <a:t>Indocrypt</a:t>
            </a:r>
            <a:r>
              <a:rPr kumimoji="1" lang="en-US" altLang="ja-JP" dirty="0" smtClean="0">
                <a:latin typeface="+mn-lt"/>
              </a:rPr>
              <a:t> 2018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>
          <a:xfrm>
            <a:off x="3888552" y="3758523"/>
            <a:ext cx="5159993" cy="49244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Fujitsu </a:t>
            </a:r>
            <a:r>
              <a:rPr lang="en-US" altLang="ja-JP" dirty="0"/>
              <a:t>Laboratories of America, Inc</a:t>
            </a:r>
            <a:r>
              <a:rPr lang="en-US" altLang="ja-JP" dirty="0" smtClean="0"/>
              <a:t>.</a:t>
            </a:r>
          </a:p>
          <a:p>
            <a:pPr eaLnBrk="1" hangingPunct="1"/>
            <a:r>
              <a:rPr lang="en-US" altLang="ja-JP" dirty="0" smtClean="0"/>
              <a:t>Software Quality and Security Lab</a:t>
            </a: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67770" y="3312309"/>
            <a:ext cx="3368526" cy="369332"/>
          </a:xfrm>
        </p:spPr>
        <p:txBody>
          <a:bodyPr/>
          <a:lstStyle/>
          <a:p>
            <a:r>
              <a:rPr kumimoji="1" lang="en-US" altLang="ja-JP" dirty="0" smtClean="0">
                <a:latin typeface="+mj-lt"/>
              </a:rPr>
              <a:t>Hart Montgomery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539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ir, atmosphere, beautifu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36"/>
          <p:cNvSpPr/>
          <p:nvPr/>
        </p:nvSpPr>
        <p:spPr bwMode="gray">
          <a:xfrm rot="5400000">
            <a:off x="1983781" y="-2021881"/>
            <a:ext cx="5187334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Background and Notation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9</a:t>
            </a:fld>
            <a:endParaRPr lang="de-DE" altLang="ja-JP"/>
          </a:p>
        </p:txBody>
      </p:sp>
      <p:sp>
        <p:nvSpPr>
          <p:cNvPr id="3" name="TextBox 2"/>
          <p:cNvSpPr txBox="1"/>
          <p:nvPr/>
        </p:nvSpPr>
        <p:spPr>
          <a:xfrm>
            <a:off x="737757" y="815681"/>
            <a:ext cx="4048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m: “big” lattice dimension</a:t>
            </a:r>
          </a:p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n: “little” lattice dimension</a:t>
            </a:r>
          </a:p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q:  modulus (we compute mod </a:t>
            </a:r>
          </a:p>
          <a:p>
            <a:pPr algn="l"/>
            <a:r>
              <a:rPr lang="en-US" dirty="0">
                <a:latin typeface="+mj-lt"/>
                <a:ea typeface="FUJI-新ゴ R" panose="020B0400000000000000" pitchFamily="50" charset="-128"/>
              </a:rPr>
              <a:t> </a:t>
            </a:r>
            <a:r>
              <a:rPr lang="en-US" dirty="0" smtClean="0">
                <a:latin typeface="+mj-lt"/>
                <a:ea typeface="FUJI-新ゴ R" panose="020B0400000000000000" pitchFamily="50" charset="-128"/>
              </a:rPr>
              <a:t>    q unless stated otherwise) </a:t>
            </a:r>
          </a:p>
          <a:p>
            <a:pPr algn="l"/>
            <a:r>
              <a:rPr kumimoji="1" lang="en-US" dirty="0" smtClean="0">
                <a:latin typeface="+mj-lt"/>
                <a:ea typeface="FUJI-新ゴ R" panose="020B0400000000000000" pitchFamily="50" charset="-128"/>
              </a:rPr>
              <a:t>p: “rounding parameter”</a:t>
            </a:r>
          </a:p>
          <a:p>
            <a:pPr algn="l"/>
            <a:r>
              <a:rPr lang="en-US" b="1" dirty="0">
                <a:ea typeface="FUJI-新ゴ R" panose="020B0400000000000000" pitchFamily="50" charset="-128"/>
              </a:rPr>
              <a:t>v</a:t>
            </a:r>
            <a:r>
              <a:rPr lang="en-US" dirty="0">
                <a:ea typeface="FUJI-新ゴ R" panose="020B0400000000000000" pitchFamily="50" charset="-128"/>
              </a:rPr>
              <a:t>: vector</a:t>
            </a:r>
          </a:p>
          <a:p>
            <a:pPr algn="l"/>
            <a:r>
              <a:rPr lang="en-US" b="1" dirty="0">
                <a:ea typeface="FUJI-新ゴ R" panose="020B0400000000000000" pitchFamily="50" charset="-128"/>
              </a:rPr>
              <a:t>M</a:t>
            </a:r>
            <a:r>
              <a:rPr lang="en-US" dirty="0">
                <a:ea typeface="FUJI-新ゴ R" panose="020B0400000000000000" pitchFamily="50" charset="-128"/>
              </a:rPr>
              <a:t>: </a:t>
            </a:r>
            <a:r>
              <a:rPr lang="en-US" dirty="0" smtClean="0">
                <a:ea typeface="FUJI-新ゴ R" panose="020B0400000000000000" pitchFamily="50" charset="-128"/>
              </a:rPr>
              <a:t>matrix</a:t>
            </a:r>
            <a:endParaRPr kumimoji="1" lang="en-US" dirty="0" smtClean="0">
              <a:latin typeface="+mj-lt"/>
              <a:ea typeface="FUJI-新ゴ R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55749" y="1358659"/>
                <a:ext cx="3582906" cy="800862"/>
              </a:xfrm>
            </p:spPr>
            <p:txBody>
              <a:bodyPr/>
              <a:lstStyle/>
              <a:p>
                <a:pPr marL="0" lvl="0" indent="0" algn="ctr"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     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x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→  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5749" y="1358659"/>
                <a:ext cx="3582906" cy="800862"/>
              </a:xfrm>
              <a:blipFill rotWithShape="0">
                <a:blip r:embed="rId4"/>
                <a:stretch>
                  <a:fillRect t="-17557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96521" y="1211785"/>
            <a:ext cx="3489584" cy="864608"/>
            <a:chOff x="4165084" y="732170"/>
            <a:chExt cx="3489584" cy="864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54189" y="1258224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189" y="1258224"/>
                  <a:ext cx="366420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4165084" y="732170"/>
              <a:ext cx="3489584" cy="811876"/>
              <a:chOff x="4154693" y="752960"/>
              <a:chExt cx="3489584" cy="811876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4162478" y="901885"/>
                <a:ext cx="7784" cy="54404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4154693" y="901885"/>
                <a:ext cx="202396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4580029" y="899851"/>
                <a:ext cx="6268" cy="55029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 flipV="1">
                <a:off x="4408683" y="1435430"/>
                <a:ext cx="162988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H="1">
                <a:off x="6745359" y="775797"/>
                <a:ext cx="8560" cy="78903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 flipV="1">
                <a:off x="6748989" y="775797"/>
                <a:ext cx="222585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7636926" y="752960"/>
                <a:ext cx="7351" cy="811876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7435986" y="1543119"/>
                <a:ext cx="191139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14320" y="3317272"/>
                <a:ext cx="4048538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Ψ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20" y="3317272"/>
                <a:ext cx="4048538" cy="868956"/>
              </a:xfrm>
              <a:prstGeom prst="rect">
                <a:avLst/>
              </a:prstGeom>
              <a:blipFill rotWithShape="0">
                <a:blip r:embed="rId6"/>
                <a:stretch>
                  <a:fillRect l="-904" t="-6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0" y="2634268"/>
            <a:ext cx="9154897" cy="26437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79618" y="3317272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𝒊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8" y="3317272"/>
                <a:ext cx="2441864" cy="851195"/>
              </a:xfrm>
              <a:prstGeom prst="rect">
                <a:avLst/>
              </a:prstGeom>
              <a:blipFill rotWithShape="0">
                <a:blip r:embed="rId7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72645" y="3315674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45" y="3315674"/>
                <a:ext cx="2441864" cy="851195"/>
              </a:xfrm>
              <a:prstGeom prst="rect">
                <a:avLst/>
              </a:prstGeom>
              <a:blipFill rotWithShape="0">
                <a:blip r:embed="rId8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411320" y="3724145"/>
            <a:ext cx="228272" cy="472101"/>
            <a:chOff x="7250557" y="3726375"/>
            <a:chExt cx="202396" cy="544049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8080042" y="3734537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82170" y="4541740"/>
                <a:ext cx="753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*w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e can also have different distributions of the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and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70" y="4541740"/>
                <a:ext cx="7536681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19225" y="2159521"/>
                <a:ext cx="5762849" cy="4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“round to the nearest integer multiple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den>
                    </m:f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, then 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den>
                    </m:f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”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25" y="2159521"/>
                <a:ext cx="5762849" cy="448841"/>
              </a:xfrm>
              <a:prstGeom prst="rect">
                <a:avLst/>
              </a:prstGeom>
              <a:blipFill rotWithShape="0">
                <a:blip r:embed="rId11"/>
                <a:stretch>
                  <a:fillRect l="-529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 bwMode="gray">
          <a:xfrm>
            <a:off x="1770063" y="1154863"/>
            <a:ext cx="5600700" cy="20871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26423" y="1375549"/>
            <a:ext cx="5112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Slight* simplification: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Hardness of the lattice problems reduced from are proportional to the modulus q</a:t>
            </a:r>
          </a:p>
          <a:p>
            <a:endParaRPr lang="en-US" sz="2000" dirty="0" smtClean="0">
              <a:solidFill>
                <a:schemeClr val="bg1"/>
              </a:solidFill>
              <a:latin typeface="+mj-lt"/>
              <a:ea typeface="FUJI-新ゴ R" panose="020B0400000000000000" pitchFamily="50" charset="-128"/>
            </a:endParaRPr>
          </a:p>
          <a:p>
            <a:r>
              <a:rPr kumimoji="1"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Smaller LWE modulus q </a:t>
            </a:r>
            <a:r>
              <a:rPr kumimoji="1"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  <a:sym typeface="Wingdings" panose="05000000000000000000" pitchFamily="2" charset="2"/>
              </a:rPr>
              <a:t> harder LWE</a:t>
            </a:r>
            <a:endParaRPr kumimoji="1" lang="en-US" sz="2000" dirty="0" smtClean="0">
              <a:solidFill>
                <a:schemeClr val="bg1"/>
              </a:solidFill>
              <a:latin typeface="+mj-lt"/>
              <a:ea typeface="FUJI-新ゴ R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5088"/>
          </a:xfrm>
          <a:prstGeom prst="rect">
            <a:avLst/>
          </a:prstGeom>
        </p:spPr>
      </p:pic>
      <p:sp>
        <p:nvSpPr>
          <p:cNvPr id="17" name="正方形/長方形 36"/>
          <p:cNvSpPr/>
          <p:nvPr/>
        </p:nvSpPr>
        <p:spPr bwMode="gray">
          <a:xfrm rot="5400000">
            <a:off x="2016386" y="-2016393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10</a:t>
            </a:fld>
            <a:endParaRPr lang="de-DE" altLang="ja-JP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Lattice-based PRFs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52000" y="1114224"/>
            <a:ext cx="8641175" cy="3743325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Generic constructions like [GGM84] give highly sequential PRF constructions</a:t>
            </a:r>
          </a:p>
          <a:p>
            <a:r>
              <a:rPr lang="en-US" sz="2000" dirty="0" smtClean="0">
                <a:latin typeface="+mj-lt"/>
              </a:rPr>
              <a:t>[BPR12]:  defined LWR for the 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time, 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lattice-based parallel PRF</a:t>
            </a:r>
          </a:p>
          <a:p>
            <a:r>
              <a:rPr lang="en-US" sz="2000" dirty="0" smtClean="0">
                <a:latin typeface="+mj-lt"/>
              </a:rPr>
              <a:t>[BLMR13]:  1</a:t>
            </a:r>
            <a:r>
              <a:rPr lang="en-US" sz="2000" baseline="30000" dirty="0" smtClean="0">
                <a:latin typeface="+mj-lt"/>
              </a:rPr>
              <a:t>st</a:t>
            </a:r>
            <a:r>
              <a:rPr lang="en-US" sz="2000" dirty="0" smtClean="0">
                <a:latin typeface="+mj-lt"/>
              </a:rPr>
              <a:t> key homomorphic PRF in standard model</a:t>
            </a:r>
          </a:p>
          <a:p>
            <a:r>
              <a:rPr lang="en-US" sz="2000" dirty="0" smtClean="0">
                <a:latin typeface="+mj-lt"/>
              </a:rPr>
              <a:t>[BP14]:  improves [BPR12] and [BLMR13] using “tree” construction</a:t>
            </a:r>
          </a:p>
          <a:p>
            <a:r>
              <a:rPr lang="en-US" sz="2000" dirty="0" smtClean="0">
                <a:latin typeface="+mj-lt"/>
              </a:rPr>
              <a:t>[Ban15]:  example of an efficient synthesizer construction</a:t>
            </a:r>
          </a:p>
          <a:p>
            <a:r>
              <a:rPr lang="en-US" sz="2000" dirty="0" smtClean="0">
                <a:latin typeface="+mj-lt"/>
              </a:rPr>
              <a:t>[DS15]:  on-the-fly adaptation, can be used with lattice PRFs</a:t>
            </a:r>
          </a:p>
          <a:p>
            <a:r>
              <a:rPr lang="en-US" sz="2000" dirty="0" smtClean="0">
                <a:latin typeface="+mj-lt"/>
              </a:rPr>
              <a:t>[JKP18]:  recent concurrent work (</a:t>
            </a:r>
            <a:r>
              <a:rPr lang="en-US" sz="2000" dirty="0" err="1" smtClean="0">
                <a:latin typeface="+mj-lt"/>
              </a:rPr>
              <a:t>Asiacrypt</a:t>
            </a:r>
            <a:r>
              <a:rPr lang="en-US" sz="2000" dirty="0" smtClean="0">
                <a:latin typeface="+mj-lt"/>
              </a:rPr>
              <a:t> ‘18), improve approach of [DS15]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8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9144000" cy="5145088"/>
          </a:xfrm>
          <a:prstGeom prst="rect">
            <a:avLst/>
          </a:prstGeom>
        </p:spPr>
      </p:pic>
      <p:sp>
        <p:nvSpPr>
          <p:cNvPr id="25" name="正方形/長方形 36"/>
          <p:cNvSpPr/>
          <p:nvPr/>
        </p:nvSpPr>
        <p:spPr bwMode="gray">
          <a:xfrm rot="5400000">
            <a:off x="1994738" y="-2021738"/>
            <a:ext cx="5145087" cy="9172689"/>
          </a:xfrm>
          <a:prstGeom prst="rect">
            <a:avLst/>
          </a:prstGeom>
          <a:gradFill>
            <a:gsLst>
              <a:gs pos="96000">
                <a:schemeClr val="bg1">
                  <a:alpha val="79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11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Synthesizers [NR95]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0991" y="853138"/>
                <a:ext cx="4046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Consider a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𝑊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𝑌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1" y="853138"/>
                <a:ext cx="404693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05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0991" y="1254665"/>
                <a:ext cx="8973009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𝑊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∈[1,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]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for some (</a:t>
                </a:r>
                <a:r>
                  <a:rPr lang="en-US" sz="1800" dirty="0" err="1" smtClean="0">
                    <a:latin typeface="+mj-lt"/>
                    <a:ea typeface="FUJI-新ゴ R" panose="020B0400000000000000" pitchFamily="50" charset="-128"/>
                  </a:rPr>
                  <a:t>polynomially</a:t>
                </a:r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-sized)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𝑚</m:t>
                    </m:r>
                  </m:oMath>
                </a14:m>
                <a:endParaRPr lang="en-US" sz="18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1" y="1254665"/>
                <a:ext cx="8973009" cy="391646"/>
              </a:xfrm>
              <a:prstGeom prst="rect">
                <a:avLst/>
              </a:prstGeom>
              <a:blipFill rotWithShape="0">
                <a:blip r:embed="rId4"/>
                <a:stretch>
                  <a:fillRect l="-543"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0991" y="1726169"/>
                <a:ext cx="8172672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is a </a:t>
                </a:r>
                <a:r>
                  <a:rPr lang="en-US" sz="1800" b="1" dirty="0" smtClean="0">
                    <a:latin typeface="+mj-lt"/>
                    <a:ea typeface="FUJI-新ゴ R" panose="020B0400000000000000" pitchFamily="50" charset="-128"/>
                  </a:rPr>
                  <a:t>pseudorandom synthesizer</a:t>
                </a:r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if no efficient adversary can distinguish from random the set of all outputs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𝑆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∀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∈[1,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]]</m:t>
                      </m:r>
                    </m:oMath>
                  </m:oMathPara>
                </a14:m>
                <a:endParaRPr lang="en-US" sz="18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1" y="1726169"/>
                <a:ext cx="8172672" cy="965392"/>
              </a:xfrm>
              <a:prstGeom prst="rect">
                <a:avLst/>
              </a:prstGeom>
              <a:blipFill rotWithShape="0">
                <a:blip r:embed="rId5"/>
                <a:stretch>
                  <a:fillRect l="-597" t="-2516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0991" y="2813625"/>
                <a:ext cx="867103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In other words, the set: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  …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 smtClean="0">
                  <a:latin typeface="+mj-lt"/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…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lang="en-US" sz="1800" dirty="0"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…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lang="en-US" sz="1800" dirty="0" smtClean="0">
                  <a:ea typeface="FUJI-新ゴ R" panose="020B0400000000000000" pitchFamily="50" charset="-128"/>
                </a:endParaRPr>
              </a:p>
              <a:p>
                <a:r>
                  <a:rPr lang="en-US" sz="1800" dirty="0" smtClean="0">
                    <a:ea typeface="FUJI-新ゴ R" panose="020B0400000000000000" pitchFamily="50" charset="-128"/>
                  </a:rPr>
                  <a:t>…              …              …       …        …</a:t>
                </a:r>
                <a:endParaRPr lang="en-US" sz="1800" dirty="0"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a typeface="FUJI-新ゴ R" panose="020B0400000000000000" pitchFamily="50" charset="-128"/>
                  </a:rPr>
                  <a:t>   …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lang="en-US" sz="1800" dirty="0">
                  <a:ea typeface="FUJI-新ゴ R" panose="020B0400000000000000" pitchFamily="50" charset="-128"/>
                </a:endParaRPr>
              </a:p>
              <a:p>
                <a:pPr algn="l"/>
                <a:endParaRPr lang="en-US" sz="1800" dirty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is indistinguishable from random</a:t>
                </a:r>
              </a:p>
              <a:p>
                <a:endParaRPr lang="en-US" sz="18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1" y="2813625"/>
                <a:ext cx="8671036" cy="2585323"/>
              </a:xfrm>
              <a:prstGeom prst="rect">
                <a:avLst/>
              </a:prstGeom>
              <a:blipFill rotWithShape="0">
                <a:blip r:embed="rId6"/>
                <a:stretch>
                  <a:fillRect l="-563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8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正方形/長方形 36"/>
          <p:cNvSpPr/>
          <p:nvPr/>
        </p:nvSpPr>
        <p:spPr bwMode="gray">
          <a:xfrm rot="5400000">
            <a:off x="1995204" y="-2011001"/>
            <a:ext cx="5157280" cy="9154897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bg1">
                  <a:alpha val="81000"/>
                </a:schemeClr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12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Synthesizer PRF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8784" y="828168"/>
                <a:ext cx="4254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84" y="828168"/>
                <a:ext cx="425485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gray">
              <a:xfrm>
                <a:off x="2372132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72132" y="841391"/>
                <a:ext cx="621792" cy="6217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gray">
              <a:xfrm>
                <a:off x="2372132" y="168806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72132" y="1688062"/>
                <a:ext cx="621792" cy="6217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gray">
              <a:xfrm>
                <a:off x="3222564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22564" y="841391"/>
                <a:ext cx="621792" cy="62179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gray">
              <a:xfrm>
                <a:off x="3233116" y="1681636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33116" y="1681636"/>
                <a:ext cx="621792" cy="6217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gray">
              <a:xfrm>
                <a:off x="4932363" y="1681636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32363" y="1681636"/>
                <a:ext cx="621792" cy="62179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gray">
              <a:xfrm>
                <a:off x="4932363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32363" y="841391"/>
                <a:ext cx="621792" cy="62179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gray">
              <a:xfrm>
                <a:off x="5773700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73700" y="841391"/>
                <a:ext cx="621792" cy="62179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gray">
              <a:xfrm>
                <a:off x="5773700" y="168806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73700" y="1688062"/>
                <a:ext cx="621792" cy="6217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gray">
              <a:xfrm>
                <a:off x="2390420" y="2547598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90420" y="2547598"/>
                <a:ext cx="621792" cy="62179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gray">
              <a:xfrm>
                <a:off x="3251404" y="254117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51404" y="2541172"/>
                <a:ext cx="621792" cy="62179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gray">
              <a:xfrm>
                <a:off x="4950651" y="254117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50651" y="2541172"/>
                <a:ext cx="621792" cy="62179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gray">
              <a:xfrm>
                <a:off x="5791988" y="2547598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91988" y="2547598"/>
                <a:ext cx="621792" cy="62179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97024" y="2401824"/>
            <a:ext cx="4596384" cy="24384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71372" y="2541171"/>
            <a:ext cx="612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+mj-lt"/>
                <a:ea typeface="FUJI-新ゴ R" panose="020B0400000000000000" pitchFamily="50" charset="-128"/>
              </a:rPr>
              <a:t>        S(      ,       )   S (      ,       )</a:t>
            </a:r>
            <a:endParaRPr kumimoji="1" lang="en-US" sz="3200" dirty="0" smtClean="0">
              <a:latin typeface="+mj-lt"/>
              <a:ea typeface="FUJI-新ゴ R" panose="020B0400000000000000" pitchFamily="50" charset="-128"/>
            </a:endParaRPr>
          </a:p>
        </p:txBody>
      </p:sp>
      <p:sp>
        <p:nvSpPr>
          <p:cNvPr id="29" name="Rounded Rectangle 28"/>
          <p:cNvSpPr/>
          <p:nvPr/>
        </p:nvSpPr>
        <p:spPr bwMode="gray">
          <a:xfrm>
            <a:off x="3694964" y="3852142"/>
            <a:ext cx="621792" cy="62179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0" name="Rounded Rectangle 29"/>
          <p:cNvSpPr/>
          <p:nvPr/>
        </p:nvSpPr>
        <p:spPr bwMode="gray">
          <a:xfrm>
            <a:off x="4555948" y="3845716"/>
            <a:ext cx="621792" cy="62179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0972" y="3839677"/>
            <a:ext cx="372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+mj-lt"/>
                <a:ea typeface="FUJI-新ゴ R" panose="020B0400000000000000" pitchFamily="50" charset="-128"/>
              </a:rPr>
              <a:t>        S(      ,       )  </a:t>
            </a:r>
            <a:endParaRPr kumimoji="1" lang="en-US" sz="3200" dirty="0" smtClean="0">
              <a:latin typeface="+mj-lt"/>
              <a:ea typeface="FUJI-新ゴ R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8944" y="3919956"/>
                <a:ext cx="4254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𝑂𝑢𝑡𝑝𝑢𝑡</m:t>
                      </m:r>
                    </m:oMath>
                  </m:oMathPara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44" y="3919956"/>
                <a:ext cx="4254851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251404" y="3316224"/>
            <a:ext cx="682042" cy="414528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932364" y="3302660"/>
            <a:ext cx="640079" cy="428092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" y="1278336"/>
            <a:ext cx="185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Pick keys based on input bit string </a:t>
            </a:r>
            <a:r>
              <a:rPr lang="en-US" sz="2400" b="1" dirty="0" smtClean="0">
                <a:latin typeface="+mj-lt"/>
                <a:ea typeface="FUJI-新ゴ R" panose="020B0400000000000000" pitchFamily="50" charset="-128"/>
              </a:rPr>
              <a:t>x</a:t>
            </a:r>
            <a:endParaRPr lang="en-US" sz="2400" dirty="0" smtClean="0">
              <a:latin typeface="+mj-lt"/>
              <a:ea typeface="FUJI-新ゴ R" panose="020B0400000000000000" pitchFamily="5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780" y="3677209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Synthesize!</a:t>
            </a:r>
          </a:p>
        </p:txBody>
      </p:sp>
      <p:cxnSp>
        <p:nvCxnSpPr>
          <p:cNvPr id="40" name="Straight Arrow Connector 39"/>
          <p:cNvCxnSpPr>
            <a:stCxn id="32" idx="1"/>
          </p:cNvCxnSpPr>
          <p:nvPr/>
        </p:nvCxnSpPr>
        <p:spPr bwMode="auto">
          <a:xfrm flipV="1">
            <a:off x="5518944" y="4128598"/>
            <a:ext cx="1284192" cy="22191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19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8" grpId="0"/>
      <p:bldP spid="29" grpId="0" animBg="1"/>
      <p:bldP spid="30" grpId="0" animBg="1"/>
      <p:bldP spid="31" grpId="0"/>
      <p:bldP spid="32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正方形/長方形 36"/>
          <p:cNvSpPr/>
          <p:nvPr/>
        </p:nvSpPr>
        <p:spPr bwMode="gray">
          <a:xfrm rot="5400000">
            <a:off x="1995204" y="-2011001"/>
            <a:ext cx="5157280" cy="9154897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bg1">
                  <a:alpha val="81000"/>
                </a:schemeClr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13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Synthesizer PRF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8784" y="828168"/>
                <a:ext cx="4254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84" y="828168"/>
                <a:ext cx="425485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gray">
              <a:xfrm>
                <a:off x="2372132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72132" y="841391"/>
                <a:ext cx="621792" cy="6217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gray">
              <a:xfrm>
                <a:off x="2372132" y="168806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72132" y="1688062"/>
                <a:ext cx="621792" cy="6217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 bwMode="gray">
              <a:xfrm>
                <a:off x="3222564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22564" y="841391"/>
                <a:ext cx="621792" cy="62179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gray">
              <a:xfrm>
                <a:off x="3233116" y="1681636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33116" y="1681636"/>
                <a:ext cx="621792" cy="62179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gray">
              <a:xfrm>
                <a:off x="4932363" y="1681636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32363" y="1681636"/>
                <a:ext cx="621792" cy="62179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gray">
              <a:xfrm>
                <a:off x="4932363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32363" y="841391"/>
                <a:ext cx="621792" cy="62179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gray">
              <a:xfrm>
                <a:off x="5773700" y="841391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4,0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73700" y="841391"/>
                <a:ext cx="621792" cy="62179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gray">
              <a:xfrm>
                <a:off x="5773700" y="168806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73700" y="1688062"/>
                <a:ext cx="621792" cy="6217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gray">
              <a:xfrm>
                <a:off x="2390420" y="2547598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390420" y="2547598"/>
                <a:ext cx="621792" cy="62179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gray">
              <a:xfrm>
                <a:off x="3251404" y="254117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251404" y="2541172"/>
                <a:ext cx="621792" cy="621792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gray">
              <a:xfrm>
                <a:off x="4950651" y="2541172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950651" y="2541172"/>
                <a:ext cx="621792" cy="62179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gray">
              <a:xfrm>
                <a:off x="5791988" y="2547598"/>
                <a:ext cx="621792" cy="621792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𝐾</m:t>
                          </m:r>
                        </m:e>
                        <m:sub>
                          <m:r>
                            <a:rPr kumimoji="1" lang="en-US" sz="16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4,</m:t>
                          </m:r>
                          <m:sSub>
                            <m:sSubPr>
                              <m:ctrlP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sz="16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1600" b="0" i="0" u="none" strike="noStrike" cap="none" normalizeH="0" baseline="0" dirty="0" err="1" smtClean="0">
                  <a:ln>
                    <a:noFill/>
                  </a:ln>
                  <a:effectLst/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791988" y="2547598"/>
                <a:ext cx="621792" cy="62179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rgbClr val="87867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2097024" y="2401824"/>
            <a:ext cx="4596384" cy="24384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71372" y="2541171"/>
            <a:ext cx="612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+mj-lt"/>
                <a:ea typeface="FUJI-新ゴ R" panose="020B0400000000000000" pitchFamily="50" charset="-128"/>
              </a:rPr>
              <a:t>        S(      ,       )   S (      ,       )</a:t>
            </a:r>
            <a:endParaRPr kumimoji="1" lang="en-US" sz="3200" dirty="0" smtClean="0">
              <a:latin typeface="+mj-lt"/>
              <a:ea typeface="FUJI-新ゴ R" panose="020B0400000000000000" pitchFamily="50" charset="-128"/>
            </a:endParaRPr>
          </a:p>
        </p:txBody>
      </p:sp>
      <p:sp>
        <p:nvSpPr>
          <p:cNvPr id="29" name="Rounded Rectangle 28"/>
          <p:cNvSpPr/>
          <p:nvPr/>
        </p:nvSpPr>
        <p:spPr bwMode="gray">
          <a:xfrm>
            <a:off x="3694964" y="3852142"/>
            <a:ext cx="621792" cy="62179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0" name="Rounded Rectangle 29"/>
          <p:cNvSpPr/>
          <p:nvPr/>
        </p:nvSpPr>
        <p:spPr bwMode="gray">
          <a:xfrm>
            <a:off x="4555948" y="3845716"/>
            <a:ext cx="621792" cy="62179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0972" y="3839677"/>
            <a:ext cx="372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+mj-lt"/>
                <a:ea typeface="FUJI-新ゴ R" panose="020B0400000000000000" pitchFamily="50" charset="-128"/>
              </a:rPr>
              <a:t>        S(      ,       )  </a:t>
            </a:r>
            <a:endParaRPr kumimoji="1" lang="en-US" sz="3200" dirty="0" smtClean="0">
              <a:latin typeface="+mj-lt"/>
              <a:ea typeface="FUJI-新ゴ R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8944" y="3919956"/>
                <a:ext cx="4254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𝑂𝑢𝑡𝑝𝑢𝑡</m:t>
                      </m:r>
                    </m:oMath>
                  </m:oMathPara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944" y="3919956"/>
                <a:ext cx="4254851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251404" y="3316224"/>
            <a:ext cx="682042" cy="414528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932364" y="3302660"/>
            <a:ext cx="640079" cy="428092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" y="1278336"/>
            <a:ext cx="1853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Pick keys based on input bit string </a:t>
            </a:r>
            <a:r>
              <a:rPr lang="en-US" sz="2400" b="1" dirty="0" smtClean="0">
                <a:latin typeface="+mj-lt"/>
                <a:ea typeface="FUJI-新ゴ R" panose="020B0400000000000000" pitchFamily="50" charset="-128"/>
              </a:rPr>
              <a:t>x</a:t>
            </a:r>
            <a:endParaRPr lang="en-US" sz="2400" dirty="0" smtClean="0">
              <a:latin typeface="+mj-lt"/>
              <a:ea typeface="FUJI-新ゴ R" panose="020B0400000000000000" pitchFamily="5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780" y="3677209"/>
            <a:ext cx="185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Synthesize!</a:t>
            </a:r>
          </a:p>
        </p:txBody>
      </p:sp>
      <p:cxnSp>
        <p:nvCxnSpPr>
          <p:cNvPr id="40" name="Straight Arrow Connector 39"/>
          <p:cNvCxnSpPr>
            <a:stCxn id="32" idx="1"/>
          </p:cNvCxnSpPr>
          <p:nvPr/>
        </p:nvCxnSpPr>
        <p:spPr bwMode="auto">
          <a:xfrm flipV="1">
            <a:off x="5518944" y="4128598"/>
            <a:ext cx="1284192" cy="22191"/>
          </a:xfrm>
          <a:prstGeom prst="straightConnector1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Rounded Rectangle 33"/>
          <p:cNvSpPr/>
          <p:nvPr/>
        </p:nvSpPr>
        <p:spPr bwMode="gray">
          <a:xfrm>
            <a:off x="1770062" y="1154863"/>
            <a:ext cx="5813361" cy="20871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26422" y="1497469"/>
                <a:ext cx="52643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+mj-lt"/>
                    <a:ea typeface="FUJI-新ゴ R" panose="020B0400000000000000" pitchFamily="50" charset="-128"/>
                  </a:rPr>
                  <a:t>Key Fact:</a:t>
                </a:r>
              </a:p>
              <a:p>
                <a:endParaRPr lang="en-US" sz="2000" dirty="0" smtClean="0">
                  <a:solidFill>
                    <a:schemeClr val="bg1"/>
                  </a:solidFill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lang="en-US" sz="2000" dirty="0" smtClean="0">
                    <a:solidFill>
                      <a:srgbClr val="FFFF00"/>
                    </a:solidFill>
                    <a:latin typeface="+mj-lt"/>
                    <a:ea typeface="FUJI-新ゴ R" panose="020B0400000000000000" pitchFamily="50" charset="-128"/>
                  </a:rPr>
                  <a:t>Parallel Construction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+mj-lt"/>
                    <a:ea typeface="FUJI-新ゴ R" panose="020B0400000000000000" pitchFamily="50" charset="-128"/>
                  </a:rPr>
                  <a:t>!  For input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ℓ</m:t>
                    </m:r>
                  </m:oMath>
                </a14:m>
                <a:r>
                  <a:rPr kumimoji="1" lang="en-US" sz="2000" dirty="0" smtClean="0">
                    <a:solidFill>
                      <a:schemeClr val="bg1"/>
                    </a:solidFill>
                    <a:latin typeface="+mj-lt"/>
                    <a:ea typeface="FUJI-新ゴ R" panose="020B0400000000000000" pitchFamily="50" charset="-128"/>
                  </a:rPr>
                  <a:t>, we only need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log</m:t>
                        </m:r>
                      </m:fName>
                      <m:e>
                        <m:r>
                          <a:rPr kumimoji="1"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ℓ</m:t>
                        </m:r>
                      </m:e>
                    </m:func>
                  </m:oMath>
                </a14:m>
                <a:r>
                  <a:rPr kumimoji="1" lang="en-US" sz="2000" dirty="0" smtClean="0">
                    <a:solidFill>
                      <a:schemeClr val="bg1"/>
                    </a:solidFill>
                    <a:latin typeface="+mj-lt"/>
                    <a:ea typeface="FUJI-新ゴ R" panose="020B0400000000000000" pitchFamily="50" charset="-128"/>
                  </a:rPr>
                  <a:t> depth tree of synthesizers.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422" y="1497469"/>
                <a:ext cx="5264393" cy="1323439"/>
              </a:xfrm>
              <a:prstGeom prst="rect">
                <a:avLst/>
              </a:prstGeom>
              <a:blipFill rotWithShape="0">
                <a:blip r:embed="rId18"/>
                <a:stretch>
                  <a:fillRect l="-347" t="-2765" r="-162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0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1994367" y="-2011919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14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LWR:  [BPR12]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195" y="964477"/>
                <a:ext cx="2765205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Ψ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5" y="964477"/>
                <a:ext cx="2765205" cy="868956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78806" y="2274828"/>
            <a:ext cx="29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Security Proof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9968" y="945734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68" y="945734"/>
                <a:ext cx="2441864" cy="851195"/>
              </a:xfrm>
              <a:prstGeom prst="rect">
                <a:avLst/>
              </a:prstGeom>
              <a:blipFill rotWithShape="0">
                <a:blip r:embed="rId5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8694" y="1373417"/>
            <a:ext cx="228272" cy="472101"/>
            <a:chOff x="7250557" y="3726375"/>
            <a:chExt cx="202396" cy="544049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4817416" y="1383809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Straight Connector 20"/>
          <p:cNvCxnSpPr/>
          <p:nvPr/>
        </p:nvCxnSpPr>
        <p:spPr bwMode="auto">
          <a:xfrm flipV="1">
            <a:off x="240983" y="2177708"/>
            <a:ext cx="4959540" cy="10391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262" y="2823222"/>
                <a:ext cx="2859553" cy="158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Start with an LWE sample</a:t>
                </a:r>
              </a:p>
              <a:p>
                <a:pPr marL="457200" indent="-457200">
                  <a:buAutoNum type="arabicPeriod"/>
                </a:pPr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2" y="2823222"/>
                <a:ext cx="2859553" cy="1589859"/>
              </a:xfrm>
              <a:prstGeom prst="rect">
                <a:avLst/>
              </a:prstGeom>
              <a:blipFill rotWithShape="0">
                <a:blip r:embed="rId7"/>
                <a:stretch>
                  <a:fillRect l="-4051" t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2368" y="2816767"/>
                <a:ext cx="2594538" cy="158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 startAt="2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Round the second term</a:t>
                </a:r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</m:oMath>
                  </m:oMathPara>
                </a14:m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68" y="2816767"/>
                <a:ext cx="2594538" cy="1589859"/>
              </a:xfrm>
              <a:prstGeom prst="rect">
                <a:avLst/>
              </a:prstGeom>
              <a:blipFill rotWithShape="0">
                <a:blip r:embed="rId8"/>
                <a:stretch>
                  <a:fillRect l="-4471" t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034218" y="3920272"/>
            <a:ext cx="228272" cy="472101"/>
            <a:chOff x="7250557" y="3726375"/>
            <a:chExt cx="202396" cy="544049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5314770" y="3938923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35321" y="2287087"/>
                <a:ext cx="2903952" cy="197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 startAt="3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Hope that</a:t>
                </a:r>
              </a:p>
              <a:p>
                <a:pPr algn="l"/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</m:oMath>
                  </m:oMathPara>
                </a14:m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lang="en-US" sz="2400" dirty="0" smtClean="0">
                    <a:ea typeface="FUJI-新ゴ R" panose="020B0400000000000000" pitchFamily="50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)</m:t>
                    </m:r>
                  </m:oMath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21" y="2287087"/>
                <a:ext cx="2903952" cy="1979388"/>
              </a:xfrm>
              <a:prstGeom prst="rect">
                <a:avLst/>
              </a:prstGeom>
              <a:blipFill rotWithShape="0">
                <a:blip r:embed="rId10"/>
                <a:stretch>
                  <a:fillRect l="-3983" t="-4308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7132473" y="3382100"/>
            <a:ext cx="228272" cy="472101"/>
            <a:chOff x="7250557" y="3726375"/>
            <a:chExt cx="202396" cy="544049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7587297" y="3808426"/>
            <a:ext cx="228272" cy="472101"/>
            <a:chOff x="7250557" y="3726375"/>
            <a:chExt cx="202396" cy="544049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7258341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8216663" y="3819914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8419430" y="3385523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85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2" grpId="0"/>
      <p:bldP spid="23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1989604" y="-2016682"/>
            <a:ext cx="5154614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15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LWR:  [BPR12]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195" y="964477"/>
                <a:ext cx="2765205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Ψ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5" y="964477"/>
                <a:ext cx="2765205" cy="868956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178806" y="2274828"/>
            <a:ext cx="294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Security Proof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9968" y="945734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68" y="945734"/>
                <a:ext cx="2441864" cy="851195"/>
              </a:xfrm>
              <a:prstGeom prst="rect">
                <a:avLst/>
              </a:prstGeom>
              <a:blipFill rotWithShape="0">
                <a:blip r:embed="rId5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8694" y="1373417"/>
            <a:ext cx="228272" cy="472101"/>
            <a:chOff x="7250557" y="3726375"/>
            <a:chExt cx="202396" cy="544049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4817416" y="1383809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1" name="Straight Connector 20"/>
          <p:cNvCxnSpPr/>
          <p:nvPr/>
        </p:nvCxnSpPr>
        <p:spPr bwMode="auto">
          <a:xfrm flipV="1">
            <a:off x="240983" y="2177708"/>
            <a:ext cx="4959540" cy="10391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1262" y="2823222"/>
                <a:ext cx="2859553" cy="158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Start with an LWE sample</a:t>
                </a:r>
              </a:p>
              <a:p>
                <a:pPr marL="457200" indent="-457200">
                  <a:buAutoNum type="arabicPeriod"/>
                </a:pPr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2" y="2823222"/>
                <a:ext cx="2859553" cy="1589859"/>
              </a:xfrm>
              <a:prstGeom prst="rect">
                <a:avLst/>
              </a:prstGeom>
              <a:blipFill rotWithShape="0">
                <a:blip r:embed="rId7"/>
                <a:stretch>
                  <a:fillRect l="-4051" t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22368" y="2816767"/>
                <a:ext cx="2594538" cy="1589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 startAt="2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Round the second term</a:t>
                </a:r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</m:oMath>
                  </m:oMathPara>
                </a14:m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368" y="2816767"/>
                <a:ext cx="2594538" cy="1589859"/>
              </a:xfrm>
              <a:prstGeom prst="rect">
                <a:avLst/>
              </a:prstGeom>
              <a:blipFill rotWithShape="0">
                <a:blip r:embed="rId8"/>
                <a:stretch>
                  <a:fillRect l="-4471" t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034218" y="3920272"/>
            <a:ext cx="228272" cy="472101"/>
            <a:chOff x="7250557" y="3726375"/>
            <a:chExt cx="202396" cy="544049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5314770" y="3938923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35321" y="2287087"/>
                <a:ext cx="2903952" cy="2718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AutoNum type="arabicPeriod" startAt="3"/>
                </a:pP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Set q/p super –poly large so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</m:oMath>
                  </m:oMathPara>
                </a14:m>
                <a:endParaRPr kumimoji="1" lang="en-US" sz="2400" b="0" i="0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lang="en-US" sz="2400" dirty="0" smtClean="0">
                    <a:ea typeface="FUJI-新ゴ R" panose="020B0400000000000000" pitchFamily="50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lang="en-US" sz="24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)</m:t>
                    </m:r>
                  </m:oMath>
                </a14:m>
                <a:endParaRPr kumimoji="1"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lang="en-US" sz="2400" dirty="0">
                    <a:latin typeface="+mj-lt"/>
                    <a:ea typeface="FUJI-新ゴ R" panose="020B0400000000000000" pitchFamily="50" charset="-128"/>
                  </a:rPr>
                  <a:t>w</a:t>
                </a:r>
                <a:r>
                  <a:rPr kumimoji="1" lang="en-US" sz="2400" dirty="0" smtClean="0">
                    <a:latin typeface="+mj-lt"/>
                    <a:ea typeface="FUJI-新ゴ R" panose="020B0400000000000000" pitchFamily="50" charset="-128"/>
                  </a:rPr>
                  <a:t>ith high probability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321" y="2287087"/>
                <a:ext cx="2903952" cy="2718052"/>
              </a:xfrm>
              <a:prstGeom prst="rect">
                <a:avLst/>
              </a:prstGeom>
              <a:blipFill rotWithShape="0">
                <a:blip r:embed="rId10"/>
                <a:stretch>
                  <a:fillRect l="-3983" t="-3139" r="-2516" b="-4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7132473" y="3382100"/>
            <a:ext cx="228272" cy="472101"/>
            <a:chOff x="7250557" y="3726375"/>
            <a:chExt cx="202396" cy="544049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7587297" y="3808426"/>
            <a:ext cx="228272" cy="472101"/>
            <a:chOff x="7250557" y="3726375"/>
            <a:chExt cx="202396" cy="544049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7258341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8216663" y="3819914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8419430" y="3385523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7" name="Rounded Rectangle 46"/>
          <p:cNvSpPr/>
          <p:nvPr/>
        </p:nvSpPr>
        <p:spPr bwMode="gray">
          <a:xfrm>
            <a:off x="1770063" y="1154863"/>
            <a:ext cx="5600700" cy="25043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26423" y="1375549"/>
            <a:ext cx="511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This (potential) one-bit rounding error is the reason we don’t get easy PRFs!</a:t>
            </a:r>
            <a:endParaRPr kumimoji="1" lang="en-US" sz="2000" dirty="0" smtClean="0">
              <a:solidFill>
                <a:schemeClr val="bg1"/>
              </a:solidFill>
              <a:latin typeface="+mj-lt"/>
              <a:ea typeface="FUJI-新ゴ R" panose="020B0400000000000000" pitchFamily="50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63571" y="2517356"/>
            <a:ext cx="511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Remember:  we want </a:t>
            </a:r>
            <a:r>
              <a:rPr lang="en-US" sz="2000" dirty="0" smtClean="0">
                <a:solidFill>
                  <a:srgbClr val="FFFF00"/>
                </a:solidFill>
                <a:latin typeface="+mj-lt"/>
                <a:ea typeface="FUJI-新ゴ R" panose="020B0400000000000000" pitchFamily="50" charset="-128"/>
              </a:rPr>
              <a:t>small modulus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!</a:t>
            </a:r>
          </a:p>
          <a:p>
            <a:r>
              <a:rPr kumimoji="1"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Gives us better parameters and hardness.</a:t>
            </a:r>
          </a:p>
        </p:txBody>
      </p:sp>
    </p:spTree>
    <p:extLst>
      <p:ext uri="{BB962C8B-B14F-4D97-AF65-F5344CB8AC3E}">
        <p14:creationId xmlns:p14="http://schemas.microsoft.com/office/powerpoint/2010/main" val="285570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sp>
        <p:nvSpPr>
          <p:cNvPr id="20" name="正方形/長方形 36"/>
          <p:cNvSpPr/>
          <p:nvPr/>
        </p:nvSpPr>
        <p:spPr bwMode="gray">
          <a:xfrm rot="5400000">
            <a:off x="1994634" y="-2001900"/>
            <a:ext cx="5163279" cy="9154897"/>
          </a:xfrm>
          <a:prstGeom prst="rect">
            <a:avLst/>
          </a:prstGeom>
          <a:gradFill>
            <a:gsLst>
              <a:gs pos="96000">
                <a:schemeClr val="bg1">
                  <a:alpha val="67000"/>
                </a:schemeClr>
              </a:gs>
              <a:gs pos="0">
                <a:schemeClr val="bg1">
                  <a:alpha val="81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16</a:t>
            </a:fld>
            <a:endParaRPr lang="de-DE" altLang="ja-JP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2791" y="829622"/>
                <a:ext cx="4716705" cy="120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u="sng" dirty="0" smtClean="0">
                    <a:latin typeface="+mj-lt"/>
                    <a:ea typeface="FUJI-新ゴ R" panose="020B0400000000000000" pitchFamily="50" charset="-128"/>
                  </a:rPr>
                  <a:t>Main Problem</a:t>
                </a:r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: 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</m:oMath>
                </a14:m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 lands near an odd multiple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 there is a chance that adding in the LWE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 might move our output value across the “rounding boundary”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791" y="829622"/>
                <a:ext cx="4716705" cy="1200970"/>
              </a:xfrm>
              <a:prstGeom prst="rect">
                <a:avLst/>
              </a:prstGeom>
              <a:blipFill rotWithShape="0">
                <a:blip r:embed="rId4"/>
                <a:stretch>
                  <a:fillRect l="-775" t="-1015" r="-775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257" y="4231461"/>
                <a:ext cx="8948283" cy="45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⋅|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𝑛𝑜𝑖𝑠𝑒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 is </a:t>
                </a:r>
                <a:r>
                  <a:rPr lang="en-US" dirty="0" err="1" smtClean="0">
                    <a:latin typeface="+mj-lt"/>
                    <a:ea typeface="FUJI-新ゴ R" panose="020B0400000000000000" pitchFamily="50" charset="-128"/>
                  </a:rPr>
                  <a:t>superpolynomially</a:t>
                </a:r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 large, then we are exponentially unlikely to have this happen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" y="4231461"/>
                <a:ext cx="8948283" cy="451983"/>
              </a:xfrm>
              <a:prstGeom prst="rect">
                <a:avLst/>
              </a:prstGeom>
              <a:blipFill rotWithShape="0">
                <a:blip r:embed="rId5"/>
                <a:stretch>
                  <a:fillRect l="-34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2001" y="180000"/>
            <a:ext cx="8535864" cy="625475"/>
          </a:xfrm>
        </p:spPr>
        <p:txBody>
          <a:bodyPr/>
          <a:lstStyle/>
          <a:p>
            <a:r>
              <a:rPr lang="en-US" altLang="ja-JP" dirty="0" smtClean="0"/>
              <a:t>More Precise Rounding Explanation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9638" y="2318994"/>
                <a:ext cx="4317902" cy="8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In other words, </a:t>
                </a:r>
              </a:p>
              <a:p>
                <a:pPr algn="l"/>
                <a:endParaRPr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≠</m:t>
                      </m:r>
                      <m:r>
                        <a:rPr lang="en-US" i="1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lang="en-US" i="1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638" y="2318994"/>
                <a:ext cx="4317902" cy="844462"/>
              </a:xfrm>
              <a:prstGeom prst="rect">
                <a:avLst/>
              </a:prstGeom>
              <a:blipFill rotWithShape="0">
                <a:blip r:embed="rId6"/>
                <a:stretch>
                  <a:fillRect l="-847" t="-2158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7626485" y="2862273"/>
            <a:ext cx="110495" cy="296081"/>
            <a:chOff x="7250557" y="3726375"/>
            <a:chExt cx="202396" cy="54404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8080125" y="2862274"/>
            <a:ext cx="275935" cy="486609"/>
            <a:chOff x="5758876" y="2654077"/>
            <a:chExt cx="501535" cy="880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93992" y="3033239"/>
                  <a:ext cx="366419" cy="50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sz="12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sz="1200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2" y="3033239"/>
                  <a:ext cx="366419" cy="50106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2" y="985474"/>
            <a:ext cx="4258093" cy="26040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5794441" y="2859031"/>
            <a:ext cx="110495" cy="296081"/>
            <a:chOff x="7250557" y="3726375"/>
            <a:chExt cx="202396" cy="544049"/>
          </a:xfrm>
        </p:grpSpPr>
        <p:cxnSp>
          <p:nvCxnSpPr>
            <p:cNvPr id="22" name="Straight Connector 21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6646921" y="2859032"/>
            <a:ext cx="275935" cy="486609"/>
            <a:chOff x="5758876" y="2654077"/>
            <a:chExt cx="501535" cy="880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893992" y="3033239"/>
                  <a:ext cx="366419" cy="50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sz="12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sz="1200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2" y="3033239"/>
                  <a:ext cx="366419" cy="5010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706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1994367" y="-2011919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17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[BLMR13] PRF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5107" y="1354621"/>
                <a:ext cx="2765205" cy="881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Ψ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n</m:t>
                        </m:r>
                      </m:sup>
                    </m:s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07" y="1354621"/>
                <a:ext cx="2765205" cy="881267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9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97599" y="1471257"/>
                <a:ext cx="4290777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F</m:t>
                      </m:r>
                      <m:d>
                        <m:d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r>
                            <a:rPr kumimoji="1" lang="en-US" sz="2400" b="1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𝐬</m:t>
                          </m:r>
                          <m:r>
                            <a:rPr kumimoji="1" lang="en-US" sz="24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𝒙</m:t>
                          </m:r>
                        </m:e>
                      </m:d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=  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𝑖</m:t>
                              </m:r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sz="240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⋅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𝒔</m:t>
                          </m:r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99" y="1471257"/>
                <a:ext cx="4290777" cy="9866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279200" y="1491994"/>
            <a:ext cx="247862" cy="824486"/>
            <a:chOff x="7250557" y="3726375"/>
            <a:chExt cx="202396" cy="544049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6936689" y="1491994"/>
            <a:ext cx="394124" cy="1065006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178095" y="3057778"/>
            <a:ext cx="871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F is also </a:t>
            </a:r>
            <a:r>
              <a:rPr lang="en-US" sz="2400" b="1" dirty="0" smtClean="0">
                <a:latin typeface="+mj-lt"/>
                <a:ea typeface="FUJI-新ゴ R" panose="020B0400000000000000" pitchFamily="50" charset="-128"/>
              </a:rPr>
              <a:t>key homomorphic</a:t>
            </a:r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—but we won’t focus on or use that property today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7949" y="2230928"/>
                <a:ext cx="6668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𝑖</m:t>
                      </m:r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=1</m:t>
                      </m:r>
                    </m:oMath>
                  </m:oMathPara>
                </a14:m>
                <a:endParaRPr kumimoji="1" lang="en-US" dirty="0" smtClean="0"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949" y="2230928"/>
                <a:ext cx="66681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1752" y="1306253"/>
                <a:ext cx="4592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ℓ</m:t>
                      </m:r>
                    </m:oMath>
                  </m:oMathPara>
                </a14:m>
                <a:endParaRPr kumimoji="1" lang="en-US" dirty="0" smtClean="0">
                  <a:latin typeface="Fujitsu Sans" panose="020B0404060202020204" pitchFamily="34" charset="0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2" y="1306253"/>
                <a:ext cx="459210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2006559" y="-2011919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18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[BLMR13] PRF Security Proof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656" y="941631"/>
            <a:ext cx="63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  <a:latin typeface="+mj-lt"/>
                <a:ea typeface="FUJI-新ゴ R" panose="020B0400000000000000" pitchFamily="50" charset="-128"/>
              </a:rPr>
              <a:t>Security Proof Idea (Part 1)</a:t>
            </a:r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 (4 bit input)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216635" y="1430041"/>
                <a:ext cx="8561555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sz="240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2,</m:t>
                              </m:r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3,</m:t>
                                  </m:r>
                                  <m:sSub>
                                    <m:sSubPr>
                                      <m:ctrlP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4,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sz="2400" b="0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400" b="1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400" b="0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⋅</m:t>
                                  </m:r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𝒔</m:t>
                                  </m:r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sz="2400" b="0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400" b="1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400" b="0" i="1" smtClean="0">
                                              <a:latin typeface="Cambria Math" panose="02040503050406030204" pitchFamily="18" charset="0"/>
                                              <a:ea typeface="FUJI-新ゴ R" panose="020B0400000000000000" pitchFamily="50" charset="-128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34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234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1234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6635" y="1430041"/>
                <a:ext cx="8561555" cy="521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-216635" y="2270829"/>
                <a:ext cx="8561555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sz="240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2,</m:t>
                              </m:r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3,</m:t>
                                  </m:r>
                                  <m:sSub>
                                    <m:sSubPr>
                                      <m:ctrlP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𝟒</m:t>
                                  </m:r>
                                </m:sub>
                              </m:sSub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sz="2400" b="1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1" lang="en-US" sz="2400" b="0" i="1" smtClean="0">
                                          <a:latin typeface="Cambria Math" panose="02040503050406030204" pitchFamily="18" charset="0"/>
                                          <a:ea typeface="FUJI-新ゴ R" panose="020B0400000000000000" pitchFamily="50" charset="-128"/>
                                        </a:rPr>
                                        <m:t>34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234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1234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6635" y="2270829"/>
                <a:ext cx="8561555" cy="521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-246560" y="3023219"/>
                <a:ext cx="8561555" cy="521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sz="240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2,</m:t>
                              </m:r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⋅</m:t>
                          </m:r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𝒔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34</m:t>
                              </m:r>
                            </m:sub>
                          </m:s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sz="2400" b="1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1" lang="en-US" sz="2400" b="0" i="1" smtClean="0">
                                      <a:latin typeface="Cambria Math" panose="02040503050406030204" pitchFamily="18" charset="0"/>
                                      <a:ea typeface="FUJI-新ゴ R" panose="020B0400000000000000" pitchFamily="50" charset="-128"/>
                                    </a:rPr>
                                    <m:t>234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1234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560" y="3023219"/>
                <a:ext cx="8561555" cy="521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-343429" y="3786617"/>
                <a:ext cx="8561555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sz="240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𝒔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234</m:t>
                          </m:r>
                        </m:sub>
                      </m:sSub>
                      <m:r>
                        <a:rPr kumimoji="1" lang="en-US" sz="24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4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sz="24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1234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3429" y="3786617"/>
                <a:ext cx="8561555" cy="495136"/>
              </a:xfrm>
              <a:prstGeom prst="rect">
                <a:avLst/>
              </a:prstGeom>
              <a:blipFill rotWithShape="0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-445045" y="4459771"/>
                <a:ext cx="85615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𝒔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1234</m:t>
                          </m:r>
                        </m:sub>
                      </m:sSub>
                    </m:oMath>
                  </m:oMathPara>
                </a14:m>
                <a:endParaRPr kumimoji="1" lang="en-US" sz="24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5045" y="4459771"/>
                <a:ext cx="856155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b="1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b="0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ij</m:t>
                              </m:r>
                            </m:sub>
                          </m:sSub>
                        </m:sub>
                      </m:sSub>
                      <m:r>
                        <a:rPr kumimoji="1" lang="en-US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≔ </m:t>
                      </m:r>
                    </m:oMath>
                  </m:oMathPara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A noise term </a:t>
                </a:r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depending on only 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𝑖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𝑗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bits of </a:t>
                </a:r>
                <a:r>
                  <a:rPr kumimoji="1" lang="en-US" b="1" dirty="0" smtClean="0">
                    <a:latin typeface="+mj-lt"/>
                    <a:ea typeface="FUJI-新ゴ R" panose="020B0400000000000000" pitchFamily="50" charset="-128"/>
                  </a:rPr>
                  <a:t>x</a:t>
                </a:r>
              </a:p>
              <a:p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(i.e.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will not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234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but will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1234</m:t>
                            </m:r>
                          </m:sub>
                        </m:sSub>
                      </m:sub>
                    </m:sSub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blipFill rotWithShape="0">
                <a:blip r:embed="rId9"/>
                <a:stretch>
                  <a:fillRect r="-1538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 bwMode="gray">
          <a:xfrm>
            <a:off x="6071357" y="3499337"/>
            <a:ext cx="3023616" cy="1349349"/>
          </a:xfrm>
          <a:prstGeom prst="roundRect">
            <a:avLst/>
          </a:prstGeom>
          <a:solidFill>
            <a:schemeClr val="accent5">
              <a:lumMod val="50000"/>
              <a:alpha val="30000"/>
            </a:schemeClr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443592" y="3870527"/>
            <a:ext cx="2750918" cy="807859"/>
            <a:chOff x="6625747" y="622182"/>
            <a:chExt cx="1999488" cy="807859"/>
          </a:xfrm>
        </p:grpSpPr>
        <p:sp>
          <p:nvSpPr>
            <p:cNvPr id="5" name="Rounded Rectangle 4"/>
            <p:cNvSpPr/>
            <p:nvPr/>
          </p:nvSpPr>
          <p:spPr bwMode="gray">
            <a:xfrm>
              <a:off x="6625747" y="622182"/>
              <a:ext cx="1999488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</a:t>
              </a:r>
            </a:p>
          </p:txBody>
        </p:sp>
        <p:cxnSp>
          <p:nvCxnSpPr>
            <p:cNvPr id="8" name="Straight Arrow Connector 7"/>
            <p:cNvCxnSpPr>
              <a:stCxn id="5" idx="2"/>
            </p:cNvCxnSpPr>
            <p:nvPr/>
          </p:nvCxnSpPr>
          <p:spPr bwMode="auto">
            <a:xfrm>
              <a:off x="7625491" y="1143735"/>
              <a:ext cx="0" cy="286306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2485547" y="3101501"/>
            <a:ext cx="2497616" cy="807859"/>
            <a:chOff x="2323015" y="2949101"/>
            <a:chExt cx="1999488" cy="807859"/>
          </a:xfrm>
        </p:grpSpPr>
        <p:sp>
          <p:nvSpPr>
            <p:cNvPr id="58" name="Rounded Rectangle 57"/>
            <p:cNvSpPr/>
            <p:nvPr/>
          </p:nvSpPr>
          <p:spPr bwMode="gray">
            <a:xfrm>
              <a:off x="2323015" y="2949101"/>
              <a:ext cx="1999488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</a:t>
              </a:r>
            </a:p>
          </p:txBody>
        </p:sp>
        <p:cxnSp>
          <p:nvCxnSpPr>
            <p:cNvPr id="59" name="Straight Arrow Connector 58"/>
            <p:cNvCxnSpPr>
              <a:stCxn id="58" idx="2"/>
            </p:cNvCxnSpPr>
            <p:nvPr/>
          </p:nvCxnSpPr>
          <p:spPr bwMode="auto">
            <a:xfrm>
              <a:off x="3322759" y="3470654"/>
              <a:ext cx="0" cy="286306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/>
        </p:nvGrpSpPr>
        <p:grpSpPr>
          <a:xfrm>
            <a:off x="2443592" y="2300918"/>
            <a:ext cx="2255407" cy="807859"/>
            <a:chOff x="6625747" y="622182"/>
            <a:chExt cx="1999488" cy="807859"/>
          </a:xfrm>
        </p:grpSpPr>
        <p:sp>
          <p:nvSpPr>
            <p:cNvPr id="61" name="Rounded Rectangle 60"/>
            <p:cNvSpPr/>
            <p:nvPr/>
          </p:nvSpPr>
          <p:spPr bwMode="gray">
            <a:xfrm>
              <a:off x="6625747" y="622182"/>
              <a:ext cx="1999488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</a:t>
              </a:r>
            </a:p>
          </p:txBody>
        </p:sp>
        <p:cxnSp>
          <p:nvCxnSpPr>
            <p:cNvPr id="62" name="Straight Arrow Connector 61"/>
            <p:cNvCxnSpPr>
              <a:stCxn id="61" idx="2"/>
            </p:cNvCxnSpPr>
            <p:nvPr/>
          </p:nvCxnSpPr>
          <p:spPr bwMode="auto">
            <a:xfrm>
              <a:off x="7625491" y="1143735"/>
              <a:ext cx="0" cy="286306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oup 62"/>
          <p:cNvGrpSpPr/>
          <p:nvPr/>
        </p:nvGrpSpPr>
        <p:grpSpPr>
          <a:xfrm>
            <a:off x="2434747" y="1476405"/>
            <a:ext cx="1999488" cy="807859"/>
            <a:chOff x="6625747" y="622182"/>
            <a:chExt cx="1999488" cy="807859"/>
          </a:xfrm>
        </p:grpSpPr>
        <p:sp>
          <p:nvSpPr>
            <p:cNvPr id="64" name="Rounded Rectangle 63"/>
            <p:cNvSpPr/>
            <p:nvPr/>
          </p:nvSpPr>
          <p:spPr bwMode="gray">
            <a:xfrm>
              <a:off x="6625747" y="622182"/>
              <a:ext cx="1999488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</a:t>
              </a:r>
            </a:p>
          </p:txBody>
        </p:sp>
        <p:cxnSp>
          <p:nvCxnSpPr>
            <p:cNvPr id="65" name="Straight Arrow Connector 64"/>
            <p:cNvCxnSpPr>
              <a:stCxn id="64" idx="2"/>
            </p:cNvCxnSpPr>
            <p:nvPr/>
          </p:nvCxnSpPr>
          <p:spPr bwMode="auto">
            <a:xfrm>
              <a:off x="7625491" y="1143735"/>
              <a:ext cx="0" cy="286306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0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sp>
        <p:nvSpPr>
          <p:cNvPr id="9" name="正方形/長方形 36"/>
          <p:cNvSpPr/>
          <p:nvPr/>
        </p:nvSpPr>
        <p:spPr bwMode="gray">
          <a:xfrm rot="5400000">
            <a:off x="1994008" y="-1999246"/>
            <a:ext cx="5145088" cy="9154897"/>
          </a:xfrm>
          <a:prstGeom prst="rect">
            <a:avLst/>
          </a:prstGeom>
          <a:gradFill>
            <a:gsLst>
              <a:gs pos="96000">
                <a:schemeClr val="bg1">
                  <a:alpha val="75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TL;DR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000" y="846000"/>
            <a:ext cx="8645525" cy="1182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A technique that allows us to “synthesize” basic lattice-based PRF constructions</a:t>
            </a:r>
          </a:p>
          <a:p>
            <a:pPr lvl="1"/>
            <a:r>
              <a:rPr lang="en-US" dirty="0" smtClean="0">
                <a:latin typeface="+mj-lt"/>
              </a:rPr>
              <a:t>[BPR12]</a:t>
            </a:r>
          </a:p>
          <a:p>
            <a:pPr lvl="1"/>
            <a:r>
              <a:rPr lang="en-US" dirty="0" smtClean="0">
                <a:latin typeface="+mj-lt"/>
              </a:rPr>
              <a:t>[BLMR13]</a:t>
            </a:r>
          </a:p>
          <a:p>
            <a:pPr lvl="1"/>
            <a:r>
              <a:rPr lang="en-US" dirty="0" smtClean="0">
                <a:latin typeface="+mj-lt"/>
              </a:rPr>
              <a:t>[BP14]</a:t>
            </a:r>
          </a:p>
          <a:p>
            <a:pPr lvl="1"/>
            <a:endParaRPr lang="en-US" dirty="0" smtClean="0">
              <a:latin typeface="+mj-lt"/>
            </a:endParaRPr>
          </a:p>
          <a:p>
            <a:pPr marL="268287" lvl="1" indent="0">
              <a:buNone/>
            </a:pP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gray">
              <a:xfrm>
                <a:off x="243789" y="2584768"/>
                <a:ext cx="8645525" cy="1182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266400" indent="-266400" algn="l" defTabSz="809625" rtl="0" eaLnBrk="0" fontAlgn="ctr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80202"/>
                  </a:buClr>
                  <a:buFont typeface="Wingdings" pitchFamily="2" charset="2"/>
                  <a:buChar char="n"/>
                  <a:defRPr kumimoji="1" lang="ja-JP" altLang="en-US" sz="2400" dirty="0">
                    <a:solidFill>
                      <a:schemeClr val="tx1"/>
                    </a:solidFill>
                    <a:latin typeface="Fujitsu Sans" panose="020B0404060202020204" pitchFamily="34" charset="0"/>
                    <a:ea typeface="FUJI-新ゴ R" pitchFamily="50" charset="-128"/>
                    <a:cs typeface="Fujitsu Sans" panose="020B0404060202020204" pitchFamily="34" charset="0"/>
                  </a:defRPr>
                </a:lvl1pPr>
                <a:lvl2pPr marL="514350" indent="-246063" algn="l" defTabSz="809625" rtl="0" eaLnBrk="0" fontAlgn="ctr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67E"/>
                  </a:buClr>
                  <a:buFont typeface="Wingdings" pitchFamily="2" charset="2"/>
                  <a:buChar char="n"/>
                  <a:defRPr kumimoji="1" lang="ja-JP" altLang="en-US" sz="2000" dirty="0">
                    <a:solidFill>
                      <a:schemeClr val="tx1"/>
                    </a:solidFill>
                    <a:latin typeface="Fujitsu Sans" panose="020B0404060202020204" pitchFamily="34" charset="0"/>
                    <a:ea typeface="FUJI-新ゴ R" pitchFamily="50" charset="-128"/>
                    <a:cs typeface="Fujitsu Sans" panose="020B0404060202020204" pitchFamily="34" charset="0"/>
                  </a:defRPr>
                </a:lvl2pPr>
                <a:lvl3pPr marL="536575" indent="377825" algn="l" defTabSz="809625" rtl="0" eaLnBrk="0" fontAlgn="ctr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Font typeface="Wingdings" pitchFamily="2" charset="2"/>
                  <a:defRPr kumimoji="1" lang="ja-JP" altLang="en-US" sz="2000" dirty="0">
                    <a:solidFill>
                      <a:schemeClr val="tx1"/>
                    </a:solidFill>
                    <a:latin typeface="Fujitsu Sans" panose="020B0404060202020204" pitchFamily="34" charset="0"/>
                    <a:ea typeface="FUJI-新ゴ R" pitchFamily="50" charset="-128"/>
                    <a:cs typeface="Fujitsu Sans" panose="020B0404060202020204" pitchFamily="34" charset="0"/>
                  </a:defRPr>
                </a:lvl3pPr>
                <a:lvl4pPr marL="717550" indent="-136525" algn="l" defTabSz="809625" rtl="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7867E"/>
                  </a:buClr>
                  <a:buSzPct val="50000"/>
                  <a:buFont typeface="Wingdings" pitchFamily="2" charset="2"/>
                  <a:buChar char="l"/>
                  <a:defRPr kumimoji="1" lang="ja-JP" altLang="en-US" sz="1800" dirty="0">
                    <a:solidFill>
                      <a:schemeClr val="tx1"/>
                    </a:solidFill>
                    <a:latin typeface="Fujitsu Sans" panose="020B0404060202020204" pitchFamily="34" charset="0"/>
                    <a:ea typeface="FUJI-新ゴ R" pitchFamily="50" charset="-128"/>
                    <a:cs typeface="Fujitsu Sans" panose="020B0404060202020204" pitchFamily="34" charset="0"/>
                  </a:defRPr>
                </a:lvl4pPr>
                <a:lvl5pPr marL="2057400" indent="-228600" algn="l" defTabSz="809625" rtl="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har char="»"/>
                  <a:defRPr kumimoji="1" lang="ja-JP" altLang="en-US" sz="1800" dirty="0">
                    <a:solidFill>
                      <a:schemeClr val="tx1"/>
                    </a:solidFill>
                    <a:latin typeface="Fujitsu Sans" panose="020B0404060202020204" pitchFamily="34" charset="0"/>
                    <a:ea typeface="FUJI-新ゴ R" panose="020B0400000000000000" pitchFamily="50" charset="-128"/>
                    <a:cs typeface="Fujitsu Sans" panose="020B0404060202020204" pitchFamily="34" charset="0"/>
                  </a:defRPr>
                </a:lvl5pPr>
                <a:lvl6pPr marL="2514600" indent="-228600" algn="l" defTabSz="809625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defTabSz="809625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defTabSz="809625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defTabSz="809625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>
                    <a:latin typeface="+mj-lt"/>
                  </a:rPr>
                  <a:t>Our new technique enables:</a:t>
                </a:r>
              </a:p>
              <a:p>
                <a:pPr lvl="1"/>
                <a:r>
                  <a:rPr lang="en-US" kern="0" dirty="0" smtClean="0">
                    <a:latin typeface="+mj-lt"/>
                  </a:rPr>
                  <a:t>More efficient PRF constructions</a:t>
                </a:r>
              </a:p>
              <a:p>
                <a:pPr lvl="1"/>
                <a:r>
                  <a:rPr lang="en-US" kern="0" dirty="0" smtClean="0">
                    <a:latin typeface="+mj-lt"/>
                  </a:rPr>
                  <a:t>The 2</a:t>
                </a:r>
                <a:r>
                  <a:rPr lang="en-US" kern="0" baseline="30000" dirty="0" smtClean="0">
                    <a:latin typeface="+mj-lt"/>
                  </a:rPr>
                  <a:t>nd</a:t>
                </a:r>
                <a:r>
                  <a:rPr lang="en-US" kern="0" dirty="0" smtClean="0">
                    <a:latin typeface="+mj-lt"/>
                  </a:rPr>
                  <a:t> construction of PRFs with modulus q independent of the PRF input length</a:t>
                </a:r>
              </a:p>
              <a:p>
                <a:pPr lvl="1"/>
                <a:r>
                  <a:rPr lang="en-US" kern="0" dirty="0" smtClean="0">
                    <a:latin typeface="+mj-lt"/>
                  </a:rPr>
                  <a:t>New PRF constructions in low parallel complexity classes (i.e.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kern="0" dirty="0" smtClean="0">
                    <a:latin typeface="+mj-lt"/>
                  </a:rPr>
                  <a:t>) with lower modulus than previously known</a:t>
                </a:r>
              </a:p>
              <a:p>
                <a:pPr marL="268287" lvl="1" indent="0">
                  <a:buFont typeface="Wingdings" pitchFamily="2" charset="2"/>
                  <a:buNone/>
                </a:pPr>
                <a:endParaRPr lang="en-US" sz="2400" kern="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43789" y="2584768"/>
                <a:ext cx="8645525" cy="1182825"/>
              </a:xfrm>
              <a:prstGeom prst="rect">
                <a:avLst/>
              </a:prstGeom>
              <a:blipFill rotWithShape="0">
                <a:blip r:embed="rId4"/>
                <a:stretch>
                  <a:fillRect l="-2186" t="-4639" r="-2116" b="-891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384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2006559" y="-1987535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19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[BLMR13] PRF Security Proof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656" y="941631"/>
            <a:ext cx="63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  <a:latin typeface="+mj-lt"/>
                <a:ea typeface="FUJI-新ゴ R" panose="020B0400000000000000" pitchFamily="50" charset="-128"/>
              </a:rPr>
              <a:t>Security Proof Idea (Part 2)</a:t>
            </a:r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 (4 bit input)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43483" y="1605322"/>
                <a:ext cx="8561555" cy="132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  <m:r>
                          <a:rPr kumimoji="1"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sz="240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𝑨</m:t>
                            </m:r>
                          </m:e>
                          <m:sub>
                            <m: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3,</m:t>
                                </m:r>
                                <m:sSub>
                                  <m:sSubPr>
                                    <m:ctrlP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sz="2400" b="1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3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sz="2400" b="1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4,</m:t>
                                    </m:r>
                                    <m:sSub>
                                      <m:sSubPr>
                                        <m:ctrlPr>
                                          <a:rPr kumimoji="1" lang="en-US" sz="2400" b="0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sz="2400" b="1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sz="2400" b="0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⋅</m:t>
                                </m:r>
                                <m: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𝒔</m:t>
                                </m:r>
                                <m: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sz="2400" b="1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sz="2400" b="0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sz="2400" b="1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sz="2400" b="0" i="1" smtClean="0">
                                            <a:latin typeface="Cambria Math" panose="02040503050406030204" pitchFamily="18" charset="0"/>
                                            <a:ea typeface="FUJI-新ゴ R" panose="020B0400000000000000" pitchFamily="50" charset="-128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sz="2400" b="1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sz="2400" b="1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1" lang="en-US" sz="2400" b="0" i="1" smtClean="0">
                                        <a:latin typeface="Cambria Math" panose="02040503050406030204" pitchFamily="18" charset="0"/>
                                        <a:ea typeface="FUJI-新ゴ R" panose="020B0400000000000000" pitchFamily="50" charset="-128"/>
                                      </a:rPr>
                                      <m:t>34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kumimoji="1"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1" lang="en-US" sz="2400" b="1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1" lang="en-US" sz="2400" b="0" i="1" smtClean="0">
                                    <a:latin typeface="Cambria Math" panose="02040503050406030204" pitchFamily="18" charset="0"/>
                                    <a:ea typeface="FUJI-新ゴ R" panose="020B0400000000000000" pitchFamily="50" charset="-128"/>
                                  </a:rPr>
                                  <m:t>234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kumimoji="1" lang="en-US" sz="2400" b="0" i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+</m:t>
                    </m:r>
                    <m:sSub>
                      <m:sSubPr>
                        <m:ctrlPr>
                          <a:rPr kumimoji="1"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1234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sz="2400" b="1" dirty="0" smtClean="0">
                    <a:latin typeface="+mj-lt"/>
                    <a:ea typeface="FUJI-新ゴ R" panose="020B0400000000000000" pitchFamily="50" charset="-128"/>
                  </a:rPr>
                  <a:t>  =</a:t>
                </a:r>
              </a:p>
              <a:p>
                <a:endParaRPr lang="en-US" sz="2400" b="1" dirty="0">
                  <a:latin typeface="+mj-lt"/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3,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4,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</m:oMath>
                </a14:m>
                <a:r>
                  <a:rPr kumimoji="1" lang="en-US" sz="2400" b="1" dirty="0" smtClean="0">
                    <a:latin typeface="+mj-lt"/>
                    <a:ea typeface="FUJI-新ゴ R" panose="020B0400000000000000" pitchFamily="50" charset="-128"/>
                  </a:rPr>
                  <a:t>    </a:t>
                </a:r>
                <a:r>
                  <a:rPr kumimoji="1" lang="en-US" sz="2400" b="1" dirty="0" smtClean="0">
                    <a:solidFill>
                      <a:srgbClr val="FF0000"/>
                    </a:solidFill>
                    <a:latin typeface="+mj-lt"/>
                    <a:ea typeface="FUJI-新ゴ R" panose="020B0400000000000000" pitchFamily="50" charset="-128"/>
                  </a:rPr>
                  <a:t>w.h.p</a:t>
                </a:r>
                <a:endParaRPr kumimoji="1" lang="en-US" sz="2400" b="1" dirty="0" err="1" smtClean="0">
                  <a:solidFill>
                    <a:srgbClr val="FF0000"/>
                  </a:solidFill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483" y="1605322"/>
                <a:ext cx="8561555" cy="1320105"/>
              </a:xfrm>
              <a:prstGeom prst="rect">
                <a:avLst/>
              </a:prstGeom>
              <a:blipFill rotWithShape="0">
                <a:blip r:embed="rId4"/>
                <a:stretch>
                  <a:fillRect t="-1382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b="1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b="0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ij</m:t>
                              </m:r>
                            </m:sub>
                          </m:sSub>
                        </m:sub>
                      </m:sSub>
                      <m:r>
                        <a:rPr kumimoji="1" lang="en-US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≔ </m:t>
                      </m:r>
                    </m:oMath>
                  </m:oMathPara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A noise term </a:t>
                </a:r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depending on only 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𝑖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𝑗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bits of </a:t>
                </a:r>
                <a:r>
                  <a:rPr kumimoji="1" lang="en-US" b="1" dirty="0" smtClean="0">
                    <a:latin typeface="+mj-lt"/>
                    <a:ea typeface="FUJI-新ゴ R" panose="020B0400000000000000" pitchFamily="50" charset="-128"/>
                  </a:rPr>
                  <a:t>x</a:t>
                </a:r>
              </a:p>
              <a:p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(i.e.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will not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234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but will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1234</m:t>
                            </m:r>
                          </m:sub>
                        </m:sSub>
                      </m:sub>
                    </m:sSub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blipFill rotWithShape="0">
                <a:blip r:embed="rId5"/>
                <a:stretch>
                  <a:fillRect r="-1538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 bwMode="gray">
          <a:xfrm>
            <a:off x="6071357" y="3499337"/>
            <a:ext cx="3023616" cy="1349349"/>
          </a:xfrm>
          <a:prstGeom prst="roundRect">
            <a:avLst/>
          </a:prstGeom>
          <a:solidFill>
            <a:schemeClr val="accent5">
              <a:lumMod val="50000"/>
              <a:alpha val="30000"/>
            </a:schemeClr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842" y="1515968"/>
            <a:ext cx="247862" cy="824486"/>
            <a:chOff x="7250557" y="3726375"/>
            <a:chExt cx="202396" cy="544049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7704785" y="1465561"/>
            <a:ext cx="394124" cy="1065006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1984002" y="2203143"/>
            <a:ext cx="247862" cy="824486"/>
            <a:chOff x="7250557" y="3726375"/>
            <a:chExt cx="202396" cy="544049"/>
          </a:xfrm>
        </p:grpSpPr>
        <p:cxnSp>
          <p:nvCxnSpPr>
            <p:cNvPr id="35" name="Straight Connector 34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/>
          <p:nvPr/>
        </p:nvGrpSpPr>
        <p:grpSpPr>
          <a:xfrm>
            <a:off x="5002222" y="2225243"/>
            <a:ext cx="394128" cy="1065006"/>
            <a:chOff x="5758876" y="2654078"/>
            <a:chExt cx="501540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893996" y="3033241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4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/>
            <p:nvPr/>
          </p:nvCxnSpPr>
          <p:spPr bwMode="auto">
            <a:xfrm flipH="1">
              <a:off x="5930222" y="2654078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67034" y="3643448"/>
            <a:ext cx="560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A standard hybrid argument completes the proof.</a:t>
            </a:r>
          </a:p>
        </p:txBody>
      </p:sp>
    </p:spTree>
    <p:extLst>
      <p:ext uri="{BB962C8B-B14F-4D97-AF65-F5344CB8AC3E}">
        <p14:creationId xmlns:p14="http://schemas.microsoft.com/office/powerpoint/2010/main" val="23799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9562"/>
          </a:xfrm>
        </p:spPr>
      </p:pic>
      <p:sp>
        <p:nvSpPr>
          <p:cNvPr id="9" name="正方形/長方形 36"/>
          <p:cNvSpPr/>
          <p:nvPr/>
        </p:nvSpPr>
        <p:spPr bwMode="gray">
          <a:xfrm rot="5400000">
            <a:off x="2006559" y="-2011919"/>
            <a:ext cx="5145088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20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[BLMR13] PRF Security Proof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656" y="941631"/>
            <a:ext cx="63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>
                <a:solidFill>
                  <a:schemeClr val="tx1"/>
                </a:solidFill>
                <a:latin typeface="+mj-lt"/>
                <a:ea typeface="FUJI-新ゴ R" panose="020B0400000000000000" pitchFamily="50" charset="-128"/>
              </a:rPr>
              <a:t>Problem:  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  <a:ea typeface="FUJI-新ゴ R" panose="020B0400000000000000" pitchFamily="50" charset="-128"/>
              </a:rPr>
              <a:t>Noise is enormous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FUJI-新ゴ R" panose="020B0400000000000000" pitchFamily="50" charset="-128"/>
              </a:rPr>
              <a:t> </a:t>
            </a:r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(4 bit input)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472411" y="1631740"/>
                <a:ext cx="8561555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Effective Noise </a:t>
                </a:r>
                <a:r>
                  <a:rPr kumimoji="1" lang="en-US" sz="2400" b="1" dirty="0" smtClean="0">
                    <a:latin typeface="+mj-lt"/>
                    <a:ea typeface="FUJI-新ゴ R" panose="020B0400000000000000" pitchFamily="50" charset="-128"/>
                  </a:rPr>
                  <a:t>=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3,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4,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sz="2400" b="1" dirty="0" smtClean="0">
                    <a:latin typeface="+mj-lt"/>
                    <a:ea typeface="FUJI-新ゴ R" panose="020B0400000000000000" pitchFamily="50" charset="-128"/>
                  </a:rPr>
                  <a:t>    </a:t>
                </a:r>
                <a:endParaRPr kumimoji="1" lang="en-US" sz="2400" b="1" dirty="0" err="1" smtClean="0">
                  <a:solidFill>
                    <a:srgbClr val="FF0000"/>
                  </a:solidFill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2411" y="1631740"/>
                <a:ext cx="8561555" cy="495136"/>
              </a:xfrm>
              <a:prstGeom prst="rect">
                <a:avLst/>
              </a:prstGeom>
              <a:blipFill rotWithShape="0">
                <a:blip r:embed="rId4"/>
                <a:stretch>
                  <a:fillRect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b="1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b="0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ij</m:t>
                              </m:r>
                            </m:sub>
                          </m:sSub>
                        </m:sub>
                      </m:sSub>
                      <m:r>
                        <a:rPr kumimoji="1" lang="en-US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≔ </m:t>
                      </m:r>
                    </m:oMath>
                  </m:oMathPara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A noise term </a:t>
                </a:r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depending on only 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the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𝑖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𝑗</m:t>
                    </m:r>
                  </m:oMath>
                </a14:m>
                <a:r>
                  <a:rPr kumimoji="1" lang="en-US" dirty="0" err="1" smtClean="0">
                    <a:latin typeface="+mj-lt"/>
                    <a:ea typeface="FUJI-新ゴ R" panose="020B0400000000000000" pitchFamily="50" charset="-128"/>
                  </a:rPr>
                  <a:t>th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bits of </a:t>
                </a:r>
                <a:r>
                  <a:rPr kumimoji="1" lang="en-US" b="1" dirty="0" smtClean="0">
                    <a:latin typeface="+mj-lt"/>
                    <a:ea typeface="FUJI-新ゴ R" panose="020B0400000000000000" pitchFamily="50" charset="-128"/>
                  </a:rPr>
                  <a:t>x</a:t>
                </a:r>
              </a:p>
              <a:p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(i.e.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will not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234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but will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𝜹</m:t>
                        </m:r>
                      </m:e>
                      <m:sub>
                        <m:sSub>
                          <m:sSubPr>
                            <m:ctrlP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1234</m:t>
                            </m:r>
                          </m:sub>
                        </m:sSub>
                      </m:sub>
                    </m:sSub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291" y="3448277"/>
                <a:ext cx="3169749" cy="1394997"/>
              </a:xfrm>
              <a:prstGeom prst="rect">
                <a:avLst/>
              </a:prstGeom>
              <a:blipFill rotWithShape="0">
                <a:blip r:embed="rId5"/>
                <a:stretch>
                  <a:fillRect r="-1538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 bwMode="gray">
          <a:xfrm>
            <a:off x="6071357" y="3499337"/>
            <a:ext cx="3023616" cy="1349349"/>
          </a:xfrm>
          <a:prstGeom prst="roundRect">
            <a:avLst/>
          </a:prstGeom>
          <a:solidFill>
            <a:schemeClr val="accent5">
              <a:lumMod val="50000"/>
              <a:alpha val="30000"/>
            </a:schemeClr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56" y="2364428"/>
            <a:ext cx="85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Noise growth is exponential in the input bits!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8095" y="3057778"/>
                <a:ext cx="56009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[BLMR13] construction therefore requires enormous modulus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𝑞</m:t>
                    </m:r>
                  </m:oMath>
                </a14:m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 (and thus reductions to very weak worst-case lattice problems)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5" y="3057778"/>
                <a:ext cx="5600913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632" t="-3113" r="-282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sp>
        <p:nvSpPr>
          <p:cNvPr id="20" name="正方形/長方形 36"/>
          <p:cNvSpPr/>
          <p:nvPr/>
        </p:nvSpPr>
        <p:spPr bwMode="gray">
          <a:xfrm rot="5400000">
            <a:off x="1994634" y="-2014092"/>
            <a:ext cx="5163279" cy="9154897"/>
          </a:xfrm>
          <a:prstGeom prst="rect">
            <a:avLst/>
          </a:prstGeom>
          <a:gradFill>
            <a:gsLst>
              <a:gs pos="96000">
                <a:schemeClr val="bg1">
                  <a:alpha val="67000"/>
                </a:schemeClr>
              </a:gs>
              <a:gs pos="0">
                <a:schemeClr val="bg1">
                  <a:alpha val="81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21</a:t>
            </a:fld>
            <a:endParaRPr lang="de-DE" altLang="ja-JP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2000" y="180000"/>
            <a:ext cx="8765539" cy="625475"/>
          </a:xfrm>
        </p:spPr>
        <p:txBody>
          <a:bodyPr/>
          <a:lstStyle/>
          <a:p>
            <a:r>
              <a:rPr lang="en-US" altLang="ja-JP" dirty="0" smtClean="0"/>
              <a:t>A Different Approach:  Keyed Synthesizers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6195" y="1035107"/>
                <a:ext cx="2765205" cy="8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j</m:t>
                        </m:r>
                      </m:sub>
                    </m:sSub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5" y="1035107"/>
                <a:ext cx="2765205" cy="876650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35848" y="1094850"/>
                <a:ext cx="4290777" cy="58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S</m:t>
                      </m:r>
                      <m:d>
                        <m:d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r>
                            <a:rPr kumimoji="1" lang="en-US" sz="2800" b="1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𝐒</m:t>
                          </m:r>
                          <m:r>
                            <a:rPr kumimoji="1" lang="en-US" sz="28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8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800" b="1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𝑨</m:t>
                              </m:r>
                            </m:e>
                            <m:sub>
                              <m: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sz="2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= </m:t>
                      </m:r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𝑨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𝑗</m:t>
                          </m:r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</m:t>
                          </m:r>
                        </m:sub>
                      </m:sSub>
                      <m:r>
                        <a:rPr kumimoji="1" lang="en-US" sz="2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8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𝑺</m:t>
                      </m:r>
                    </m:oMath>
                  </m:oMathPara>
                </a14:m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8" y="1094850"/>
                <a:ext cx="4290777" cy="588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671916" y="990559"/>
            <a:ext cx="247862" cy="824486"/>
            <a:chOff x="7250557" y="3726375"/>
            <a:chExt cx="202396" cy="544049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7156949" y="985475"/>
            <a:ext cx="394124" cy="901187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37" name="Straight Connector 36"/>
          <p:cNvCxnSpPr/>
          <p:nvPr/>
        </p:nvCxnSpPr>
        <p:spPr bwMode="auto">
          <a:xfrm flipV="1">
            <a:off x="1788388" y="2236873"/>
            <a:ext cx="4959540" cy="10391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9723" y="2394399"/>
                <a:ext cx="5600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Input: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  <a:ea typeface="FUJI-新ゴ R" panose="020B0400000000000000" pitchFamily="50" charset="-128"/>
                  </a:rPr>
                  <a:t>two</a:t>
                </a: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 matrices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3" y="2394399"/>
                <a:ext cx="560091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6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22934" y="2376479"/>
                <a:ext cx="44946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Output: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j-lt"/>
                    <a:ea typeface="FUJI-新ゴ R" panose="020B0400000000000000" pitchFamily="50" charset="-128"/>
                  </a:rPr>
                  <a:t>one</a:t>
                </a:r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 matrix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34" y="2376479"/>
                <a:ext cx="449460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21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0" y="3107873"/>
            <a:ext cx="861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We can chain this using a synthesizer construction easily!</a:t>
            </a:r>
          </a:p>
        </p:txBody>
      </p:sp>
    </p:spTree>
    <p:extLst>
      <p:ext uri="{BB962C8B-B14F-4D97-AF65-F5344CB8AC3E}">
        <p14:creationId xmlns:p14="http://schemas.microsoft.com/office/powerpoint/2010/main" val="23971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sp>
        <p:nvSpPr>
          <p:cNvPr id="20" name="正方形/長方形 36"/>
          <p:cNvSpPr/>
          <p:nvPr/>
        </p:nvSpPr>
        <p:spPr bwMode="gray">
          <a:xfrm rot="5400000">
            <a:off x="1994634" y="-2014092"/>
            <a:ext cx="5163279" cy="9154897"/>
          </a:xfrm>
          <a:prstGeom prst="rect">
            <a:avLst/>
          </a:prstGeom>
          <a:gradFill>
            <a:gsLst>
              <a:gs pos="96000">
                <a:schemeClr val="bg1">
                  <a:alpha val="67000"/>
                </a:schemeClr>
              </a:gs>
              <a:gs pos="0">
                <a:schemeClr val="bg1">
                  <a:alpha val="81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22</a:t>
            </a:fld>
            <a:endParaRPr lang="de-DE" altLang="ja-JP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2000" y="180000"/>
            <a:ext cx="8765539" cy="625475"/>
          </a:xfrm>
        </p:spPr>
        <p:txBody>
          <a:bodyPr/>
          <a:lstStyle/>
          <a:p>
            <a:r>
              <a:rPr lang="en-US" altLang="ja-JP" dirty="0" smtClean="0"/>
              <a:t>Keyed Synthesizer PRF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6195" y="1035107"/>
                <a:ext cx="2765205" cy="8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𝐒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j</m:t>
                        </m:r>
                      </m:sub>
                    </m:sSub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95" y="1035107"/>
                <a:ext cx="2765205" cy="876650"/>
              </a:xfrm>
              <a:prstGeom prst="rect">
                <a:avLst/>
              </a:prstGeom>
              <a:blipFill rotWithShape="0">
                <a:blip r:embed="rId4"/>
                <a:stretch>
                  <a:fillRect l="-1101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2000" y="1626686"/>
                <a:ext cx="7480920" cy="142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F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</m:t>
                      </m:r>
                      <m:d>
                        <m:d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sz="28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s</m:t>
                          </m:r>
                          <m:r>
                            <a:rPr kumimoji="1" lang="en-US" sz="28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={</m:t>
                          </m:r>
                          <m:sSub>
                            <m:sSubPr>
                              <m:ctrlP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800" b="1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1" lang="en-US" sz="2800" b="0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sz="28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sz="2800" b="0" i="1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</m:ctrlPr>
                            </m:sSubPr>
                            <m:e>
                              <m:r>
                                <a:rPr kumimoji="1" lang="en-US" sz="2800" b="1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1" lang="en-US" sz="2800" b="0" i="0" smtClean="0">
                                  <a:latin typeface="Cambria Math" panose="02040503050406030204" pitchFamily="18" charset="0"/>
                                  <a:ea typeface="FUJI-新ゴ R" panose="020B0400000000000000" pitchFamily="50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sz="2800" b="0" i="0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},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𝒙</m:t>
                          </m:r>
                        </m:e>
                      </m:d>
                      <m:r>
                        <a:rPr kumimoji="1" lang="en-US" sz="28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:= </m:t>
                      </m:r>
                    </m:oMath>
                  </m:oMathPara>
                </a14:m>
                <a:endParaRPr kumimoji="1" lang="en-US" sz="2800" b="0" i="1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:endParaRPr kumimoji="1" lang="en-US" sz="2800" b="0" i="1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</m:t>
                        </m:r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1, </m:t>
                        </m:r>
                        <m:sSub>
                          <m:sSubPr>
                            <m:ctrlP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8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2,</m:t>
                        </m:r>
                        <m:sSub>
                          <m:sSubPr>
                            <m:ctrlP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8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r>
                      <a:rPr kumimoji="1" lang="en-US" sz="2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sSub>
                      <m:sSubPr>
                        <m:ctrlP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kumimoji="1" lang="en-US" sz="28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sz="2800" b="1" dirty="0" smtClean="0">
                    <a:latin typeface="+mj-lt"/>
                    <a:ea typeface="FUJI-新ゴ R" panose="020B0400000000000000" pitchFamily="50" charset="-128"/>
                  </a:rPr>
                  <a:t> </a:t>
                </a:r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1626686"/>
                <a:ext cx="7480920" cy="14239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114070" y="2330886"/>
            <a:ext cx="247862" cy="824486"/>
            <a:chOff x="7250557" y="3726375"/>
            <a:chExt cx="202396" cy="544049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6822578" y="2338676"/>
            <a:ext cx="394124" cy="901187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1219200" y="2417308"/>
            <a:ext cx="244402" cy="651642"/>
            <a:chOff x="7250557" y="3726375"/>
            <a:chExt cx="202396" cy="544049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3797388" y="2399024"/>
            <a:ext cx="244402" cy="651642"/>
            <a:chOff x="7250557" y="3726375"/>
            <a:chExt cx="202396" cy="544049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/>
          <p:nvPr/>
        </p:nvGrpSpPr>
        <p:grpSpPr>
          <a:xfrm>
            <a:off x="6051813" y="2399024"/>
            <a:ext cx="394124" cy="700402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3473625" y="2417308"/>
            <a:ext cx="394124" cy="700402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9" name="TextBox 48"/>
          <p:cNvSpPr txBox="1"/>
          <p:nvPr/>
        </p:nvSpPr>
        <p:spPr>
          <a:xfrm>
            <a:off x="12754" y="3377016"/>
            <a:ext cx="865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&lt; 2 times the matrices and matrix multiplies (public and secret keys) of [BLMR13]</a:t>
            </a:r>
          </a:p>
          <a:p>
            <a:pPr algn="l"/>
            <a:endParaRPr lang="en-US" sz="2400" dirty="0">
              <a:latin typeface="+mj-lt"/>
              <a:ea typeface="FUJI-新ゴ R" panose="020B0400000000000000" pitchFamily="50" charset="-128"/>
            </a:endParaRPr>
          </a:p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…but much more efficient since q is so much smaller!</a:t>
            </a:r>
          </a:p>
        </p:txBody>
      </p:sp>
    </p:spTree>
    <p:extLst>
      <p:ext uri="{BB962C8B-B14F-4D97-AF65-F5344CB8AC3E}">
        <p14:creationId xmlns:p14="http://schemas.microsoft.com/office/powerpoint/2010/main" val="15181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5088"/>
          </a:xfrm>
          <a:prstGeom prst="rect">
            <a:avLst/>
          </a:prstGeom>
        </p:spPr>
      </p:pic>
      <p:sp>
        <p:nvSpPr>
          <p:cNvPr id="20" name="正方形/長方形 36"/>
          <p:cNvSpPr/>
          <p:nvPr/>
        </p:nvSpPr>
        <p:spPr bwMode="gray">
          <a:xfrm rot="5400000">
            <a:off x="1994634" y="-2026284"/>
            <a:ext cx="5163279" cy="9154897"/>
          </a:xfrm>
          <a:prstGeom prst="rect">
            <a:avLst/>
          </a:prstGeom>
          <a:gradFill>
            <a:gsLst>
              <a:gs pos="96000">
                <a:schemeClr val="bg1">
                  <a:alpha val="67000"/>
                </a:schemeClr>
              </a:gs>
              <a:gs pos="0">
                <a:schemeClr val="bg1">
                  <a:alpha val="81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23</a:t>
            </a:fld>
            <a:endParaRPr lang="de-DE" altLang="ja-JP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52000" y="180000"/>
            <a:ext cx="8765539" cy="625475"/>
          </a:xfrm>
        </p:spPr>
        <p:txBody>
          <a:bodyPr/>
          <a:lstStyle/>
          <a:p>
            <a:r>
              <a:rPr lang="en-US" altLang="ja-JP" dirty="0" smtClean="0"/>
              <a:t>Keyed Synthesizer 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2000" y="821377"/>
                <a:ext cx="7480920" cy="99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sz="2800" b="0" i="1" dirty="0" smtClean="0">
                  <a:latin typeface="Cambria Math" panose="02040503050406030204" pitchFamily="18" charset="0"/>
                  <a:ea typeface="FUJI-新ゴ R" panose="020B0400000000000000" pitchFamily="50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</m:t>
                        </m:r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1, </m:t>
                        </m:r>
                        <m:sSub>
                          <m:sSubPr>
                            <m:ctrlP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8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1</m:t>
                            </m:r>
                          </m:sub>
                        </m:s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2,</m:t>
                        </m:r>
                        <m:sSub>
                          <m:sSubPr>
                            <m:ctrlP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kumimoji="1" lang="en-US" sz="2800" b="1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2</m:t>
                            </m:r>
                          </m:sub>
                        </m:s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r>
                      <a:rPr kumimoji="1" lang="en-US" sz="2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sSub>
                      <m:sSubPr>
                        <m:ctrlP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kumimoji="1"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kumimoji="1" lang="en-US" sz="28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𝑨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FUJI-新ゴ R" panose="020B0400000000000000" pitchFamily="50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⋅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1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   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𝑺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sz="2800" b="1" dirty="0" smtClean="0">
                    <a:latin typeface="+mj-lt"/>
                    <a:ea typeface="FUJI-新ゴ R" panose="020B0400000000000000" pitchFamily="50" charset="-128"/>
                  </a:rPr>
                  <a:t> </a:t>
                </a:r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821377"/>
                <a:ext cx="7480920" cy="993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114070" y="1111686"/>
            <a:ext cx="247862" cy="824486"/>
            <a:chOff x="7250557" y="3726375"/>
            <a:chExt cx="202396" cy="544049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/>
          <p:cNvGrpSpPr/>
          <p:nvPr/>
        </p:nvGrpSpPr>
        <p:grpSpPr>
          <a:xfrm>
            <a:off x="6822578" y="1119476"/>
            <a:ext cx="394124" cy="901187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1219200" y="1198108"/>
            <a:ext cx="244402" cy="651642"/>
            <a:chOff x="7250557" y="3726375"/>
            <a:chExt cx="202396" cy="544049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3797388" y="1179824"/>
            <a:ext cx="244402" cy="651642"/>
            <a:chOff x="7250557" y="3726375"/>
            <a:chExt cx="202396" cy="544049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/>
          <p:nvPr/>
        </p:nvGrpSpPr>
        <p:grpSpPr>
          <a:xfrm>
            <a:off x="6051813" y="1179824"/>
            <a:ext cx="394124" cy="700402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3473625" y="1198108"/>
            <a:ext cx="394124" cy="700402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04479" y="2310395"/>
                <a:ext cx="703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𝑹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79" y="2310395"/>
                <a:ext cx="70379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29452" y="2303024"/>
                <a:ext cx="703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𝑹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452" y="2303024"/>
                <a:ext cx="70379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34769" y="2345688"/>
                <a:ext cx="703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𝑺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769" y="2345688"/>
                <a:ext cx="70379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55368" y="3314799"/>
                <a:ext cx="703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</m:t>
                          </m:r>
                          <m:r>
                            <a:rPr kumimoji="1" lang="en-US" sz="28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𝑹</m:t>
                          </m:r>
                        </m:e>
                        <m:sub>
                          <m:r>
                            <a:rPr kumimoji="1" lang="en-US" sz="28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1234</m:t>
                          </m:r>
                        </m:sub>
                      </m:sSub>
                    </m:oMath>
                  </m:oMathPara>
                </a14:m>
                <a:endParaRPr kumimoji="1" lang="en-US" sz="2800" b="1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368" y="3314799"/>
                <a:ext cx="703796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5217" r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1208618" y="1284529"/>
            <a:ext cx="2399658" cy="1025865"/>
            <a:chOff x="5414927" y="430305"/>
            <a:chExt cx="2015687" cy="1125820"/>
          </a:xfrm>
        </p:grpSpPr>
        <p:sp>
          <p:nvSpPr>
            <p:cNvPr id="51" name="Rounded Rectangle 50"/>
            <p:cNvSpPr/>
            <p:nvPr/>
          </p:nvSpPr>
          <p:spPr bwMode="gray">
            <a:xfrm>
              <a:off x="5414927" y="430305"/>
              <a:ext cx="2015687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LWE/LWR</a:t>
              </a:r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 bwMode="auto">
            <a:xfrm>
              <a:off x="6422770" y="951858"/>
              <a:ext cx="467095" cy="604267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3787261" y="1268017"/>
            <a:ext cx="2399658" cy="1021308"/>
            <a:chOff x="5414927" y="430305"/>
            <a:chExt cx="2015687" cy="1120819"/>
          </a:xfrm>
        </p:grpSpPr>
        <p:sp>
          <p:nvSpPr>
            <p:cNvPr id="55" name="Rounded Rectangle 54"/>
            <p:cNvSpPr/>
            <p:nvPr/>
          </p:nvSpPr>
          <p:spPr bwMode="gray">
            <a:xfrm>
              <a:off x="5414927" y="430305"/>
              <a:ext cx="2015687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LWE/LWR</a:t>
              </a:r>
            </a:p>
          </p:txBody>
        </p:sp>
        <p:cxnSp>
          <p:nvCxnSpPr>
            <p:cNvPr id="56" name="Straight Arrow Connector 55"/>
            <p:cNvCxnSpPr>
              <a:stCxn id="55" idx="2"/>
            </p:cNvCxnSpPr>
            <p:nvPr/>
          </p:nvCxnSpPr>
          <p:spPr bwMode="auto">
            <a:xfrm flipH="1">
              <a:off x="5795078" y="951858"/>
              <a:ext cx="627692" cy="599266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Group 56"/>
          <p:cNvGrpSpPr/>
          <p:nvPr/>
        </p:nvGrpSpPr>
        <p:grpSpPr>
          <a:xfrm>
            <a:off x="5160028" y="2189904"/>
            <a:ext cx="394124" cy="901187"/>
            <a:chOff x="5758876" y="2654077"/>
            <a:chExt cx="501535" cy="6073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2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22815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oup 60"/>
          <p:cNvGrpSpPr/>
          <p:nvPr/>
        </p:nvGrpSpPr>
        <p:grpSpPr>
          <a:xfrm>
            <a:off x="2642381" y="2181996"/>
            <a:ext cx="247862" cy="824486"/>
            <a:chOff x="7250557" y="3726375"/>
            <a:chExt cx="202396" cy="544049"/>
          </a:xfrm>
        </p:grpSpPr>
        <p:cxnSp>
          <p:nvCxnSpPr>
            <p:cNvPr id="62" name="Straight Connector 61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2642381" y="2404812"/>
            <a:ext cx="2696184" cy="981549"/>
            <a:chOff x="5414927" y="430305"/>
            <a:chExt cx="2015687" cy="1077186"/>
          </a:xfrm>
        </p:grpSpPr>
        <p:sp>
          <p:nvSpPr>
            <p:cNvPr id="66" name="Rounded Rectangle 65"/>
            <p:cNvSpPr/>
            <p:nvPr/>
          </p:nvSpPr>
          <p:spPr bwMode="gray">
            <a:xfrm>
              <a:off x="5414927" y="430305"/>
              <a:ext cx="2015687" cy="521553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rgbClr val="87867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FUJI-新ゴ R" panose="020B0400000000000000" pitchFamily="50" charset="-128"/>
                </a:rPr>
                <a:t>LWE/LWR</a:t>
              </a:r>
            </a:p>
          </p:txBody>
        </p:sp>
        <p:cxnSp>
          <p:nvCxnSpPr>
            <p:cNvPr id="67" name="Straight Arrow Connector 66"/>
            <p:cNvCxnSpPr>
              <a:stCxn id="66" idx="2"/>
            </p:cNvCxnSpPr>
            <p:nvPr/>
          </p:nvCxnSpPr>
          <p:spPr bwMode="auto">
            <a:xfrm>
              <a:off x="6422770" y="951858"/>
              <a:ext cx="0" cy="555633"/>
            </a:xfrm>
            <a:prstGeom prst="straightConnector1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4925" cap="flat" cmpd="sng" algn="ctr">
              <a:solidFill>
                <a:srgbClr val="57564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8" name="TextBox 67"/>
          <p:cNvSpPr txBox="1"/>
          <p:nvPr/>
        </p:nvSpPr>
        <p:spPr>
          <a:xfrm>
            <a:off x="0" y="3976835"/>
            <a:ext cx="8655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</a:rPr>
              <a:t>Never need more than 3 matrix multiplies before rounding </a:t>
            </a:r>
            <a:r>
              <a:rPr lang="en-US" sz="2400" dirty="0" smtClean="0">
                <a:latin typeface="+mj-lt"/>
                <a:ea typeface="FUJI-新ゴ R" panose="020B0400000000000000" pitchFamily="50" charset="-128"/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en-US" sz="2400" dirty="0" smtClean="0">
                <a:latin typeface="+mj-lt"/>
                <a:ea typeface="FUJI-新ゴ R" panose="020B0400000000000000" pitchFamily="50" charset="-128"/>
                <a:sym typeface="Wingdings" panose="05000000000000000000" pitchFamily="2" charset="2"/>
              </a:rPr>
              <a:t>Noise growth is very small!</a:t>
            </a:r>
            <a:endParaRPr lang="en-US" sz="2400" dirty="0" smtClean="0">
              <a:latin typeface="+mj-lt"/>
              <a:ea typeface="FUJI-新ゴ R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0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39" grpId="0"/>
      <p:bldP spid="40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ok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36"/>
          <p:cNvSpPr/>
          <p:nvPr/>
        </p:nvSpPr>
        <p:spPr bwMode="gray">
          <a:xfrm rot="5400000">
            <a:off x="1834245" y="-1834249"/>
            <a:ext cx="5486400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1" y="180000"/>
            <a:ext cx="8535864" cy="625475"/>
          </a:xfrm>
        </p:spPr>
        <p:txBody>
          <a:bodyPr/>
          <a:lstStyle/>
          <a:p>
            <a:r>
              <a:rPr lang="en-US" altLang="ja-JP" dirty="0" smtClean="0"/>
              <a:t>Our Results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24</a:t>
            </a:fld>
            <a:endParaRPr lang="de-DE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4" y="840403"/>
            <a:ext cx="7117538" cy="4096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57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ok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36"/>
          <p:cNvSpPr/>
          <p:nvPr/>
        </p:nvSpPr>
        <p:spPr bwMode="gray">
          <a:xfrm rot="5400000">
            <a:off x="1834245" y="-1834249"/>
            <a:ext cx="5486400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1" y="180000"/>
            <a:ext cx="8535864" cy="625475"/>
          </a:xfrm>
        </p:spPr>
        <p:txBody>
          <a:bodyPr/>
          <a:lstStyle/>
          <a:p>
            <a:r>
              <a:rPr lang="en-US" altLang="ja-JP" dirty="0" smtClean="0"/>
              <a:t>Our Results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25</a:t>
            </a:fld>
            <a:endParaRPr lang="de-DE" altLang="ja-JP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6" y="805475"/>
            <a:ext cx="7271573" cy="3946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3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39379"/>
          </a:xfrm>
          <a:prstGeom prst="rect">
            <a:avLst/>
          </a:prstGeom>
        </p:spPr>
      </p:pic>
      <p:sp>
        <p:nvSpPr>
          <p:cNvPr id="7" name="正方形/長方形 36"/>
          <p:cNvSpPr/>
          <p:nvPr/>
        </p:nvSpPr>
        <p:spPr bwMode="gray">
          <a:xfrm rot="5400000">
            <a:off x="1994007" y="-1999063"/>
            <a:ext cx="5145089" cy="9154897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bg1">
                  <a:alpha val="81000"/>
                </a:schemeClr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26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Conclusion/Open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Pseudorandom synthesizers are a powerful tool—may have more applications than known today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Favorite problems in the area:</a:t>
            </a:r>
          </a:p>
          <a:p>
            <a:pPr lvl="1"/>
            <a:r>
              <a:rPr lang="en-US" dirty="0" smtClean="0">
                <a:latin typeface="+mj-lt"/>
              </a:rPr>
              <a:t>PRFs from polynomial-modulus LWE—mostly theoretical</a:t>
            </a:r>
          </a:p>
          <a:p>
            <a:pPr lvl="1"/>
            <a:r>
              <a:rPr lang="en-US" dirty="0" smtClean="0">
                <a:latin typeface="+mj-lt"/>
              </a:rPr>
              <a:t>Better LWR reduction—theoretical, maybe practical</a:t>
            </a:r>
          </a:p>
          <a:p>
            <a:pPr lvl="1"/>
            <a:r>
              <a:rPr lang="en-US" altLang="en-US" dirty="0"/>
              <a:t>LWE with few samples and low noise—theoretical AND practical</a:t>
            </a:r>
            <a:r>
              <a:rPr lang="en-US" altLang="en-US" dirty="0" smtClean="0"/>
              <a:t>, NIST would love this </a:t>
            </a:r>
            <a:endParaRPr lang="en-US" altLang="en-US" dirty="0"/>
          </a:p>
          <a:p>
            <a:pPr lvl="2"/>
            <a:r>
              <a:rPr lang="en-US" altLang="en-US" dirty="0"/>
              <a:t>Improve MP[13]</a:t>
            </a: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8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95251"/>
            <a:ext cx="9144000" cy="5240339"/>
            <a:chOff x="5292080" y="1682574"/>
            <a:chExt cx="3422591" cy="20058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682574"/>
              <a:ext cx="3422591" cy="19259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92080" y="3439257"/>
              <a:ext cx="3422591" cy="24912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</a:rPr>
                <a:t>Questions are Welcome!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996239" y="4894293"/>
            <a:ext cx="123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ujitsu Sans" panose="020B0404060202020204" pitchFamily="34" charset="0"/>
                <a:ea typeface="FUJI-新ゴ R" panose="020B0400000000000000" pitchFamily="50" charset="-128"/>
              </a:rPr>
              <a:t>m</a:t>
            </a:r>
            <a:r>
              <a:rPr kumimoji="1" lang="en-US" dirty="0" smtClean="0">
                <a:solidFill>
                  <a:schemeClr val="bg1"/>
                </a:solidFill>
                <a:latin typeface="Fujitsu Sans" panose="020B0404060202020204" pitchFamily="34" charset="0"/>
                <a:ea typeface="FUJI-新ゴ R" panose="020B0400000000000000" pitchFamily="50" charset="-128"/>
              </a:rPr>
              <a:t>atrix.wikia.com</a:t>
            </a:r>
          </a:p>
        </p:txBody>
      </p:sp>
    </p:spTree>
    <p:extLst>
      <p:ext uri="{BB962C8B-B14F-4D97-AF65-F5344CB8AC3E}">
        <p14:creationId xmlns:p14="http://schemas.microsoft.com/office/powerpoint/2010/main" val="35475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  <p:sp>
        <p:nvSpPr>
          <p:cNvPr id="11" name="正方形/長方形 36"/>
          <p:cNvSpPr/>
          <p:nvPr/>
        </p:nvSpPr>
        <p:spPr bwMode="gray">
          <a:xfrm rot="5400000">
            <a:off x="2008596" y="-2007683"/>
            <a:ext cx="5137944" cy="9154897"/>
          </a:xfrm>
          <a:prstGeom prst="rect">
            <a:avLst/>
          </a:prstGeom>
          <a:gradFill>
            <a:gsLst>
              <a:gs pos="96000">
                <a:schemeClr val="bg1">
                  <a:alpha val="0"/>
                </a:schemeClr>
              </a:gs>
              <a:gs pos="0">
                <a:schemeClr val="bg1">
                  <a:alpha val="81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13" name="正方形/長方形 36"/>
          <p:cNvSpPr/>
          <p:nvPr/>
        </p:nvSpPr>
        <p:spPr bwMode="gray">
          <a:xfrm rot="5400000">
            <a:off x="2004904" y="-2005527"/>
            <a:ext cx="5145088" cy="9154897"/>
          </a:xfrm>
          <a:prstGeom prst="rect">
            <a:avLst/>
          </a:prstGeom>
          <a:gradFill>
            <a:gsLst>
              <a:gs pos="96000">
                <a:schemeClr val="bg1">
                  <a:alpha val="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2</a:t>
            </a:fld>
            <a:endParaRPr lang="de-DE" altLang="ja-JP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Background </a:t>
            </a:r>
          </a:p>
          <a:p>
            <a:pPr lvl="1"/>
            <a:r>
              <a:rPr lang="en-US" dirty="0" smtClean="0">
                <a:latin typeface="+mj-lt"/>
              </a:rPr>
              <a:t>PRFs and Lattices</a:t>
            </a:r>
          </a:p>
          <a:p>
            <a:pPr lvl="1"/>
            <a:r>
              <a:rPr lang="en-US" dirty="0" smtClean="0">
                <a:latin typeface="+mj-lt"/>
              </a:rPr>
              <a:t>Why study lattice PRFs?</a:t>
            </a:r>
          </a:p>
          <a:p>
            <a:r>
              <a:rPr lang="en-US" dirty="0" smtClean="0">
                <a:latin typeface="+mj-lt"/>
              </a:rPr>
              <a:t>Pseudorandom Synthesizers</a:t>
            </a:r>
          </a:p>
          <a:p>
            <a:r>
              <a:rPr lang="en-US" dirty="0" smtClean="0">
                <a:latin typeface="+mj-lt"/>
              </a:rPr>
              <a:t>Our Techniques</a:t>
            </a:r>
          </a:p>
          <a:p>
            <a:pPr lvl="1"/>
            <a:r>
              <a:rPr lang="en-US" dirty="0" smtClean="0">
                <a:latin typeface="+mj-lt"/>
              </a:rPr>
              <a:t>Recalling LWR and [BLMR13]</a:t>
            </a:r>
          </a:p>
          <a:p>
            <a:pPr lvl="1"/>
            <a:r>
              <a:rPr lang="en-US" dirty="0" smtClean="0">
                <a:latin typeface="+mj-lt"/>
              </a:rPr>
              <a:t>Synthesizing [BLMR13]</a:t>
            </a:r>
          </a:p>
          <a:p>
            <a:r>
              <a:rPr lang="en-US" dirty="0" smtClean="0">
                <a:latin typeface="+mj-lt"/>
              </a:rPr>
              <a:t>Results and Comparison</a:t>
            </a:r>
          </a:p>
          <a:p>
            <a:r>
              <a:rPr lang="en-US" dirty="0" smtClean="0">
                <a:latin typeface="+mj-lt"/>
              </a:rPr>
              <a:t>Future Work</a:t>
            </a:r>
          </a:p>
          <a:p>
            <a:pPr lvl="1"/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phalt, balance, bl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400"/>
            <a:ext cx="91440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36"/>
          <p:cNvSpPr/>
          <p:nvPr/>
        </p:nvSpPr>
        <p:spPr bwMode="gray">
          <a:xfrm rot="5400000">
            <a:off x="1942547" y="-2018399"/>
            <a:ext cx="5273405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3</a:t>
            </a:fld>
            <a:endParaRPr lang="de-DE" altLang="ja-JP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000" y="932713"/>
                <a:ext cx="8641175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A </a:t>
                </a:r>
                <a:r>
                  <a:rPr lang="en-US" sz="1800" b="1" dirty="0" smtClean="0">
                    <a:latin typeface="+mj-lt"/>
                    <a:ea typeface="FUJI-新ゴ R" panose="020B0400000000000000" pitchFamily="50" charset="-128"/>
                  </a:rPr>
                  <a:t>pseudorandom function</a:t>
                </a:r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</a:t>
                </a:r>
                <a:r>
                  <a:rPr lang="en-US" sz="1800" b="1" dirty="0" smtClean="0">
                    <a:latin typeface="+mj-lt"/>
                    <a:ea typeface="FUJI-新ゴ R" panose="020B0400000000000000" pitchFamily="50" charset="-128"/>
                  </a:rPr>
                  <a:t>(PRF)</a:t>
                </a:r>
                <a:r>
                  <a:rPr lang="en-US" sz="1800" dirty="0" smtClean="0">
                    <a:latin typeface="+mj-lt"/>
                    <a:ea typeface="FUJI-新ゴ R" panose="020B0400000000000000" pitchFamily="50" charset="-128"/>
                  </a:rPr>
                  <a:t> is a function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𝑭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: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𝑿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𝒀</m:t>
                    </m:r>
                  </m:oMath>
                </a14:m>
                <a:r>
                  <a:rPr kumimoji="1" lang="en-US" sz="2000" b="1" dirty="0" smtClean="0">
                    <a:latin typeface="+mj-lt"/>
                    <a:ea typeface="FUJI-新ゴ R" panose="020B0400000000000000" pitchFamily="50" charset="-128"/>
                  </a:rPr>
                  <a:t> </a:t>
                </a:r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such that:</a:t>
                </a:r>
              </a:p>
              <a:p>
                <a:pPr algn="l"/>
                <a:endParaRPr lang="en-US" sz="1800" dirty="0">
                  <a:latin typeface="+mj-lt"/>
                  <a:ea typeface="FUJI-新ゴ R" panose="020B0400000000000000" pitchFamily="50" charset="-128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Given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𝑘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∈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𝐾</m:t>
                    </m:r>
                  </m:oMath>
                </a14:m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:    can evaluate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𝐹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𝑘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𝑥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)</m:t>
                    </m:r>
                  </m:oMath>
                </a14:m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 at all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𝑥</m:t>
                    </m:r>
                  </m:oMath>
                </a14:m>
                <a:endParaRPr kumimoji="1" lang="en-US" sz="1800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800" dirty="0">
                  <a:latin typeface="+mj-lt"/>
                  <a:ea typeface="FUJI-新ゴ R" panose="020B0400000000000000" pitchFamily="50" charset="-128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For random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𝑘</m:t>
                    </m:r>
                  </m:oMath>
                </a14:m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: 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𝐹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(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𝑘</m:t>
                    </m:r>
                    <m:r>
                      <a:rPr kumimoji="1" lang="en-US" sz="1800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, ⋅)</m:t>
                    </m:r>
                  </m:oMath>
                </a14:m>
                <a:r>
                  <a:rPr kumimoji="1" lang="en-US" sz="1800" dirty="0" smtClean="0">
                    <a:latin typeface="+mj-lt"/>
                    <a:ea typeface="FUJI-新ゴ R" panose="020B0400000000000000" pitchFamily="50" charset="-128"/>
                  </a:rPr>
                  <a:t> is indistinguishable from a random function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932713"/>
                <a:ext cx="8641175" cy="1508105"/>
              </a:xfrm>
              <a:prstGeom prst="rect">
                <a:avLst/>
              </a:prstGeom>
              <a:blipFill rotWithShape="0">
                <a:blip r:embed="rId4"/>
                <a:stretch>
                  <a:fillRect l="-564" t="-810" b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dilbert randomness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64" y="2592140"/>
            <a:ext cx="6135497" cy="2318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phalt, balance, bl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400"/>
            <a:ext cx="91440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36"/>
          <p:cNvSpPr/>
          <p:nvPr/>
        </p:nvSpPr>
        <p:spPr bwMode="gray">
          <a:xfrm rot="5400000">
            <a:off x="1942547" y="-2018399"/>
            <a:ext cx="5273405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4</a:t>
            </a:fld>
            <a:endParaRPr lang="de-DE" altLang="ja-JP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Functions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464" y="970539"/>
            <a:ext cx="1627720" cy="1718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463" y="3110434"/>
            <a:ext cx="1627720" cy="171814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621118" y="1107485"/>
            <a:ext cx="2283466" cy="830997"/>
            <a:chOff x="3621118" y="1729277"/>
            <a:chExt cx="2283466" cy="830997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621118" y="2215636"/>
              <a:ext cx="22834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26467" y="1729277"/>
              <a:ext cx="16026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∈  {0,1}</a:t>
              </a:r>
              <a:r>
                <a:rPr lang="en-US" baseline="30000" dirty="0" smtClean="0"/>
                <a:t>ℓ</a:t>
              </a:r>
              <a:endParaRPr lang="en-US" baseline="30000" dirty="0"/>
            </a:p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4018" y="3137108"/>
            <a:ext cx="2283466" cy="830997"/>
            <a:chOff x="3638402" y="4502612"/>
            <a:chExt cx="2283466" cy="830997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638402" y="4988970"/>
              <a:ext cx="22834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30239" y="4502612"/>
              <a:ext cx="16026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 ∈  {0,1}</a:t>
              </a:r>
              <a:r>
                <a:rPr lang="en-US" baseline="30000" dirty="0" smtClean="0"/>
                <a:t>ℓ</a:t>
              </a:r>
              <a:endParaRPr lang="en-US" baseline="30000" dirty="0"/>
            </a:p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8141" y="2026163"/>
            <a:ext cx="2283467" cy="472849"/>
            <a:chOff x="3648141" y="2647955"/>
            <a:chExt cx="2283467" cy="47284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648141" y="3120804"/>
              <a:ext cx="228346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67002" y="2647955"/>
              <a:ext cx="1594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PRF(k, x)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41041" y="4092525"/>
            <a:ext cx="2283467" cy="461665"/>
            <a:chOff x="3665425" y="5458029"/>
            <a:chExt cx="2283467" cy="461665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665425" y="5894138"/>
              <a:ext cx="228346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215631" y="5458029"/>
              <a:ext cx="1418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and(x)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72827" y="3110434"/>
            <a:ext cx="1930524" cy="1720096"/>
            <a:chOff x="1368447" y="4259430"/>
            <a:chExt cx="2283466" cy="2283186"/>
          </a:xfrm>
        </p:grpSpPr>
        <p:sp>
          <p:nvSpPr>
            <p:cNvPr id="27" name="Rounded Rectangle 26"/>
            <p:cNvSpPr/>
            <p:nvPr/>
          </p:nvSpPr>
          <p:spPr>
            <a:xfrm>
              <a:off x="1368447" y="4259430"/>
              <a:ext cx="2283466" cy="22831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17840" y="4428205"/>
              <a:ext cx="1702466" cy="45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Random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0162" y="932626"/>
            <a:ext cx="3204467" cy="1782715"/>
            <a:chOff x="-200142" y="1486096"/>
            <a:chExt cx="3834771" cy="2283186"/>
          </a:xfrm>
        </p:grpSpPr>
        <p:sp>
          <p:nvSpPr>
            <p:cNvPr id="30" name="Rounded Rectangle 29"/>
            <p:cNvSpPr/>
            <p:nvPr/>
          </p:nvSpPr>
          <p:spPr>
            <a:xfrm>
              <a:off x="1351163" y="1486096"/>
              <a:ext cx="2283466" cy="22831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/>
            <p:cNvSpPr/>
            <p:nvPr/>
          </p:nvSpPr>
          <p:spPr>
            <a:xfrm rot="13499956">
              <a:off x="959326" y="2229146"/>
              <a:ext cx="797187" cy="797088"/>
            </a:xfrm>
            <a:prstGeom prst="rtTriangl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00142" y="2418100"/>
              <a:ext cx="1297119" cy="433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    </a:t>
              </a:r>
              <a:r>
                <a:rPr lang="en-US" baseline="50000" dirty="0" smtClean="0"/>
                <a:t>R</a:t>
              </a:r>
              <a:r>
                <a:rPr lang="en-US" dirty="0" smtClean="0"/>
                <a:t>  K  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70234" y="2620935"/>
              <a:ext cx="3918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883273" y="1665974"/>
              <a:ext cx="1351163" cy="45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PRF</a:t>
              </a:r>
              <a:endParaRPr lang="en-US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0875" y="2053515"/>
              <a:ext cx="1343227" cy="120024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798550" y="3728280"/>
            <a:ext cx="1679277" cy="1258735"/>
            <a:chOff x="1530319" y="5211807"/>
            <a:chExt cx="1915148" cy="1520063"/>
          </a:xfrm>
        </p:grpSpPr>
        <p:pic>
          <p:nvPicPr>
            <p:cNvPr id="37" name="Picture 36" descr="stk19948boj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319" y="5211807"/>
              <a:ext cx="1915148" cy="119204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837583" y="5431009"/>
              <a:ext cx="486418" cy="130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x</a:t>
              </a:r>
              <a:r>
                <a:rPr lang="en-US" sz="1000" baseline="-25000" dirty="0" smtClean="0"/>
                <a:t>1</a:t>
              </a:r>
            </a:p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</a:p>
            <a:p>
              <a:r>
                <a:rPr lang="en-US" sz="1000" dirty="0"/>
                <a:t>x</a:t>
              </a:r>
              <a:r>
                <a:rPr lang="en-US" sz="1000" baseline="-25000" dirty="0" smtClean="0"/>
                <a:t>3</a:t>
              </a:r>
            </a:p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4</a:t>
              </a:r>
            </a:p>
            <a:p>
              <a:endParaRPr lang="en-US" sz="1200" dirty="0" smtClean="0"/>
            </a:p>
            <a:p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79077" y="5434799"/>
              <a:ext cx="486418" cy="1077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</a:t>
              </a:r>
              <a:r>
                <a:rPr lang="en-US" sz="1000" dirty="0" smtClean="0"/>
                <a:t>(x</a:t>
              </a:r>
              <a:r>
                <a:rPr lang="en-US" sz="1000" baseline="-25000" dirty="0" smtClean="0"/>
                <a:t>1</a:t>
              </a:r>
              <a:r>
                <a:rPr lang="en-US" sz="1000" dirty="0" smtClean="0"/>
                <a:t>)</a:t>
              </a:r>
            </a:p>
            <a:p>
              <a:r>
                <a:rPr lang="en-US" sz="1000" dirty="0"/>
                <a:t>r</a:t>
              </a:r>
              <a:r>
                <a:rPr lang="en-US" sz="1000" dirty="0" smtClean="0"/>
                <a:t>(x</a:t>
              </a:r>
              <a:r>
                <a:rPr lang="en-US" sz="1000" baseline="-25000" dirty="0" smtClean="0"/>
                <a:t>2</a:t>
              </a:r>
              <a:r>
                <a:rPr lang="en-US" sz="1000" dirty="0" smtClean="0"/>
                <a:t>)</a:t>
              </a:r>
            </a:p>
            <a:p>
              <a:r>
                <a:rPr lang="en-US" sz="1000" dirty="0"/>
                <a:t>r</a:t>
              </a:r>
              <a:r>
                <a:rPr lang="en-US" sz="1000" dirty="0" smtClean="0"/>
                <a:t>(x</a:t>
              </a:r>
              <a:r>
                <a:rPr lang="en-US" sz="1000" baseline="-25000" dirty="0" smtClean="0"/>
                <a:t>3</a:t>
              </a:r>
              <a:r>
                <a:rPr lang="en-US" sz="1000" dirty="0" smtClean="0"/>
                <a:t>) r(x</a:t>
              </a:r>
              <a:r>
                <a:rPr lang="en-US" sz="1000" baseline="-25000" dirty="0" smtClean="0"/>
                <a:t>4</a:t>
              </a:r>
              <a:r>
                <a:rPr lang="en-US" sz="1000" dirty="0" smtClean="0"/>
                <a:t>)</a:t>
              </a:r>
            </a:p>
            <a:p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5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正方形/長方形 36"/>
          <p:cNvSpPr/>
          <p:nvPr/>
        </p:nvSpPr>
        <p:spPr bwMode="gray">
          <a:xfrm rot="5400000">
            <a:off x="2001300" y="-2004904"/>
            <a:ext cx="5145089" cy="9154897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bg1">
                  <a:alpha val="81000"/>
                </a:schemeClr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2018 FUJITSU LIMITED</a:t>
            </a:r>
            <a:endParaRPr lang="de-DE" altLang="ja-JP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5</a:t>
            </a:fld>
            <a:endParaRPr lang="de-DE" altLang="ja-JP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are Everywhere!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6378" y="1308508"/>
            <a:ext cx="4254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+mj-lt"/>
              </a:rPr>
              <a:t>Cryptography</a:t>
            </a:r>
            <a:r>
              <a:rPr lang="en-US" sz="2000" dirty="0">
                <a:latin typeface="+mj-lt"/>
              </a:rPr>
              <a:t>:</a:t>
            </a:r>
          </a:p>
          <a:p>
            <a:pPr lvl="1" algn="l"/>
            <a:r>
              <a:rPr lang="en-US" sz="2000" dirty="0">
                <a:latin typeface="+mj-lt"/>
              </a:rPr>
              <a:t>Encryption, user authentication, message integrity, signatures, key derivation, and much more</a:t>
            </a:r>
          </a:p>
          <a:p>
            <a:pPr lvl="1" algn="l"/>
            <a:r>
              <a:rPr lang="en-US" sz="2000" dirty="0">
                <a:latin typeface="+mj-lt"/>
              </a:rPr>
              <a:t>	</a:t>
            </a:r>
          </a:p>
          <a:p>
            <a:pPr algn="l"/>
            <a:r>
              <a:rPr lang="en-US" sz="2000" b="1" dirty="0">
                <a:latin typeface="+mj-lt"/>
              </a:rPr>
              <a:t>Outside cryptography</a:t>
            </a:r>
            <a:r>
              <a:rPr lang="en-US" sz="2000" dirty="0">
                <a:latin typeface="+mj-lt"/>
              </a:rPr>
              <a:t>:</a:t>
            </a:r>
          </a:p>
          <a:p>
            <a:pPr lvl="1" algn="l"/>
            <a:r>
              <a:rPr lang="en-US" sz="2000" dirty="0">
                <a:latin typeface="+mj-lt"/>
              </a:rPr>
              <a:t>Learning theory, defending against DOS attacks,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7606" y="1260282"/>
            <a:ext cx="4631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+mj-lt"/>
              </a:rPr>
              <a:t>Practical PRFs</a:t>
            </a:r>
            <a:r>
              <a:rPr lang="en-US" sz="2000" dirty="0">
                <a:latin typeface="+mj-lt"/>
              </a:rPr>
              <a:t>, like AES or DES, are very efficient but rely on online, interactive security assumptions</a:t>
            </a:r>
          </a:p>
          <a:p>
            <a:pPr algn="l"/>
            <a:endParaRPr lang="en-US" sz="2000" i="1" dirty="0">
              <a:latin typeface="+mj-lt"/>
            </a:endParaRPr>
          </a:p>
          <a:p>
            <a:pPr algn="l"/>
            <a:r>
              <a:rPr lang="en-US" sz="2000" b="1" dirty="0">
                <a:latin typeface="+mj-lt"/>
              </a:rPr>
              <a:t>Theoretical PRFs</a:t>
            </a:r>
            <a:r>
              <a:rPr lang="en-US" sz="2000" dirty="0">
                <a:latin typeface="+mj-lt"/>
              </a:rPr>
              <a:t> tend to be less efficient, but have mathematical structure and can be reduced to offline, </a:t>
            </a:r>
            <a:r>
              <a:rPr lang="en-US" sz="2000" dirty="0" err="1">
                <a:latin typeface="+mj-lt"/>
              </a:rPr>
              <a:t>noninteractive</a:t>
            </a:r>
            <a:r>
              <a:rPr lang="en-US" sz="2000" dirty="0">
                <a:latin typeface="+mj-lt"/>
              </a:rPr>
              <a:t> assumptions (</a:t>
            </a:r>
            <a:r>
              <a:rPr lang="en-US" sz="2000">
                <a:latin typeface="+mj-lt"/>
              </a:rPr>
              <a:t>like </a:t>
            </a:r>
            <a:r>
              <a:rPr lang="en-US" sz="2000" smtClean="0">
                <a:latin typeface="+mj-lt"/>
              </a:rPr>
              <a:t>factoring, LWE, </a:t>
            </a:r>
            <a:r>
              <a:rPr lang="en-US" sz="2000" dirty="0">
                <a:latin typeface="+mj-lt"/>
              </a:rPr>
              <a:t>or the Decisional </a:t>
            </a:r>
            <a:r>
              <a:rPr lang="en-US" sz="2000" dirty="0" err="1">
                <a:latin typeface="+mj-lt"/>
              </a:rPr>
              <a:t>Diffie</a:t>
            </a:r>
            <a:r>
              <a:rPr lang="en-US" sz="2000" dirty="0">
                <a:latin typeface="+mj-lt"/>
              </a:rPr>
              <a:t>-Hellman problem)</a:t>
            </a:r>
          </a:p>
        </p:txBody>
      </p:sp>
    </p:spTree>
    <p:extLst>
      <p:ext uri="{BB962C8B-B14F-4D97-AF65-F5344CB8AC3E}">
        <p14:creationId xmlns:p14="http://schemas.microsoft.com/office/powerpoint/2010/main" val="1732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5088"/>
          </a:xfrm>
          <a:prstGeom prst="rect">
            <a:avLst/>
          </a:prstGeom>
        </p:spPr>
      </p:pic>
      <p:sp>
        <p:nvSpPr>
          <p:cNvPr id="12" name="正方形/長方形 36"/>
          <p:cNvSpPr/>
          <p:nvPr/>
        </p:nvSpPr>
        <p:spPr bwMode="gray">
          <a:xfrm rot="5400000">
            <a:off x="2010292" y="-2022489"/>
            <a:ext cx="5157280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1175" cy="625475"/>
          </a:xfrm>
        </p:spPr>
        <p:txBody>
          <a:bodyPr/>
          <a:lstStyle/>
          <a:p>
            <a:r>
              <a:rPr lang="en-US" altLang="ja-JP" dirty="0" smtClean="0"/>
              <a:t>Why Study (Lattice) PRFs?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000" y="846000"/>
            <a:ext cx="8641175" cy="37433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 an ideal world we would have block ciphers based on offline, non-interactive standard assumptions</a:t>
            </a:r>
          </a:p>
          <a:p>
            <a:pPr lvl="1"/>
            <a:r>
              <a:rPr lang="en-US" dirty="0" smtClean="0">
                <a:latin typeface="+mj-lt"/>
              </a:rPr>
              <a:t>To do this, we can both improve our understanding of current block ciphers or try to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build more efficient PRFs with security proofs</a:t>
            </a:r>
          </a:p>
          <a:p>
            <a:r>
              <a:rPr lang="en-US" dirty="0" smtClean="0">
                <a:latin typeface="+mj-lt"/>
              </a:rPr>
              <a:t>Implications for complexity theory</a:t>
            </a:r>
          </a:p>
          <a:p>
            <a:pPr lvl="1"/>
            <a:r>
              <a:rPr lang="en-US" dirty="0" smtClean="0">
                <a:latin typeface="+mj-lt"/>
              </a:rPr>
              <a:t>The existence of fast, low-depth PRFs has interesting implications for complexity and learning theory</a:t>
            </a: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Here we focus on </a:t>
            </a:r>
            <a:r>
              <a:rPr lang="en-US" b="1" dirty="0" smtClean="0">
                <a:latin typeface="+mj-lt"/>
              </a:rPr>
              <a:t>low-depth</a:t>
            </a:r>
            <a:r>
              <a:rPr lang="en-US" dirty="0" smtClean="0">
                <a:latin typeface="+mj-lt"/>
              </a:rPr>
              <a:t> PRFs, which are (generally) faster to compute in practice due to parallelization and offer more interesting complexity implications.</a:t>
            </a:r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6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13685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5088"/>
          </a:xfrm>
          <a:prstGeom prst="rect">
            <a:avLst/>
          </a:prstGeom>
        </p:spPr>
      </p:pic>
      <p:sp>
        <p:nvSpPr>
          <p:cNvPr id="12" name="正方形/長方形 36"/>
          <p:cNvSpPr/>
          <p:nvPr/>
        </p:nvSpPr>
        <p:spPr bwMode="gray">
          <a:xfrm rot="5400000">
            <a:off x="2010292" y="-2022489"/>
            <a:ext cx="5157280" cy="9177874"/>
          </a:xfrm>
          <a:prstGeom prst="rect">
            <a:avLst/>
          </a:prstGeom>
          <a:gradFill>
            <a:gsLst>
              <a:gs pos="96000">
                <a:schemeClr val="bg1">
                  <a:alpha val="72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1175" cy="625475"/>
          </a:xfrm>
        </p:spPr>
        <p:txBody>
          <a:bodyPr/>
          <a:lstStyle/>
          <a:p>
            <a:r>
              <a:rPr lang="en-US" altLang="ja-JP" dirty="0" smtClean="0"/>
              <a:t>Why Study (Lattice) PRFs?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000" y="846000"/>
            <a:ext cx="8641175" cy="374332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 an ideal world we would have block ciphers based on offline, non-interactive standard assumptions</a:t>
            </a:r>
          </a:p>
          <a:p>
            <a:pPr lvl="1"/>
            <a:r>
              <a:rPr lang="en-US" dirty="0" smtClean="0">
                <a:latin typeface="+mj-lt"/>
              </a:rPr>
              <a:t>To do this, we can both improve our understanding of current block ciphers or try to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build more efficient PRFs with security proofs</a:t>
            </a:r>
          </a:p>
          <a:p>
            <a:r>
              <a:rPr lang="en-US" dirty="0" smtClean="0">
                <a:latin typeface="+mj-lt"/>
              </a:rPr>
              <a:t>Implications for complexity theory</a:t>
            </a:r>
          </a:p>
          <a:p>
            <a:pPr lvl="1"/>
            <a:r>
              <a:rPr lang="en-US" dirty="0" smtClean="0">
                <a:latin typeface="+mj-lt"/>
              </a:rPr>
              <a:t>The existence of fast, low-depth PRFs has interesting implications for complexity and learning theory</a:t>
            </a:r>
          </a:p>
          <a:p>
            <a:pPr lvl="1"/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Here we focus on </a:t>
            </a:r>
            <a:r>
              <a:rPr lang="en-US" b="1" dirty="0" smtClean="0">
                <a:latin typeface="+mj-lt"/>
              </a:rPr>
              <a:t>low-depth</a:t>
            </a:r>
            <a:r>
              <a:rPr lang="en-US" dirty="0" smtClean="0">
                <a:latin typeface="+mj-lt"/>
              </a:rPr>
              <a:t> PRFs, which are (generally) faster to compute in practice due to parallelization and offer more interesting complexity implications.</a:t>
            </a:r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7</a:t>
            </a:fld>
            <a:endParaRPr lang="de-DE" altLang="ja-JP"/>
          </a:p>
        </p:txBody>
      </p:sp>
      <p:sp>
        <p:nvSpPr>
          <p:cNvPr id="8" name="Rounded Rectangle 7"/>
          <p:cNvSpPr/>
          <p:nvPr/>
        </p:nvSpPr>
        <p:spPr bwMode="gray">
          <a:xfrm>
            <a:off x="1770063" y="1154863"/>
            <a:ext cx="5600700" cy="208710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8786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6423" y="1375549"/>
            <a:ext cx="5112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If I can convince you of anything—</a:t>
            </a:r>
          </a:p>
          <a:p>
            <a:endParaRPr lang="en-US" sz="2000" dirty="0" smtClean="0">
              <a:solidFill>
                <a:schemeClr val="bg1"/>
              </a:solidFill>
              <a:latin typeface="+mj-lt"/>
              <a:ea typeface="FUJI-新ゴ R" panose="020B0400000000000000" pitchFamily="50" charset="-128"/>
            </a:endParaRPr>
          </a:p>
          <a:p>
            <a:r>
              <a:rPr lang="en-US" sz="2000" dirty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H</a:t>
            </a:r>
            <a:r>
              <a:rPr kumimoji="1"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opefully you will leave today believing that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PRFs are </a:t>
            </a:r>
            <a:r>
              <a:rPr kumimoji="1" lang="en-US" sz="2000" dirty="0" smtClean="0">
                <a:solidFill>
                  <a:schemeClr val="bg1"/>
                </a:solidFill>
                <a:latin typeface="+mj-lt"/>
                <a:ea typeface="FUJI-新ゴ R" panose="020B0400000000000000" pitchFamily="50" charset="-128"/>
              </a:rPr>
              <a:t>an important and interesting topic to study in cryptography! </a:t>
            </a:r>
          </a:p>
        </p:txBody>
      </p:sp>
    </p:spTree>
    <p:extLst>
      <p:ext uri="{BB962C8B-B14F-4D97-AF65-F5344CB8AC3E}">
        <p14:creationId xmlns:p14="http://schemas.microsoft.com/office/powerpoint/2010/main" val="30842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ir, atmosphere, beautifu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36"/>
          <p:cNvSpPr/>
          <p:nvPr/>
        </p:nvSpPr>
        <p:spPr bwMode="gray">
          <a:xfrm rot="5400000">
            <a:off x="1983781" y="-2021881"/>
            <a:ext cx="5187334" cy="9154897"/>
          </a:xfrm>
          <a:prstGeom prst="rect">
            <a:avLst/>
          </a:prstGeom>
          <a:gradFill>
            <a:gsLst>
              <a:gs pos="96000">
                <a:schemeClr val="bg1">
                  <a:alpha val="54000"/>
                </a:schemeClr>
              </a:gs>
              <a:gs pos="0">
                <a:schemeClr val="bg1">
                  <a:alpha val="90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 err="1" smtClean="0">
              <a:ln>
                <a:noFill/>
              </a:ln>
              <a:effectLst/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2018 FUJITSU LIMITED</a:t>
            </a:r>
            <a:endParaRPr lang="de-DE" altLang="ja-JP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Background and Notation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8</a:t>
            </a:fld>
            <a:endParaRPr lang="de-DE" altLang="ja-JP"/>
          </a:p>
        </p:txBody>
      </p:sp>
      <p:sp>
        <p:nvSpPr>
          <p:cNvPr id="3" name="TextBox 2"/>
          <p:cNvSpPr txBox="1"/>
          <p:nvPr/>
        </p:nvSpPr>
        <p:spPr>
          <a:xfrm>
            <a:off x="737757" y="815681"/>
            <a:ext cx="4048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m: “big” lattice dimension</a:t>
            </a:r>
          </a:p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n: “little” lattice dimension</a:t>
            </a:r>
          </a:p>
          <a:p>
            <a:pPr algn="l"/>
            <a:r>
              <a:rPr lang="en-US" dirty="0" smtClean="0">
                <a:latin typeface="+mj-lt"/>
                <a:ea typeface="FUJI-新ゴ R" panose="020B0400000000000000" pitchFamily="50" charset="-128"/>
              </a:rPr>
              <a:t>q:  modulus (we compute mod </a:t>
            </a:r>
          </a:p>
          <a:p>
            <a:pPr algn="l"/>
            <a:r>
              <a:rPr lang="en-US" dirty="0">
                <a:latin typeface="+mj-lt"/>
                <a:ea typeface="FUJI-新ゴ R" panose="020B0400000000000000" pitchFamily="50" charset="-128"/>
              </a:rPr>
              <a:t> </a:t>
            </a:r>
            <a:r>
              <a:rPr lang="en-US" dirty="0" smtClean="0">
                <a:latin typeface="+mj-lt"/>
                <a:ea typeface="FUJI-新ゴ R" panose="020B0400000000000000" pitchFamily="50" charset="-128"/>
              </a:rPr>
              <a:t>    q unless stated otherwise) </a:t>
            </a:r>
          </a:p>
          <a:p>
            <a:pPr algn="l"/>
            <a:r>
              <a:rPr kumimoji="1" lang="en-US" dirty="0" smtClean="0">
                <a:latin typeface="+mj-lt"/>
                <a:ea typeface="FUJI-新ゴ R" panose="020B0400000000000000" pitchFamily="50" charset="-128"/>
              </a:rPr>
              <a:t>p: “rounding parameter”</a:t>
            </a:r>
          </a:p>
          <a:p>
            <a:pPr algn="l"/>
            <a:r>
              <a:rPr lang="en-US" b="1" dirty="0">
                <a:ea typeface="FUJI-新ゴ R" panose="020B0400000000000000" pitchFamily="50" charset="-128"/>
              </a:rPr>
              <a:t>v</a:t>
            </a:r>
            <a:r>
              <a:rPr lang="en-US" dirty="0">
                <a:ea typeface="FUJI-新ゴ R" panose="020B0400000000000000" pitchFamily="50" charset="-128"/>
              </a:rPr>
              <a:t>: vector</a:t>
            </a:r>
          </a:p>
          <a:p>
            <a:pPr algn="l"/>
            <a:r>
              <a:rPr lang="en-US" b="1" dirty="0">
                <a:ea typeface="FUJI-新ゴ R" panose="020B0400000000000000" pitchFamily="50" charset="-128"/>
              </a:rPr>
              <a:t>M</a:t>
            </a:r>
            <a:r>
              <a:rPr lang="en-US" dirty="0">
                <a:ea typeface="FUJI-新ゴ R" panose="020B0400000000000000" pitchFamily="50" charset="-128"/>
              </a:rPr>
              <a:t>: </a:t>
            </a:r>
            <a:r>
              <a:rPr lang="en-US" dirty="0" smtClean="0">
                <a:ea typeface="FUJI-新ゴ R" panose="020B0400000000000000" pitchFamily="50" charset="-128"/>
              </a:rPr>
              <a:t>matrix</a:t>
            </a:r>
            <a:endParaRPr kumimoji="1" lang="en-US" dirty="0" smtClean="0">
              <a:latin typeface="+mj-lt"/>
              <a:ea typeface="FUJI-新ゴ R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355749" y="1358659"/>
                <a:ext cx="3582906" cy="800862"/>
              </a:xfrm>
            </p:spPr>
            <p:txBody>
              <a:bodyPr/>
              <a:lstStyle/>
              <a:p>
                <a:pPr marL="0" lvl="0" indent="0" algn="ctr" defTabSz="914400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      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x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→  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+mn-cs"/>
                </a:endParaRPr>
              </a:p>
              <a:p>
                <a:pPr marL="0" indent="0">
                  <a:buNone/>
                </a:pPr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5749" y="1358659"/>
                <a:ext cx="3582906" cy="800862"/>
              </a:xfrm>
              <a:blipFill rotWithShape="0">
                <a:blip r:embed="rId4"/>
                <a:stretch>
                  <a:fillRect t="-17557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396521" y="1211785"/>
            <a:ext cx="3489584" cy="864608"/>
            <a:chOff x="4165084" y="732170"/>
            <a:chExt cx="3489584" cy="864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554189" y="1258224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189" y="1258224"/>
                  <a:ext cx="366420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4165084" y="732170"/>
              <a:ext cx="3489584" cy="811876"/>
              <a:chOff x="4154693" y="752960"/>
              <a:chExt cx="3489584" cy="811876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4162478" y="901885"/>
                <a:ext cx="7784" cy="54404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4154693" y="901885"/>
                <a:ext cx="202396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4580029" y="899851"/>
                <a:ext cx="6268" cy="55029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H="1" flipV="1">
                <a:off x="4408683" y="1435430"/>
                <a:ext cx="162988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 flipH="1">
                <a:off x="6745359" y="775797"/>
                <a:ext cx="8560" cy="789039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 flipV="1">
                <a:off x="6748989" y="775797"/>
                <a:ext cx="222585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H="1">
                <a:off x="7636926" y="752960"/>
                <a:ext cx="7351" cy="811876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7435986" y="1543119"/>
                <a:ext cx="191139" cy="1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14320" y="3317272"/>
                <a:ext cx="4048538" cy="86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Fixed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  <m:r>
                      <a:rPr kumimoji="1" lang="en-US" b="0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samples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𝑛</m:t>
                        </m:r>
                      </m:sup>
                    </m:sSubSup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  <a:p>
                <a:pPr algn="l"/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Fresh noise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←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Ψ</m:t>
                    </m:r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20" y="3317272"/>
                <a:ext cx="4048538" cy="868956"/>
              </a:xfrm>
              <a:prstGeom prst="rect">
                <a:avLst/>
              </a:prstGeom>
              <a:blipFill rotWithShape="0">
                <a:blip r:embed="rId6"/>
                <a:stretch>
                  <a:fillRect l="-904" t="-6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 flipV="1">
            <a:off x="0" y="2634268"/>
            <a:ext cx="9154897" cy="26437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9525" cap="flat" cmpd="sng" algn="ctr">
            <a:solidFill>
              <a:srgbClr val="5756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79618" y="3317272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𝒊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+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𝛿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8" y="3317272"/>
                <a:ext cx="2441864" cy="851195"/>
              </a:xfrm>
              <a:prstGeom prst="rect">
                <a:avLst/>
              </a:prstGeom>
              <a:blipFill rotWithShape="0">
                <a:blip r:embed="rId7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72645" y="3315674"/>
                <a:ext cx="2441864" cy="85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  <a:ea typeface="FUJI-新ゴ R" panose="020B0400000000000000" pitchFamily="50" charset="-128"/>
                  </a:rPr>
                  <a:t>LWR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Pr>
                        <m:e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</m:sSub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, </m:t>
                      </m:r>
                      <m:sSubSup>
                        <m:sSubSupPr>
                          <m:ctrlP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</m:ctrlPr>
                        </m:sSubSupPr>
                        <m:e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      </m:t>
                          </m:r>
                          <m:r>
                            <a:rPr kumimoji="1" lang="en-US" sz="2400" b="1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𝒂</m:t>
                          </m:r>
                        </m:e>
                        <m:sub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𝑖</m:t>
                          </m:r>
                        </m:sub>
                        <m:sup>
                          <m:r>
                            <a:rPr kumimoji="1" lang="en-US" sz="2400" b="0" i="1" smtClean="0">
                              <a:latin typeface="Cambria Math" panose="02040503050406030204" pitchFamily="18" charset="0"/>
                              <a:ea typeface="FUJI-新ゴ R" panose="020B0400000000000000" pitchFamily="50" charset="-128"/>
                            </a:rPr>
                            <m:t>𝑇</m:t>
                          </m:r>
                        </m:sup>
                      </m:sSubSup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⋅</m:t>
                      </m:r>
                      <m:r>
                        <a:rPr kumimoji="1" lang="en-US" sz="2400" b="1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𝒔</m:t>
                      </m:r>
                      <m:r>
                        <a:rPr kumimoji="1" lang="en-US" sz="2400" b="0" i="1" smtClean="0">
                          <a:latin typeface="Cambria Math" panose="02040503050406030204" pitchFamily="18" charset="0"/>
                          <a:ea typeface="FUJI-新ゴ R" panose="020B0400000000000000" pitchFamily="50" charset="-128"/>
                        </a:rPr>
                        <m:t>  )</m:t>
                      </m:r>
                    </m:oMath>
                  </m:oMathPara>
                </a14:m>
                <a:endParaRPr kumimoji="1" lang="en-US" sz="2400" dirty="0" err="1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645" y="3315674"/>
                <a:ext cx="2441864" cy="851195"/>
              </a:xfrm>
              <a:prstGeom prst="rect">
                <a:avLst/>
              </a:prstGeom>
              <a:blipFill rotWithShape="0">
                <a:blip r:embed="rId8"/>
                <a:stretch>
                  <a:fillRect t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411320" y="3724145"/>
            <a:ext cx="228272" cy="472101"/>
            <a:chOff x="7250557" y="3726375"/>
            <a:chExt cx="202396" cy="544049"/>
          </a:xfrm>
        </p:grpSpPr>
        <p:cxnSp>
          <p:nvCxnSpPr>
            <p:cNvPr id="44" name="Straight Connector 43"/>
            <p:cNvCxnSpPr/>
            <p:nvPr/>
          </p:nvCxnSpPr>
          <p:spPr bwMode="auto">
            <a:xfrm flipH="1">
              <a:off x="7258342" y="3726375"/>
              <a:ext cx="7784" cy="54404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 flipV="1">
              <a:off x="7250557" y="3726375"/>
              <a:ext cx="202396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8080042" y="3734537"/>
            <a:ext cx="394124" cy="566792"/>
            <a:chOff x="5758876" y="2654077"/>
            <a:chExt cx="501535" cy="717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oMath>
                    </m:oMathPara>
                  </a14:m>
                  <a:endParaRPr kumimoji="1" lang="en-US" dirty="0" err="1" smtClean="0">
                    <a:latin typeface="Fujitsu Sans" panose="020B0404060202020204" pitchFamily="34" charset="0"/>
                    <a:ea typeface="FUJI-新ゴ R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991" y="3033240"/>
                  <a:ext cx="366420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 bwMode="auto">
            <a:xfrm flipH="1">
              <a:off x="5930222" y="2654077"/>
              <a:ext cx="6268" cy="550299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5758876" y="3189656"/>
              <a:ext cx="162988" cy="1"/>
            </a:xfrm>
            <a:prstGeom prst="lin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ACAC7"/>
                </a:gs>
              </a:gsLst>
              <a:lin ang="5400000" scaled="1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82170" y="4541740"/>
                <a:ext cx="7536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j-lt"/>
                    <a:ea typeface="FUJI-新ゴ R" panose="020B0400000000000000" pitchFamily="50" charset="-128"/>
                  </a:rPr>
                  <a:t>*w</a:t>
                </a:r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e can also have different distributions of the key </a:t>
                </a:r>
                <a14:m>
                  <m:oMath xmlns:m="http://schemas.openxmlformats.org/officeDocument/2006/math">
                    <m:r>
                      <a:rPr kumimoji="1" lang="en-US" b="1" i="1" smtClean="0">
                        <a:latin typeface="Cambria Math" panose="02040503050406030204" pitchFamily="18" charset="0"/>
                        <a:ea typeface="FUJI-新ゴ R" panose="020B0400000000000000" pitchFamily="50" charset="-128"/>
                      </a:rPr>
                      <m:t>𝒔</m:t>
                    </m:r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 and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sSubPr>
                      <m:e>
                        <m:r>
                          <a:rPr kumimoji="1" lang="en-US" b="1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𝒂</m:t>
                        </m:r>
                      </m:e>
                      <m:sub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dirty="0" smtClean="0">
                  <a:latin typeface="+mj-lt"/>
                  <a:ea typeface="FUJI-新ゴ R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70" y="4541740"/>
                <a:ext cx="7536681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19225" y="2159521"/>
                <a:ext cx="5762849" cy="448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“round to the nearest integer multiple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den>
                    </m:f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, then divide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</m:ctrlPr>
                      </m:fPr>
                      <m:num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𝑞</m:t>
                        </m:r>
                      </m:num>
                      <m:den>
                        <m:r>
                          <a:rPr kumimoji="1" lang="en-US" b="0" i="1" smtClean="0">
                            <a:latin typeface="Cambria Math" panose="02040503050406030204" pitchFamily="18" charset="0"/>
                            <a:ea typeface="FUJI-新ゴ R" panose="020B0400000000000000" pitchFamily="50" charset="-128"/>
                          </a:rPr>
                          <m:t>𝑝</m:t>
                        </m:r>
                      </m:den>
                    </m:f>
                  </m:oMath>
                </a14:m>
                <a:r>
                  <a:rPr kumimoji="1" lang="en-US" dirty="0" smtClean="0">
                    <a:latin typeface="+mj-lt"/>
                    <a:ea typeface="FUJI-新ゴ R" panose="020B0400000000000000" pitchFamily="50" charset="-128"/>
                  </a:rPr>
                  <a:t>”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25" y="2159521"/>
                <a:ext cx="5762849" cy="448841"/>
              </a:xfrm>
              <a:prstGeom prst="rect">
                <a:avLst/>
              </a:prstGeom>
              <a:blipFill rotWithShape="0">
                <a:blip r:embed="rId11"/>
                <a:stretch>
                  <a:fillRect l="-529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1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uiExpand="1" build="p"/>
      <p:bldP spid="39" grpId="0"/>
      <p:bldP spid="37" grpId="0"/>
      <p:bldP spid="43" grpId="0"/>
      <p:bldP spid="51" grpId="0"/>
      <p:bldP spid="33" grpId="0"/>
    </p:bldLst>
  </p:timing>
</p:sld>
</file>

<file path=ppt/theme/theme1.xml><?xml version="1.0" encoding="utf-8"?>
<a:theme xmlns:a="http://schemas.openxmlformats.org/drawingml/2006/main" name="Global_master_without_Header">
  <a:themeElements>
    <a:clrScheme name="F_Tool_6_JA_R 1">
      <a:dk1>
        <a:srgbClr val="000000"/>
      </a:dk1>
      <a:lt1>
        <a:srgbClr val="FFFFFF"/>
      </a:lt1>
      <a:dk2>
        <a:srgbClr val="000000"/>
      </a:dk2>
      <a:lt2>
        <a:srgbClr val="B1B1AC"/>
      </a:lt2>
      <a:accent1>
        <a:srgbClr val="F8C6C5"/>
      </a:accent1>
      <a:accent2>
        <a:srgbClr val="B22B30"/>
      </a:accent2>
      <a:accent3>
        <a:srgbClr val="FFFFFF"/>
      </a:accent3>
      <a:accent4>
        <a:srgbClr val="000000"/>
      </a:accent4>
      <a:accent5>
        <a:srgbClr val="FBDFDF"/>
      </a:accent5>
      <a:accent6>
        <a:srgbClr val="A1262A"/>
      </a:accent6>
      <a:hlink>
        <a:srgbClr val="105D9C"/>
      </a:hlink>
      <a:folHlink>
        <a:srgbClr val="4B4595"/>
      </a:folHlink>
    </a:clrScheme>
    <a:fontScheme name="ユーザー定義 1">
      <a:majorFont>
        <a:latin typeface="Fujitsu Sans Medium"/>
        <a:ea typeface="FUJI-新ゴ M"/>
        <a:cs typeface=""/>
      </a:majorFont>
      <a:minorFont>
        <a:latin typeface="Fujitsu Sans"/>
        <a:ea typeface="FUJI-新ゴ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9525" cap="flat" cmpd="sng" algn="ctr">
          <a:solidFill>
            <a:srgbClr val="87867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err="1" smtClean="0">
            <a:ln>
              <a:noFill/>
            </a:ln>
            <a:effectLst/>
            <a:latin typeface="Fujitsu Sans" panose="020B0404060202020204" pitchFamily="34" charset="0"/>
            <a:ea typeface="FUJI-新ゴ R" panose="020B04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ACAC7"/>
            </a:gs>
          </a:gsLst>
          <a:lin ang="5400000" scaled="1"/>
        </a:gradFill>
        <a:ln w="9525" cap="flat" cmpd="sng" algn="ctr">
          <a:solidFill>
            <a:srgbClr val="57564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err="1" smtClean="0">
            <a:latin typeface="Fujitsu Sans" panose="020B0404060202020204" pitchFamily="34" charset="0"/>
            <a:ea typeface="FUJI-新ゴ R" panose="020B0400000000000000" pitchFamily="50" charset="-128"/>
          </a:defRPr>
        </a:defPPr>
      </a:lstStyle>
    </a:txDef>
  </a:objectDefaults>
  <a:extraClrSchemeLst>
    <a:extraClrScheme>
      <a:clrScheme name="F_Tool_6_JA_R 1">
        <a:dk1>
          <a:srgbClr val="000000"/>
        </a:dk1>
        <a:lt1>
          <a:srgbClr val="FFFFFF"/>
        </a:lt1>
        <a:dk2>
          <a:srgbClr val="000000"/>
        </a:dk2>
        <a:lt2>
          <a:srgbClr val="B1B1AC"/>
        </a:lt2>
        <a:accent1>
          <a:srgbClr val="F8C6C5"/>
        </a:accent1>
        <a:accent2>
          <a:srgbClr val="B22B30"/>
        </a:accent2>
        <a:accent3>
          <a:srgbClr val="FFFFFF"/>
        </a:accent3>
        <a:accent4>
          <a:srgbClr val="000000"/>
        </a:accent4>
        <a:accent5>
          <a:srgbClr val="FBDFDF"/>
        </a:accent5>
        <a:accent6>
          <a:srgbClr val="A1262A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284315499F3494CB990FBED6E1D293F" ma:contentTypeVersion="20" ma:contentTypeDescription="新しいドキュメントを作成します。" ma:contentTypeScope="" ma:versionID="96669c74f7c2ad8179d659becbe89eda">
  <xsd:schema xmlns:xsd="http://www.w3.org/2001/XMLSchema" xmlns:xs="http://www.w3.org/2001/XMLSchema" xmlns:p="http://schemas.microsoft.com/office/2006/metadata/properties" xmlns:ns2="14e2bb1c-2257-48c8-91c9-45abee8f1269" xmlns:ns3="109b1457-3614-4b26-b911-2f93cd155683" targetNamespace="http://schemas.microsoft.com/office/2006/metadata/properties" ma:root="true" ma:fieldsID="c2e675ac4e0e6d699a348fa2b0bb2113" ns2:_="" ns3:_="">
    <xsd:import namespace="14e2bb1c-2257-48c8-91c9-45abee8f1269"/>
    <xsd:import namespace="109b1457-3614-4b26-b911-2f93cd155683"/>
    <xsd:element name="properties">
      <xsd:complexType>
        <xsd:sequence>
          <xsd:element name="documentManagement">
            <xsd:complexType>
              <xsd:all>
                <xsd:element ref="ns2:pc"/>
                <xsd:element ref="ns2:Excerpt" minOccurs="0"/>
                <xsd:element ref="ns2:Notes0" minOccurs="0"/>
                <xsd:element ref="ns2:Thumbnail" minOccurs="0"/>
                <xsd:element ref="ns2:PubDate"/>
                <xsd:element ref="ns2:Priority"/>
                <xsd:element ref="ns2:Showonlist" minOccurs="0"/>
                <xsd:element ref="ns3:_dlc_DocId" minOccurs="0"/>
                <xsd:element ref="ns3:_dlc_DocIdUrl" minOccurs="0"/>
                <xsd:element ref="ns3:_dlc_DocIdPersistId" minOccurs="0"/>
                <xsd:element ref="ns2:pc_x003a_Title" minOccurs="0"/>
                <xsd:element ref="ns2:pc_x003a_Summary" minOccurs="0"/>
                <xsd:element ref="ns2:pc_x003a_Priority" minOccurs="0"/>
                <xsd:element ref="ns2:pc_x003a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2bb1c-2257-48c8-91c9-45abee8f1269" elementFormDefault="qualified">
    <xsd:import namespace="http://schemas.microsoft.com/office/2006/documentManagement/types"/>
    <xsd:import namespace="http://schemas.microsoft.com/office/infopath/2007/PartnerControls"/>
    <xsd:element name="pc" ma:index="2" ma:displayName="pc" ma:indexed="true" ma:list="{18e1400c-8fed-451b-9b34-25a11fb2d3af}" ma:internalName="pc" ma:showField="Title">
      <xsd:simpleType>
        <xsd:restriction base="dms:Lookup"/>
      </xsd:simpleType>
    </xsd:element>
    <xsd:element name="Excerpt" ma:index="3" nillable="true" ma:displayName="Excerpt" ma:internalName="Excerpt">
      <xsd:simpleType>
        <xsd:restriction base="dms:Note">
          <xsd:maxLength value="255"/>
        </xsd:restriction>
      </xsd:simpleType>
    </xsd:element>
    <xsd:element name="Notes0" ma:index="4" nillable="true" ma:displayName="Notes" ma:internalName="Notes0">
      <xsd:simpleType>
        <xsd:restriction base="dms:Note">
          <xsd:maxLength value="255"/>
        </xsd:restriction>
      </xsd:simpleType>
    </xsd:element>
    <xsd:element name="Thumbnail" ma:index="5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Date" ma:index="6" ma:displayName="PubDate" ma:default="[today]" ma:format="DateOnly" ma:indexed="true" ma:internalName="PubDate">
      <xsd:simpleType>
        <xsd:restriction base="dms:DateTime"/>
      </xsd:simpleType>
    </xsd:element>
    <xsd:element name="Priority" ma:index="7" ma:displayName="Priority" ma:decimals="0" ma:default="100" ma:internalName="Priority">
      <xsd:simpleType>
        <xsd:restriction base="dms:Number"/>
      </xsd:simpleType>
    </xsd:element>
    <xsd:element name="Showonlist" ma:index="8" nillable="true" ma:displayName="Showonlist" ma:default="1" ma:indexed="true" ma:internalName="Showonlist">
      <xsd:simpleType>
        <xsd:restriction base="dms:Boolean"/>
      </xsd:simpleType>
    </xsd:element>
    <xsd:element name="pc_x003a_Title" ma:index="14" nillable="true" ma:displayName="pc:Title" ma:list="{18e1400c-8fed-451b-9b34-25a11fb2d3af}" ma:internalName="pc_x003a_Title" ma:readOnly="true" ma:showField="Title" ma:web="3addcbae-5134-44a4-a76f-0af5708dc69f">
      <xsd:simpleType>
        <xsd:restriction base="dms:Lookup"/>
      </xsd:simpleType>
    </xsd:element>
    <xsd:element name="pc_x003a_Summary" ma:index="15" nillable="true" ma:displayName="pc:Summary" ma:list="{18e1400c-8fed-451b-9b34-25a11fb2d3af}" ma:internalName="pc_x003a_Summary" ma:readOnly="true" ma:showField="Summary" ma:web="3addcbae-5134-44a4-a76f-0af5708dc69f">
      <xsd:simpleType>
        <xsd:restriction base="dms:Lookup"/>
      </xsd:simpleType>
    </xsd:element>
    <xsd:element name="pc_x003a_Priority" ma:index="16" nillable="true" ma:displayName="pc:Priority" ma:list="{18e1400c-8fed-451b-9b34-25a11fb2d3af}" ma:internalName="pc_x003a_Priority" ma:readOnly="true" ma:showField="Priority" ma:web="3addcbae-5134-44a4-a76f-0af5708dc69f">
      <xsd:simpleType>
        <xsd:restriction base="dms:Lookup"/>
      </xsd:simpleType>
    </xsd:element>
    <xsd:element name="pc_x003a_ID" ma:index="17" nillable="true" ma:displayName="pc:ID" ma:list="{18e1400c-8fed-451b-9b34-25a11fb2d3af}" ma:internalName="pc_x003a_ID" ma:readOnly="true" ma:showField="ID" ma:web="3addcbae-5134-44a4-a76f-0af5708dc69f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1457-3614-4b26-b911-2f93cd15568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ドキュメント ID 値" ma:description="このアイテムに割り当てられているドキュメント ID の値です。" ma:internalName="_dlc_DocId" ma:readOnly="true">
      <xsd:simpleType>
        <xsd:restriction base="dms:Text"/>
      </xsd:simpleType>
    </xsd:element>
    <xsd:element name="_dlc_DocIdUrl" ma:index="12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ID を保持" ma:description="追加時に ID を保持します。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コンテンツ タイプ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4e2bb1c-2257-48c8-91c9-45abee8f1269">You may need to install Fujitsu Sans font if you do not have. You can download from our website.</Notes0>
    <Priority xmlns="14e2bb1c-2257-48c8-91c9-45abee8f1269">100</Priority>
    <Thumbnail xmlns="14e2bb1c-2257-48c8-91c9-45abee8f1269">
      <Url>http://portalsite.gcs.g01.fujitsu.local/sites/corporate_brand_office/jp/SiteAssets/docs2/thumbnail/en_Corporate%20Profile2017_16_9_Sans.jpg</Url>
      <Description xsi:nil="true"/>
    </Thumbnail>
    <Showonlist xmlns="14e2bb1c-2257-48c8-91c9-45abee8f1269">true</Showonlist>
    <Excerpt xmlns="14e2bb1c-2257-48c8-91c9-45abee8f1269" xsi:nil="true"/>
    <PubDate xmlns="14e2bb1c-2257-48c8-91c9-45abee8f1269">2017-09-07T15:00:00+00:00</PubDate>
    <pc xmlns="14e2bb1c-2257-48c8-91c9-45abee8f1269">4</pc>
  </documentManagement>
</p:properties>
</file>

<file path=customXml/itemProps1.xml><?xml version="1.0" encoding="utf-8"?>
<ds:datastoreItem xmlns:ds="http://schemas.openxmlformats.org/officeDocument/2006/customXml" ds:itemID="{381E4F6C-7113-4BA3-A2C5-4331BCEE43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613597-8C71-4F85-A397-F838159DF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2bb1c-2257-48c8-91c9-45abee8f1269"/>
    <ds:schemaRef ds:uri="109b1457-3614-4b26-b911-2f93cd155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C456EE-CA27-47A7-98C0-E84ED8F2B66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B30AAB0-568D-4191-9977-A6F4EC62CFB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109b1457-3614-4b26-b911-2f93cd155683"/>
    <ds:schemaRef ds:uri="14e2bb1c-2257-48c8-91c9-45abee8f1269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展示会用（PDP）</Template>
  <TotalTime>0</TotalTime>
  <Words>1626</Words>
  <Application>Microsoft Office PowerPoint</Application>
  <PresentationFormat>Custom</PresentationFormat>
  <Paragraphs>434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Cambria Math</vt:lpstr>
      <vt:lpstr>Fujitsu Sans</vt:lpstr>
      <vt:lpstr>Fujitsu Sans Medium</vt:lpstr>
      <vt:lpstr>FUJI-新ゴ M</vt:lpstr>
      <vt:lpstr>FUJI-新ゴ R</vt:lpstr>
      <vt:lpstr>Meiryo UI</vt:lpstr>
      <vt:lpstr>Wingdings</vt:lpstr>
      <vt:lpstr>Global_master_without_Header</vt:lpstr>
      <vt:lpstr>More Efficient Lattice PRFs from Keyed Pseudorandom Synthesizers</vt:lpstr>
      <vt:lpstr>TL;DR for Today</vt:lpstr>
      <vt:lpstr>Talk Outline</vt:lpstr>
      <vt:lpstr>Pseudorandom Functions</vt:lpstr>
      <vt:lpstr>Pseudorandom Functions</vt:lpstr>
      <vt:lpstr>PRFs are Everywhere!</vt:lpstr>
      <vt:lpstr>Why Study (Lattice) PRFs?</vt:lpstr>
      <vt:lpstr>Why Study (Lattice) PRFs?</vt:lpstr>
      <vt:lpstr>Lattice Background and Notation</vt:lpstr>
      <vt:lpstr>Lattice Background and Notation</vt:lpstr>
      <vt:lpstr>Existing Lattice-based PRFs</vt:lpstr>
      <vt:lpstr>Pseudorandom Synthesizers [NR95]</vt:lpstr>
      <vt:lpstr>Synthesizer PRF Construction</vt:lpstr>
      <vt:lpstr>Synthesizer PRF Construction</vt:lpstr>
      <vt:lpstr>Original LWR:  [BPR12]</vt:lpstr>
      <vt:lpstr>Original LWR:  [BPR12]</vt:lpstr>
      <vt:lpstr>More Precise Rounding Explanation</vt:lpstr>
      <vt:lpstr>Original [BLMR13] PRF</vt:lpstr>
      <vt:lpstr>[BLMR13] PRF Security Proof</vt:lpstr>
      <vt:lpstr>[BLMR13] PRF Security Proof</vt:lpstr>
      <vt:lpstr>[BLMR13] PRF Security Proof</vt:lpstr>
      <vt:lpstr>A Different Approach:  Keyed Synthesizers</vt:lpstr>
      <vt:lpstr>Keyed Synthesizer PRF Construction</vt:lpstr>
      <vt:lpstr>Keyed Synthesizer PRF Security</vt:lpstr>
      <vt:lpstr>Our Results</vt:lpstr>
      <vt:lpstr>Our Results</vt:lpstr>
      <vt:lpstr>Conclusion/Open Problems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Profile 2017 - Fujitsu Sans (16:9)</dc:title>
  <dc:creator/>
  <cp:lastModifiedBy/>
  <cp:revision>0</cp:revision>
  <dcterms:created xsi:type="dcterms:W3CDTF">2006-09-22T05:38:48Z</dcterms:created>
  <dcterms:modified xsi:type="dcterms:W3CDTF">2018-12-13T13:51:43Z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</vt:r8>
  </property>
  <property fmtid="{D5CDD505-2E9C-101B-9397-08002B2CF9AE}" pid="3" name="ContentTypeId">
    <vt:lpwstr>0x0101006284315499F3494CB990FBED6E1D293F</vt:lpwstr>
  </property>
</Properties>
</file>